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07" r:id="rId2"/>
    <p:sldId id="479" r:id="rId3"/>
    <p:sldId id="482" r:id="rId4"/>
    <p:sldId id="481" r:id="rId5"/>
    <p:sldId id="494" r:id="rId6"/>
    <p:sldId id="336" r:id="rId7"/>
    <p:sldId id="467" r:id="rId8"/>
    <p:sldId id="451" r:id="rId9"/>
    <p:sldId id="515" r:id="rId10"/>
    <p:sldId id="516" r:id="rId11"/>
    <p:sldId id="491" r:id="rId12"/>
    <p:sldId id="509" r:id="rId13"/>
    <p:sldId id="511" r:id="rId14"/>
    <p:sldId id="512" r:id="rId15"/>
    <p:sldId id="513" r:id="rId16"/>
    <p:sldId id="514" r:id="rId17"/>
    <p:sldId id="519" r:id="rId18"/>
    <p:sldId id="382" r:id="rId19"/>
    <p:sldId id="384" r:id="rId20"/>
    <p:sldId id="385" r:id="rId21"/>
    <p:sldId id="499" r:id="rId22"/>
    <p:sldId id="437" r:id="rId23"/>
    <p:sldId id="520" r:id="rId24"/>
    <p:sldId id="521" r:id="rId25"/>
    <p:sldId id="517" r:id="rId26"/>
    <p:sldId id="502" r:id="rId27"/>
    <p:sldId id="525" r:id="rId28"/>
    <p:sldId id="524" r:id="rId29"/>
    <p:sldId id="497" r:id="rId30"/>
    <p:sldId id="488" r:id="rId31"/>
    <p:sldId id="522" r:id="rId32"/>
    <p:sldId id="526" r:id="rId33"/>
    <p:sldId id="505" r:id="rId34"/>
    <p:sldId id="506" r:id="rId35"/>
    <p:sldId id="504" r:id="rId36"/>
    <p:sldId id="444" r:id="rId37"/>
    <p:sldId id="508" r:id="rId38"/>
    <p:sldId id="528" r:id="rId39"/>
    <p:sldId id="529" r:id="rId40"/>
    <p:sldId id="527" r:id="rId4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2E3"/>
    <a:srgbClr val="EB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A4491-B4CD-45E6-B66E-18EFD78F9813}" v="3" dt="2022-03-18T09:32:31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79636" autoAdjust="0"/>
  </p:normalViewPr>
  <p:slideViewPr>
    <p:cSldViewPr snapToGrid="0" showGuides="1">
      <p:cViewPr varScale="1">
        <p:scale>
          <a:sx n="91" d="100"/>
          <a:sy n="91" d="100"/>
        </p:scale>
        <p:origin x="14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caen Annemie" userId="bf8b778b-45ea-473d-a011-4e4e721aac29" providerId="ADAL" clId="{ED5A4491-B4CD-45E6-B66E-18EFD78F9813}"/>
    <pc:docChg chg="custSel modSld modNotesMaster modHandout">
      <pc:chgData name="Balcaen Annemie" userId="bf8b778b-45ea-473d-a011-4e4e721aac29" providerId="ADAL" clId="{ED5A4491-B4CD-45E6-B66E-18EFD78F9813}" dt="2022-03-18T09:36:49.492" v="124" actId="21"/>
      <pc:docMkLst>
        <pc:docMk/>
      </pc:docMkLst>
      <pc:sldChg chg="addSp delSp modSp mod">
        <pc:chgData name="Balcaen Annemie" userId="bf8b778b-45ea-473d-a011-4e4e721aac29" providerId="ADAL" clId="{ED5A4491-B4CD-45E6-B66E-18EFD78F9813}" dt="2022-03-18T09:36:49.492" v="124" actId="21"/>
        <pc:sldMkLst>
          <pc:docMk/>
          <pc:sldMk cId="1362960108" sldId="527"/>
        </pc:sldMkLst>
        <pc:spChg chg="add del mod">
          <ac:chgData name="Balcaen Annemie" userId="bf8b778b-45ea-473d-a011-4e4e721aac29" providerId="ADAL" clId="{ED5A4491-B4CD-45E6-B66E-18EFD78F9813}" dt="2022-03-18T09:36:49.492" v="124" actId="21"/>
          <ac:spMkLst>
            <pc:docMk/>
            <pc:sldMk cId="1362960108" sldId="527"/>
            <ac:spMk id="4" creationId="{3F6A47D8-B8F4-408D-86D8-1E329381309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097F8817-B074-4671-BF1B-4C73CD0B623F}" type="datetimeFigureOut">
              <a:rPr lang="nl-BE" smtClean="0"/>
              <a:t>18/03/2022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9305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750" y="9429305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42300119-E473-4F96-8010-FA1DE80283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4240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C8B690FA-FD1B-4714-933E-AE2EC496CEB3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A7628B87-7849-460A-BD2B-C2426F8909B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0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8B87-7849-460A-BD2B-C2426F8909B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862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6BA1-D7F4-4598-8BC2-815C94F8FA75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3581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8B87-7849-460A-BD2B-C2426F8909B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3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8B87-7849-460A-BD2B-C2426F8909B2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61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8B87-7849-460A-BD2B-C2426F8909B2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82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8B87-7849-460A-BD2B-C2426F8909B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81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8B87-7849-460A-BD2B-C2426F8909B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84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Of van structurele inspraak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8B87-7849-460A-BD2B-C2426F8909B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281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8B87-7849-460A-BD2B-C2426F8909B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664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6BA1-D7F4-4598-8BC2-815C94F8FA75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4914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6BA1-D7F4-4598-8BC2-815C94F8FA75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8348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6BA1-D7F4-4598-8BC2-815C94F8FA75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386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28B87-7849-460A-BD2B-C2426F8909B2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08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D6BA1-D7F4-4598-8BC2-815C94F8FA75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651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16001"/>
            <a:ext cx="12192000" cy="484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985" y="2200176"/>
            <a:ext cx="8837814" cy="1413089"/>
          </a:xfrm>
        </p:spPr>
        <p:txBody>
          <a:bodyPr lIns="0" tIns="0" rIns="0" bIns="0"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985" y="3818385"/>
            <a:ext cx="8837814" cy="189464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4800" b="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643"/>
            <a:ext cx="5787276" cy="130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434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15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068246"/>
            <a:ext cx="2691279" cy="604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0598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5868000"/>
            <a:ext cx="12192000" cy="36000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2656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068246"/>
            <a:ext cx="2691279" cy="604579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2035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203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5868000"/>
            <a:ext cx="12192000" cy="36000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61318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837273"/>
            <a:ext cx="12192000" cy="48201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068246"/>
            <a:ext cx="2691279" cy="604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147669"/>
          </a:xfrm>
        </p:spPr>
        <p:txBody>
          <a:bodyPr lIns="0" tIns="0" rIns="0" bIns="0" anchor="b" anchorCtr="0"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059850"/>
          </a:xfrm>
        </p:spPr>
        <p:txBody>
          <a:bodyPr lIns="0" tIns="0" rIns="0" bIns="0"/>
          <a:lstStyle>
            <a:lvl1pPr>
              <a:defRPr b="1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0911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16000"/>
            <a:ext cx="12192000" cy="38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068246"/>
            <a:ext cx="2691279" cy="604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50345" r="77408"/>
          <a:stretch/>
        </p:blipFill>
        <p:spPr>
          <a:xfrm>
            <a:off x="0" y="3739"/>
            <a:ext cx="1218776" cy="12035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0" r="88788" b="50203"/>
          <a:stretch/>
        </p:blipFill>
        <p:spPr>
          <a:xfrm>
            <a:off x="10982353" y="784730"/>
            <a:ext cx="1209647" cy="123288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515985" y="2200176"/>
            <a:ext cx="8837814" cy="1413089"/>
          </a:xfrm>
        </p:spPr>
        <p:txBody>
          <a:bodyPr lIns="0" tIns="0" rIns="0" bIns="0"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515985" y="3818385"/>
            <a:ext cx="8837814" cy="189464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4800" b="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92071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868000"/>
            <a:ext cx="12192000" cy="36000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068246"/>
            <a:ext cx="2691279" cy="604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147668"/>
          </a:xfrm>
        </p:spPr>
        <p:txBody>
          <a:bodyPr lIns="0" tIns="0" rIns="0" bIns="0" anchor="b" anchorCtr="0"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5105400" cy="4059850"/>
          </a:xfrm>
        </p:spPr>
        <p:txBody>
          <a:bodyPr lIns="0" tIns="0" rIns="0" bIns="0"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9434" y="1825625"/>
            <a:ext cx="5114365" cy="4059850"/>
          </a:xfrm>
        </p:spPr>
        <p:txBody>
          <a:bodyPr lIns="0" tIns="0" rIns="0" bIns="0"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60430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068246"/>
            <a:ext cx="2691279" cy="60457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05002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050024" cy="3380400"/>
          </a:xfrm>
        </p:spPr>
        <p:txBody>
          <a:bodyPr/>
          <a:lstStyle>
            <a:lvl1pPr>
              <a:defRPr b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39434" y="1681163"/>
            <a:ext cx="5115953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9434" y="2505075"/>
            <a:ext cx="5115954" cy="3380400"/>
          </a:xfrm>
        </p:spPr>
        <p:txBody>
          <a:bodyPr/>
          <a:lstStyle>
            <a:lvl1pPr>
              <a:defRPr b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147668"/>
          </a:xfrm>
        </p:spPr>
        <p:txBody>
          <a:bodyPr lIns="0" tIns="0" rIns="0" bIns="0" anchor="b" anchorCtr="0"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5868000"/>
            <a:ext cx="12192000" cy="36000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79417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068246"/>
            <a:ext cx="2691279" cy="604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147668"/>
          </a:xfrm>
        </p:spPr>
        <p:txBody>
          <a:bodyPr lIns="0" tIns="0" rIns="0" bIns="0" anchor="b" anchorCtr="0"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5868000"/>
            <a:ext cx="12192000" cy="36000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45768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068246"/>
            <a:ext cx="2691279" cy="60457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5868000"/>
            <a:ext cx="12192000" cy="36000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6359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016000"/>
            <a:ext cx="12192000" cy="3888000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643"/>
            <a:ext cx="5787276" cy="1300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223" y="2200175"/>
            <a:ext cx="8846576" cy="1413090"/>
          </a:xfrm>
        </p:spPr>
        <p:txBody>
          <a:bodyPr lIns="0" tIns="0" rIns="0" bIns="0" anchor="b">
            <a:normAutofit/>
          </a:bodyPr>
          <a:lstStyle>
            <a:lvl1pPr>
              <a:defRPr sz="5400" b="1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223" y="3818386"/>
            <a:ext cx="8848165" cy="1894640"/>
          </a:xfrm>
        </p:spPr>
        <p:txBody>
          <a:bodyPr lIns="0" tIns="0" rIns="0" bIns="0"/>
          <a:lstStyle>
            <a:lvl1pPr>
              <a:defRPr sz="4800" b="0" i="1">
                <a:solidFill>
                  <a:schemeClr val="accent5"/>
                </a:solidFill>
              </a:defRPr>
            </a:lvl1pPr>
            <a:lvl2pPr>
              <a:defRPr sz="2800">
                <a:solidFill>
                  <a:schemeClr val="accent5"/>
                </a:solidFill>
              </a:defRPr>
            </a:lvl2pPr>
            <a:lvl3pPr>
              <a:defRPr sz="2400">
                <a:solidFill>
                  <a:schemeClr val="accent5"/>
                </a:solidFill>
              </a:defRPr>
            </a:lvl3pPr>
            <a:lvl4pPr>
              <a:defRPr sz="2000">
                <a:solidFill>
                  <a:schemeClr val="accent5"/>
                </a:solidFill>
              </a:defRPr>
            </a:lvl4pPr>
            <a:lvl5pPr>
              <a:defRPr sz="2000">
                <a:solidFill>
                  <a:schemeClr val="accent5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26869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2000" cy="5904000"/>
          </a:xfrm>
          <a:prstGeom prst="rect">
            <a:avLst/>
          </a:prstGeom>
          <a:solidFill>
            <a:srgbClr val="EB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90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506572"/>
            <a:ext cx="10514011" cy="36241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AC6-E8FF-4AAA-94FA-431A11D8E0D1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79835-1FD7-4D3F-831C-C5B813585567}" type="slidenum">
              <a:rPr lang="en-GB" smtClean="0"/>
              <a:t>‹nr.›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906372"/>
            <a:ext cx="10521949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069600"/>
            <a:ext cx="2691279" cy="60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038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91164" y="5974228"/>
            <a:ext cx="1362636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9A4A1AC6-E8FF-4AAA-94FA-431A11D8E0D1}" type="datetimeFigureOut">
              <a:rPr lang="en-GB" smtClean="0"/>
              <a:pPr/>
              <a:t>18/03/2022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3825" y="5974229"/>
            <a:ext cx="6057338" cy="62257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91164" y="6339353"/>
            <a:ext cx="1362635" cy="25744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A7F79835-1FD7-4D3F-831C-C5B81358556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98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355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36195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355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1221" y="2578522"/>
            <a:ext cx="8837814" cy="1413089"/>
          </a:xfrm>
        </p:spPr>
        <p:txBody>
          <a:bodyPr>
            <a:normAutofit fontScale="90000"/>
          </a:bodyPr>
          <a:lstStyle/>
          <a:p>
            <a:r>
              <a:rPr lang="nl-BE" dirty="0"/>
              <a:t>Inspraak van ouderen: </a:t>
            </a:r>
            <a:br>
              <a:rPr lang="nl-BE"/>
            </a:br>
            <a:r>
              <a:rPr lang="nl-BE"/>
              <a:t>mee in een veranderende wereld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1221" y="4464423"/>
            <a:ext cx="8209756" cy="2716306"/>
          </a:xfrm>
        </p:spPr>
        <p:txBody>
          <a:bodyPr>
            <a:normAutofit/>
          </a:bodyPr>
          <a:lstStyle/>
          <a:p>
            <a:r>
              <a:rPr lang="nl-BE" sz="4400" dirty="0" err="1"/>
              <a:t>Trefdag</a:t>
            </a:r>
            <a:r>
              <a:rPr lang="nl-BE" sz="4400" dirty="0"/>
              <a:t> ISO Vlaams-Brabant</a:t>
            </a:r>
          </a:p>
          <a:p>
            <a:pPr algn="r"/>
            <a:endParaRPr lang="nl-BE" sz="3200" dirty="0"/>
          </a:p>
          <a:p>
            <a:pPr algn="r"/>
            <a:r>
              <a:rPr lang="nl-BE" sz="3200"/>
              <a:t>18 </a:t>
            </a:r>
            <a:r>
              <a:rPr lang="nl-BE" sz="3200" dirty="0"/>
              <a:t>maart 2022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799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7669"/>
          </a:xfrm>
        </p:spPr>
        <p:txBody>
          <a:bodyPr/>
          <a:lstStyle/>
          <a:p>
            <a:r>
              <a:rPr lang="nl-BE" dirty="0"/>
              <a:t>Structurele inspraak: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1155512" y="1965687"/>
            <a:ext cx="4940488" cy="24516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none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55600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717550" indent="-361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073150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nl-NL" sz="4800" dirty="0"/>
              <a:t>85 à 90%</a:t>
            </a:r>
          </a:p>
          <a:p>
            <a:pPr algn="ctr"/>
            <a:r>
              <a:rPr lang="nl-NL" sz="3200" dirty="0"/>
              <a:t>van de Vlaamse gemeenten werkt met een </a:t>
            </a:r>
            <a:br>
              <a:rPr lang="nl-NL" sz="3200" dirty="0"/>
            </a:br>
            <a:r>
              <a:rPr lang="nl-NL" sz="3200" dirty="0"/>
              <a:t>lokale ouderenraad</a:t>
            </a:r>
            <a:endParaRPr lang="nl-BE" sz="3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59" y="12877"/>
            <a:ext cx="457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7669"/>
          </a:xfrm>
        </p:spPr>
        <p:txBody>
          <a:bodyPr/>
          <a:lstStyle/>
          <a:p>
            <a:r>
              <a:rPr lang="nl-BE" dirty="0"/>
              <a:t>Belang van een structurele stem: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b="0" dirty="0">
                <a:sym typeface="Wingdings" panose="05000000000000000000" pitchFamily="2" charset="2"/>
              </a:rPr>
              <a:t>Beleid en omgeving </a:t>
            </a:r>
            <a:r>
              <a:rPr lang="nl-BE" dirty="0">
                <a:sym typeface="Wingdings" panose="05000000000000000000" pitchFamily="2" charset="2"/>
              </a:rPr>
              <a:t>bekeken vanuit de leefwereld </a:t>
            </a:r>
            <a:r>
              <a:rPr lang="nl-BE" b="0" dirty="0">
                <a:sym typeface="Wingdings" panose="05000000000000000000" pitchFamily="2" charset="2"/>
              </a:rPr>
              <a:t>van ouderen</a:t>
            </a:r>
          </a:p>
          <a:p>
            <a:pPr marL="514350" indent="-514350">
              <a:buFont typeface="+mj-lt"/>
              <a:buAutoNum type="arabicPeriod"/>
            </a:pPr>
            <a:endParaRPr lang="nl-BE" b="0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b="0" dirty="0">
                <a:sym typeface="Wingdings" panose="05000000000000000000" pitchFamily="2" charset="2"/>
              </a:rPr>
              <a:t>Belang van een </a:t>
            </a:r>
            <a:r>
              <a:rPr lang="nl-BE" dirty="0">
                <a:sym typeface="Wingdings" panose="05000000000000000000" pitchFamily="2" charset="2"/>
              </a:rPr>
              <a:t>signaalfunctie</a:t>
            </a:r>
          </a:p>
          <a:p>
            <a:pPr marL="514350" indent="-514350">
              <a:buFont typeface="+mj-lt"/>
              <a:buAutoNum type="arabicPeriod"/>
            </a:pPr>
            <a:endParaRPr lang="nl-BE" b="0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b="0" dirty="0">
                <a:sym typeface="Wingdings" panose="05000000000000000000" pitchFamily="2" charset="2"/>
              </a:rPr>
              <a:t>Ruimte voor inspraak als </a:t>
            </a:r>
            <a:r>
              <a:rPr lang="nl-BE" dirty="0">
                <a:sym typeface="Wingdings" panose="05000000000000000000" pitchFamily="2" charset="2"/>
              </a:rPr>
              <a:t>leerproces</a:t>
            </a:r>
          </a:p>
          <a:p>
            <a:pPr marL="514350" indent="-514350">
              <a:buFont typeface="+mj-lt"/>
              <a:buAutoNum type="arabicPeriod"/>
            </a:pPr>
            <a:endParaRPr lang="nl-BE" b="0" dirty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b="0" dirty="0">
                <a:sym typeface="Wingdings" panose="05000000000000000000" pitchFamily="2" charset="2"/>
              </a:rPr>
              <a:t>Platform dat beleid </a:t>
            </a:r>
            <a:r>
              <a:rPr lang="nl-BE" dirty="0">
                <a:sym typeface="Wingdings" panose="05000000000000000000" pitchFamily="2" charset="2"/>
              </a:rPr>
              <a:t>mee kan realiseren</a:t>
            </a:r>
          </a:p>
          <a:p>
            <a:pPr marL="514350" indent="-514350">
              <a:buFont typeface="+mj-lt"/>
              <a:buAutoNum type="arabicPeriod"/>
            </a:pPr>
            <a:endParaRPr lang="nl-BE" b="0" dirty="0">
              <a:sym typeface="Wingdings" panose="05000000000000000000" pitchFamily="2" charset="2"/>
            </a:endParaRP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nl-BE" b="0" dirty="0">
                <a:sym typeface="Wingdings" panose="05000000000000000000" pitchFamily="2" charset="2"/>
              </a:rPr>
              <a:t>Doorstroming van signalen naar </a:t>
            </a:r>
            <a:r>
              <a:rPr lang="nl-BE" dirty="0">
                <a:sym typeface="Wingdings" panose="05000000000000000000" pitchFamily="2" charset="2"/>
              </a:rPr>
              <a:t>bovenlokale niveaus</a:t>
            </a:r>
          </a:p>
          <a:p>
            <a:pPr>
              <a:spcAft>
                <a:spcPts val="1800"/>
              </a:spcAft>
            </a:pPr>
            <a:endParaRPr lang="nl-BE" b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691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985" y="2613834"/>
            <a:ext cx="8837814" cy="1413089"/>
          </a:xfrm>
        </p:spPr>
        <p:txBody>
          <a:bodyPr>
            <a:normAutofit fontScale="90000"/>
          </a:bodyPr>
          <a:lstStyle/>
          <a:p>
            <a:r>
              <a:rPr lang="nl-BE" dirty="0"/>
              <a:t>Momentum voor een nieuwe dynamiek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515985" y="4210271"/>
            <a:ext cx="8837814" cy="1894641"/>
          </a:xfrm>
        </p:spPr>
        <p:txBody>
          <a:bodyPr>
            <a:normAutofit/>
          </a:bodyPr>
          <a:lstStyle/>
          <a:p>
            <a:r>
              <a:rPr lang="nl-BE" sz="4400" dirty="0"/>
              <a:t>Toekomst ondersteuning </a:t>
            </a:r>
            <a:r>
              <a:rPr lang="nl-BE" sz="4400" dirty="0" err="1"/>
              <a:t>RPO’s</a:t>
            </a:r>
            <a:r>
              <a:rPr lang="nl-BE" sz="4400" dirty="0"/>
              <a:t> en ISO’s</a:t>
            </a:r>
          </a:p>
        </p:txBody>
      </p:sp>
    </p:spTree>
    <p:extLst>
      <p:ext uri="{BB962C8B-B14F-4D97-AF65-F5344CB8AC3E}">
        <p14:creationId xmlns:p14="http://schemas.microsoft.com/office/powerpoint/2010/main" val="426964288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5" y="0"/>
            <a:ext cx="9495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00235"/>
            <a:ext cx="10515600" cy="1147669"/>
          </a:xfrm>
        </p:spPr>
        <p:txBody>
          <a:bodyPr/>
          <a:lstStyle/>
          <a:p>
            <a:r>
              <a:rPr lang="nl-BE" dirty="0"/>
              <a:t>Waarom essentieel?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38200" y="1664260"/>
            <a:ext cx="10515600" cy="4059850"/>
          </a:xfrm>
        </p:spPr>
        <p:txBody>
          <a:bodyPr>
            <a:normAutofit/>
          </a:bodyPr>
          <a:lstStyle/>
          <a:p>
            <a:r>
              <a:rPr lang="nl-BE" dirty="0"/>
              <a:t>Platform voor uitwisseling </a:t>
            </a:r>
            <a:r>
              <a:rPr lang="nl-BE" b="0" dirty="0"/>
              <a:t>van informatie, ervaringen en inspiratie</a:t>
            </a:r>
          </a:p>
          <a:p>
            <a:endParaRPr lang="nl-BE" b="0" dirty="0"/>
          </a:p>
          <a:p>
            <a:r>
              <a:rPr lang="nl-BE" dirty="0"/>
              <a:t>‘Lerend netwerk’ </a:t>
            </a:r>
            <a:r>
              <a:rPr lang="nl-BE" b="0" dirty="0"/>
              <a:t>ter versterking van lokale ouderenbeleidsparticipatie</a:t>
            </a:r>
            <a:endParaRPr lang="nl-BE" dirty="0"/>
          </a:p>
          <a:p>
            <a:endParaRPr lang="nl-BE" dirty="0"/>
          </a:p>
          <a:p>
            <a:r>
              <a:rPr lang="nl-BE" dirty="0"/>
              <a:t>Doorstroming</a:t>
            </a:r>
            <a:r>
              <a:rPr lang="nl-BE" b="0" dirty="0"/>
              <a:t> </a:t>
            </a:r>
            <a:r>
              <a:rPr lang="nl-BE" dirty="0"/>
              <a:t>van signalen</a:t>
            </a:r>
            <a:r>
              <a:rPr lang="nl-BE" b="0" dirty="0"/>
              <a:t>: bottom-up en top-down</a:t>
            </a:r>
          </a:p>
          <a:p>
            <a:endParaRPr lang="nl-BE" b="0" dirty="0"/>
          </a:p>
          <a:p>
            <a:r>
              <a:rPr lang="nl-BE" dirty="0"/>
              <a:t>Belangrijke schakel </a:t>
            </a:r>
            <a:r>
              <a:rPr lang="nl-BE" b="0" dirty="0"/>
              <a:t>in ondersteuning lokale ouderenraden</a:t>
            </a:r>
          </a:p>
          <a:p>
            <a:endParaRPr lang="nl-BE" b="0" dirty="0"/>
          </a:p>
        </p:txBody>
      </p:sp>
    </p:spTree>
    <p:extLst>
      <p:ext uri="{BB962C8B-B14F-4D97-AF65-F5344CB8AC3E}">
        <p14:creationId xmlns:p14="http://schemas.microsoft.com/office/powerpoint/2010/main" val="31724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6"/>
          <a:stretch/>
        </p:blipFill>
        <p:spPr>
          <a:xfrm>
            <a:off x="1626199" y="0"/>
            <a:ext cx="9357360" cy="6883687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390043" y="871367"/>
            <a:ext cx="4593516" cy="831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3600" b="1" dirty="0">
                <a:solidFill>
                  <a:srgbClr val="4FA693"/>
                </a:solidFill>
              </a:rPr>
              <a:t>Doel van de overdracht</a:t>
            </a:r>
          </a:p>
        </p:txBody>
      </p:sp>
    </p:spTree>
    <p:extLst>
      <p:ext uri="{BB962C8B-B14F-4D97-AF65-F5344CB8AC3E}">
        <p14:creationId xmlns:p14="http://schemas.microsoft.com/office/powerpoint/2010/main" val="7864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00235"/>
            <a:ext cx="10515600" cy="1147669"/>
          </a:xfrm>
        </p:spPr>
        <p:txBody>
          <a:bodyPr/>
          <a:lstStyle/>
          <a:p>
            <a:r>
              <a:rPr lang="nl-BE" dirty="0"/>
              <a:t>Resultaat overdracht: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38200" y="1664260"/>
            <a:ext cx="10515600" cy="4059850"/>
          </a:xfrm>
        </p:spPr>
        <p:txBody>
          <a:bodyPr>
            <a:normAutofit fontScale="92500" lnSpcReduction="10000"/>
          </a:bodyPr>
          <a:lstStyle/>
          <a:p>
            <a:r>
              <a:rPr lang="nl-BE" b="0" dirty="0"/>
              <a:t>1. Toekomstzekerheid</a:t>
            </a:r>
          </a:p>
          <a:p>
            <a:pPr marL="514350" indent="-514350">
              <a:buAutoNum type="arabicPeriod"/>
            </a:pPr>
            <a:endParaRPr lang="nl-BE" b="0" dirty="0"/>
          </a:p>
          <a:p>
            <a:r>
              <a:rPr lang="nl-BE" b="0" dirty="0"/>
              <a:t>2. Ondersteuning op gelijk niveau</a:t>
            </a:r>
          </a:p>
          <a:p>
            <a:endParaRPr lang="nl-BE" b="0" dirty="0"/>
          </a:p>
          <a:p>
            <a:r>
              <a:rPr lang="nl-BE" b="0" dirty="0"/>
              <a:t>3. Vrijwilligersverzekering en onkosten</a:t>
            </a:r>
          </a:p>
          <a:p>
            <a:endParaRPr lang="nl-BE" b="0" dirty="0"/>
          </a:p>
          <a:p>
            <a:r>
              <a:rPr lang="nl-BE" b="0" dirty="0"/>
              <a:t>4. Véél actievere wisselwerking</a:t>
            </a:r>
          </a:p>
          <a:p>
            <a:endParaRPr lang="nl-BE" b="0" dirty="0"/>
          </a:p>
          <a:p>
            <a:r>
              <a:rPr lang="nl-BE" b="0" dirty="0"/>
              <a:t>5. Sterkere ondersteuning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t="22984" r="23377" b="9941"/>
          <a:stretch/>
        </p:blipFill>
        <p:spPr>
          <a:xfrm>
            <a:off x="7433534" y="0"/>
            <a:ext cx="4758466" cy="586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Huidige ondersteuning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Vlaamse Ouderenraad </a:t>
            </a:r>
            <a:r>
              <a:rPr lang="nl-BE" dirty="0">
                <a:sym typeface="Symbol" panose="05050102010706020507" pitchFamily="18" charset="2"/>
              </a:rPr>
              <a:t> Lokaal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521696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6714"/>
            <a:ext cx="10515600" cy="1147669"/>
          </a:xfrm>
        </p:spPr>
        <p:txBody>
          <a:bodyPr>
            <a:normAutofit fontScale="90000"/>
          </a:bodyPr>
          <a:lstStyle/>
          <a:p>
            <a:r>
              <a:rPr lang="nl-BE" dirty="0"/>
              <a:t>Het werk van lokale ouderenraden in kaart brengen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799" y="1157697"/>
            <a:ext cx="4513851" cy="635565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6941">
            <a:off x="7642485" y="1827647"/>
            <a:ext cx="4399057" cy="591846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25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0897"/>
            <a:ext cx="10515600" cy="1147669"/>
          </a:xfrm>
        </p:spPr>
        <p:txBody>
          <a:bodyPr>
            <a:normAutofit fontScale="90000"/>
          </a:bodyPr>
          <a:lstStyle/>
          <a:p>
            <a:r>
              <a:rPr lang="nl-BE" dirty="0"/>
              <a:t>De zichtbaarheid van lokale ouderenraden versterken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18567"/>
            <a:ext cx="10478562" cy="533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8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264" y="203831"/>
            <a:ext cx="5581721" cy="653045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330465" y="6250193"/>
            <a:ext cx="2861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>
                <a:solidFill>
                  <a:schemeClr val="accent5"/>
                </a:solidFill>
              </a:rPr>
              <a:t>Statistiek Vlaanderen, 2021</a:t>
            </a:r>
          </a:p>
        </p:txBody>
      </p:sp>
    </p:spTree>
    <p:extLst>
      <p:ext uri="{BB962C8B-B14F-4D97-AF65-F5344CB8AC3E}">
        <p14:creationId xmlns:p14="http://schemas.microsoft.com/office/powerpoint/2010/main" val="38168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00235"/>
            <a:ext cx="10515600" cy="1147669"/>
          </a:xfrm>
        </p:spPr>
        <p:txBody>
          <a:bodyPr/>
          <a:lstStyle/>
          <a:p>
            <a:r>
              <a:rPr lang="nl-BE" dirty="0"/>
              <a:t>Inspireren en uitwisseling stimuleren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0" dirty="0"/>
              <a:t>- Regionale vormingen</a:t>
            </a:r>
          </a:p>
          <a:p>
            <a:pPr marL="457200" indent="-457200">
              <a:buFontTx/>
              <a:buChar char="-"/>
            </a:pPr>
            <a:endParaRPr lang="nl-BE" b="0" dirty="0"/>
          </a:p>
          <a:p>
            <a:r>
              <a:rPr lang="nl-BE" b="0" dirty="0"/>
              <a:t>- Studiedagen</a:t>
            </a:r>
          </a:p>
          <a:p>
            <a:endParaRPr lang="nl-BE" b="0" dirty="0"/>
          </a:p>
          <a:p>
            <a:r>
              <a:rPr lang="nl-BE" b="0" dirty="0"/>
              <a:t>- Inspiratiedatabank</a:t>
            </a:r>
          </a:p>
          <a:p>
            <a:endParaRPr lang="nl-BE" b="0" dirty="0"/>
          </a:p>
          <a:p>
            <a:r>
              <a:rPr lang="nl-BE" b="0" dirty="0"/>
              <a:t>- Labo ouderenbeleid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400" y="1635162"/>
            <a:ext cx="6642600" cy="425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7669"/>
          </a:xfrm>
        </p:spPr>
        <p:txBody>
          <a:bodyPr/>
          <a:lstStyle/>
          <a:p>
            <a:r>
              <a:rPr lang="nl-BE" dirty="0"/>
              <a:t>Op Vlaams niveau: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1210365" cy="4059850"/>
          </a:xfrm>
        </p:spPr>
        <p:txBody>
          <a:bodyPr>
            <a:normAutofit/>
          </a:bodyPr>
          <a:lstStyle/>
          <a:p>
            <a:r>
              <a:rPr lang="nl-BE" b="0" dirty="0">
                <a:sym typeface="Wingdings" panose="05000000000000000000" pitchFamily="2" charset="2"/>
              </a:rPr>
              <a:t>Advies 2020: naar een sterker kader rond lokale ouderenbeleidsparticipatie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endParaRPr lang="nl-BE" b="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nl-BE" b="0" dirty="0">
                <a:sym typeface="Wingdings" panose="05000000000000000000" pitchFamily="2" charset="2"/>
              </a:rPr>
              <a:t>Onderzoek Steunpunt Welzijn, Volksgezondheid en Gezin: in welke mate en hoe maken lokale besturen inclusief ouderenbeleid en beleidsparticipatie van ouderen waar?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endParaRPr lang="nl-BE" b="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nl-BE" b="0" dirty="0">
                <a:sym typeface="Wingdings" panose="05000000000000000000" pitchFamily="2" charset="2"/>
              </a:rPr>
              <a:t>Resultaten: eind 2022</a:t>
            </a:r>
          </a:p>
        </p:txBody>
      </p:sp>
    </p:spTree>
    <p:extLst>
      <p:ext uri="{BB962C8B-B14F-4D97-AF65-F5344CB8AC3E}">
        <p14:creationId xmlns:p14="http://schemas.microsoft.com/office/powerpoint/2010/main" val="31643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950" y="1825171"/>
            <a:ext cx="4229140" cy="54311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25346" t="322" r="-7153" b="-322"/>
          <a:stretch/>
        </p:blipFill>
        <p:spPr>
          <a:xfrm>
            <a:off x="-476250" y="1825171"/>
            <a:ext cx="5832327" cy="55550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53975"/>
            <a:ext cx="10515600" cy="1147669"/>
          </a:xfrm>
        </p:spPr>
        <p:txBody>
          <a:bodyPr/>
          <a:lstStyle/>
          <a:p>
            <a:r>
              <a:rPr lang="nl-BE" dirty="0"/>
              <a:t>Sensibiliseringscampagne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553" y="1217519"/>
            <a:ext cx="6500893" cy="56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6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7669"/>
          </a:xfrm>
        </p:spPr>
        <p:txBody>
          <a:bodyPr/>
          <a:lstStyle/>
          <a:p>
            <a:r>
              <a:rPr lang="nl-BE" dirty="0"/>
              <a:t>Beleidsadviezen 2021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40762"/>
            <a:ext cx="10515600" cy="458314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nl-BE" sz="2900" b="0" dirty="0"/>
              <a:t>Vlaams eenzaamheidsplan 2021-2024</a:t>
            </a:r>
          </a:p>
          <a:p>
            <a:pPr marL="514350" indent="-514350">
              <a:buAutoNum type="arabicPeriod"/>
            </a:pPr>
            <a:r>
              <a:rPr lang="nl-BE" sz="2900" b="0" dirty="0"/>
              <a:t>Vlaams ouderenbeleidsplan 2020-2025</a:t>
            </a:r>
          </a:p>
          <a:p>
            <a:pPr marL="514350" indent="-514350">
              <a:buAutoNum type="arabicPeriod"/>
            </a:pPr>
            <a:r>
              <a:rPr lang="nl-BE" sz="2900" b="0" dirty="0"/>
              <a:t>Beleidsuitdagingen psychisch welzijn op oudere leeftijd</a:t>
            </a:r>
          </a:p>
          <a:p>
            <a:pPr marL="514350" indent="-514350">
              <a:buAutoNum type="arabicPeriod"/>
            </a:pPr>
            <a:r>
              <a:rPr lang="nl-BE" sz="2900" b="0" dirty="0"/>
              <a:t>Vlaams dementieplan 2021-2025</a:t>
            </a:r>
          </a:p>
          <a:p>
            <a:pPr marL="514350" indent="-514350">
              <a:buAutoNum type="arabicPeriod"/>
            </a:pPr>
            <a:endParaRPr lang="nl-BE" sz="2900" b="0" dirty="0"/>
          </a:p>
          <a:p>
            <a:pPr marL="514350" indent="-514350">
              <a:buAutoNum type="arabicPeriod"/>
            </a:pPr>
            <a:r>
              <a:rPr lang="nl-BE" sz="2900" b="0" dirty="0"/>
              <a:t>Hoorzitting aanpassingspremie 65+ in de sociale huur</a:t>
            </a:r>
          </a:p>
          <a:p>
            <a:pPr marL="514350" indent="-514350">
              <a:buAutoNum type="arabicPeriod"/>
            </a:pPr>
            <a:r>
              <a:rPr lang="nl-BE" sz="2900" b="0" dirty="0"/>
              <a:t>Hoorzitting wijziging zorgbudgetten</a:t>
            </a:r>
          </a:p>
          <a:p>
            <a:pPr marL="514350" indent="-514350">
              <a:buAutoNum type="arabicPeriod"/>
            </a:pPr>
            <a:r>
              <a:rPr lang="nl-BE" sz="2900" b="0" dirty="0"/>
              <a:t>Hoorzitting commercialisering ouderenzorg</a:t>
            </a:r>
          </a:p>
          <a:p>
            <a:pPr marL="514350" indent="-514350"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72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058" y="-1"/>
            <a:ext cx="4117314" cy="582449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62" y="0"/>
            <a:ext cx="5516395" cy="582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Uitdagingen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Participatielandschap in beweging</a:t>
            </a:r>
          </a:p>
        </p:txBody>
      </p:sp>
    </p:spTree>
    <p:extLst>
      <p:ext uri="{BB962C8B-B14F-4D97-AF65-F5344CB8AC3E}">
        <p14:creationId xmlns:p14="http://schemas.microsoft.com/office/powerpoint/2010/main" val="32591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5" y="-653143"/>
            <a:ext cx="11265618" cy="7511143"/>
          </a:xfrm>
        </p:spPr>
      </p:pic>
      <p:sp>
        <p:nvSpPr>
          <p:cNvPr id="7" name="Tekstvak 6"/>
          <p:cNvSpPr txBox="1"/>
          <p:nvPr/>
        </p:nvSpPr>
        <p:spPr>
          <a:xfrm>
            <a:off x="990765" y="5557830"/>
            <a:ext cx="76633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4800" b="1" dirty="0">
                <a:solidFill>
                  <a:srgbClr val="4FA693"/>
                </a:solidFill>
              </a:rPr>
              <a:t>Heropbouwen na 2 jaar </a:t>
            </a:r>
            <a:r>
              <a:rPr lang="nl-BE" sz="4800" b="1" dirty="0" err="1">
                <a:solidFill>
                  <a:srgbClr val="4FA693"/>
                </a:solidFill>
              </a:rPr>
              <a:t>covid</a:t>
            </a:r>
            <a:endParaRPr lang="nl-BE" sz="4800" b="1" dirty="0">
              <a:solidFill>
                <a:srgbClr val="4FA693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990765" y="4824804"/>
            <a:ext cx="32976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4800" b="1" dirty="0">
                <a:solidFill>
                  <a:srgbClr val="4FA693"/>
                </a:solidFill>
              </a:rPr>
              <a:t>Uitdaging 1: </a:t>
            </a:r>
          </a:p>
        </p:txBody>
      </p:sp>
    </p:spTree>
    <p:extLst>
      <p:ext uri="{BB962C8B-B14F-4D97-AF65-F5344CB8AC3E}">
        <p14:creationId xmlns:p14="http://schemas.microsoft.com/office/powerpoint/2010/main" val="899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6782"/>
            <a:ext cx="10515600" cy="1147669"/>
          </a:xfrm>
        </p:spPr>
        <p:txBody>
          <a:bodyPr/>
          <a:lstStyle/>
          <a:p>
            <a:r>
              <a:rPr lang="nl-BE" dirty="0"/>
              <a:t>Vaststellingen uit de vele gesprekken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0" dirty="0"/>
              <a:t>Grote verschillen in werking ouderenraden in coronatijden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0" dirty="0"/>
              <a:t>Uitval van leden en sleutelfiguren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0" dirty="0"/>
              <a:t>2 jaar lang amper nieuwe vrijwilligers kunnen aantrekken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b="0" dirty="0"/>
          </a:p>
          <a:p>
            <a:r>
              <a:rPr lang="nl-BE" b="0" dirty="0">
                <a:sym typeface="Wingdings" panose="05000000000000000000" pitchFamily="2" charset="2"/>
              </a:rPr>
              <a:t> Zorgen voor dynamiek en ondersteuning</a:t>
            </a:r>
            <a:endParaRPr lang="nl-BE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b="0" dirty="0"/>
          </a:p>
        </p:txBody>
      </p:sp>
    </p:spTree>
    <p:extLst>
      <p:ext uri="{BB962C8B-B14F-4D97-AF65-F5344CB8AC3E}">
        <p14:creationId xmlns:p14="http://schemas.microsoft.com/office/powerpoint/2010/main" val="1242985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47" y="125299"/>
            <a:ext cx="10099053" cy="6732701"/>
          </a:xfrm>
        </p:spPr>
      </p:pic>
      <p:sp>
        <p:nvSpPr>
          <p:cNvPr id="5" name="Tekstvak 4"/>
          <p:cNvSpPr txBox="1"/>
          <p:nvPr/>
        </p:nvSpPr>
        <p:spPr>
          <a:xfrm>
            <a:off x="645311" y="4939647"/>
            <a:ext cx="67816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4800" b="1" dirty="0">
                <a:solidFill>
                  <a:srgbClr val="4FA693"/>
                </a:solidFill>
              </a:rPr>
              <a:t>Lokale verkiezingen 2024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45311" y="4108650"/>
            <a:ext cx="52358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4800" b="1" dirty="0">
                <a:solidFill>
                  <a:srgbClr val="4FA693"/>
                </a:solidFill>
              </a:rPr>
              <a:t>Uitdaging 2:</a:t>
            </a:r>
          </a:p>
        </p:txBody>
      </p:sp>
    </p:spTree>
    <p:extLst>
      <p:ext uri="{BB962C8B-B14F-4D97-AF65-F5344CB8AC3E}">
        <p14:creationId xmlns:p14="http://schemas.microsoft.com/office/powerpoint/2010/main" val="270700333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3931"/>
            <a:ext cx="10515600" cy="1147669"/>
          </a:xfrm>
        </p:spPr>
        <p:txBody>
          <a:bodyPr/>
          <a:lstStyle/>
          <a:p>
            <a:r>
              <a:rPr lang="nl-NL" dirty="0"/>
              <a:t>Impact decreet Lokaal Bestuur</a:t>
            </a:r>
            <a:endParaRPr lang="nl-BE" dirty="0"/>
          </a:p>
        </p:txBody>
      </p:sp>
      <p:sp>
        <p:nvSpPr>
          <p:cNvPr id="16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071285"/>
            <a:ext cx="10515600" cy="315580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nl-NL" sz="3200" b="0" dirty="0"/>
              <a:t>Bepalingen met betrekking tot </a:t>
            </a:r>
            <a:r>
              <a:rPr lang="nl-NL" sz="3200" b="0" u="sng" dirty="0"/>
              <a:t>participatie</a:t>
            </a:r>
            <a:r>
              <a:rPr lang="nl-NL" sz="3200" b="0" dirty="0"/>
              <a:t>: </a:t>
            </a:r>
          </a:p>
          <a:p>
            <a:pPr marL="812800" lvl="1" indent="-457200">
              <a:spcAft>
                <a:spcPts val="600"/>
              </a:spcAft>
            </a:pPr>
            <a:r>
              <a:rPr lang="nl-NL" sz="3200" b="0" dirty="0"/>
              <a:t>Participatievormen veel meer open gelaten</a:t>
            </a:r>
          </a:p>
          <a:p>
            <a:pPr marL="812800" lvl="1" indent="-457200">
              <a:spcAft>
                <a:spcPts val="600"/>
              </a:spcAft>
            </a:pPr>
            <a:r>
              <a:rPr lang="nl-NL" sz="3200" b="0" dirty="0"/>
              <a:t>Nadruk op autonomie lokale besturen</a:t>
            </a:r>
          </a:p>
          <a:p>
            <a:pPr marL="812800" lvl="1" indent="-457200">
              <a:spcAft>
                <a:spcPts val="600"/>
              </a:spcAft>
            </a:pPr>
            <a:r>
              <a:rPr lang="nl-NL" sz="3200" b="0" dirty="0"/>
              <a:t>Participatiereglement (!)</a:t>
            </a:r>
            <a:endParaRPr lang="nl-BE" sz="3200" b="0" dirty="0"/>
          </a:p>
        </p:txBody>
      </p:sp>
    </p:spTree>
    <p:extLst>
      <p:ext uri="{BB962C8B-B14F-4D97-AF65-F5344CB8AC3E}">
        <p14:creationId xmlns:p14="http://schemas.microsoft.com/office/powerpoint/2010/main" val="32406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33" y="253682"/>
            <a:ext cx="8242928" cy="6301085"/>
          </a:xfrm>
          <a:prstGeom prst="rect">
            <a:avLst/>
          </a:prstGeom>
        </p:spPr>
      </p:pic>
      <p:sp>
        <p:nvSpPr>
          <p:cNvPr id="5" name="Rechteraccolade 4"/>
          <p:cNvSpPr/>
          <p:nvPr/>
        </p:nvSpPr>
        <p:spPr>
          <a:xfrm>
            <a:off x="10284311" y="1140311"/>
            <a:ext cx="570155" cy="4141694"/>
          </a:xfrm>
          <a:prstGeom prst="rightBrac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10994316" y="2949548"/>
            <a:ext cx="102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accent5"/>
                </a:solidFill>
              </a:rPr>
              <a:t>+ </a:t>
            </a:r>
            <a:r>
              <a:rPr lang="nl-BE" sz="2800" b="1" dirty="0">
                <a:solidFill>
                  <a:schemeClr val="accent5"/>
                </a:solidFill>
              </a:rPr>
              <a:t>20</a:t>
            </a:r>
            <a:r>
              <a:rPr lang="nl-BE" sz="2400" b="1" dirty="0">
                <a:solidFill>
                  <a:schemeClr val="accent5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73195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8" y="-268941"/>
            <a:ext cx="10515600" cy="1147669"/>
          </a:xfrm>
        </p:spPr>
        <p:txBody>
          <a:bodyPr/>
          <a:lstStyle/>
          <a:p>
            <a:r>
              <a:rPr lang="nl-BE" dirty="0"/>
              <a:t>Barometer lokale ouderenraden 2020: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r="52459"/>
          <a:stretch/>
        </p:blipFill>
        <p:spPr>
          <a:xfrm>
            <a:off x="2013452" y="1097280"/>
            <a:ext cx="3881739" cy="54917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51329"/>
          <a:stretch/>
        </p:blipFill>
        <p:spPr>
          <a:xfrm>
            <a:off x="6095998" y="1097279"/>
            <a:ext cx="3974052" cy="54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7669"/>
          </a:xfrm>
        </p:spPr>
        <p:txBody>
          <a:bodyPr/>
          <a:lstStyle/>
          <a:p>
            <a:r>
              <a:rPr lang="nl-BE" dirty="0"/>
              <a:t>Belang van 2024: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84111"/>
            <a:ext cx="11103429" cy="405985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b="0" dirty="0"/>
              <a:t>Impact afschaffing opkomstplicht?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32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b="0" dirty="0"/>
              <a:t>Verkiezingsprogramma’s en meerjarenplannen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32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b="0" dirty="0"/>
              <a:t>Nieuwe beleidsploegen (en nieuwe participatiereglementen?)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32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b="0" dirty="0" err="1"/>
              <a:t>Hersamenstelling</a:t>
            </a:r>
            <a:r>
              <a:rPr lang="nl-BE" sz="3200" b="0" dirty="0"/>
              <a:t> van veel ouderenraden</a:t>
            </a:r>
          </a:p>
        </p:txBody>
      </p:sp>
    </p:spTree>
    <p:extLst>
      <p:ext uri="{BB962C8B-B14F-4D97-AF65-F5344CB8AC3E}">
        <p14:creationId xmlns:p14="http://schemas.microsoft.com/office/powerpoint/2010/main" val="330962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93" y="-226893"/>
            <a:ext cx="10790908" cy="717791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16593" y="5514286"/>
            <a:ext cx="108835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4800" b="1" dirty="0">
                <a:solidFill>
                  <a:srgbClr val="4FA693"/>
                </a:solidFill>
              </a:rPr>
              <a:t>Besluitvorming op regionaal tussenniveau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816593" y="4683289"/>
            <a:ext cx="32976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4800" b="1" dirty="0">
                <a:solidFill>
                  <a:srgbClr val="4FA693"/>
                </a:solidFill>
              </a:rPr>
              <a:t>Uitdaging 3: </a:t>
            </a:r>
          </a:p>
        </p:txBody>
      </p:sp>
    </p:spTree>
    <p:extLst>
      <p:ext uri="{BB962C8B-B14F-4D97-AF65-F5344CB8AC3E}">
        <p14:creationId xmlns:p14="http://schemas.microsoft.com/office/powerpoint/2010/main" val="423194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04" y="0"/>
            <a:ext cx="8257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7669"/>
          </a:xfrm>
        </p:spPr>
        <p:txBody>
          <a:bodyPr/>
          <a:lstStyle/>
          <a:p>
            <a:r>
              <a:rPr lang="nl-BE" dirty="0"/>
              <a:t>Besluitvorming op regionaal tussenniveau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319156"/>
            <a:ext cx="10515600" cy="405985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è"/>
            </a:pPr>
            <a:endParaRPr lang="nl-BE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nl-BE" b="0" dirty="0">
                <a:sym typeface="Wingdings" panose="05000000000000000000" pitchFamily="2" charset="2"/>
              </a:rPr>
              <a:t>Regionaal: niet lokaal, niet provinciaal, niet Vlaams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endParaRPr lang="nl-BE" b="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nl-BE" b="0" dirty="0">
                <a:sym typeface="Wingdings" panose="05000000000000000000" pitchFamily="2" charset="2"/>
              </a:rPr>
              <a:t>Structuren versnipperd per domein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endParaRPr lang="nl-BE" b="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nl-BE" b="0" dirty="0">
                <a:sym typeface="Wingdings" panose="05000000000000000000" pitchFamily="2" charset="2"/>
              </a:rPr>
              <a:t>Geen eenvormige aanpak qua inspraak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endParaRPr lang="nl-BE" b="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nl-BE" b="0" dirty="0">
                <a:sym typeface="Wingdings" panose="05000000000000000000" pitchFamily="2" charset="2"/>
              </a:rPr>
              <a:t>Wie welke rol?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endParaRPr lang="nl-BE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endParaRPr lang="nl-BE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endParaRPr lang="nl-BE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696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6" y="128457"/>
            <a:ext cx="11762228" cy="63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Maar ook …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Tal van troeven in handen</a:t>
            </a:r>
          </a:p>
        </p:txBody>
      </p:sp>
    </p:spTree>
    <p:extLst>
      <p:ext uri="{BB962C8B-B14F-4D97-AF65-F5344CB8AC3E}">
        <p14:creationId xmlns:p14="http://schemas.microsoft.com/office/powerpoint/2010/main" val="317137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7669"/>
          </a:xfrm>
        </p:spPr>
        <p:txBody>
          <a:bodyPr/>
          <a:lstStyle/>
          <a:p>
            <a:r>
              <a:rPr lang="nl-BE" dirty="0"/>
              <a:t>Vaststellingen: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0" dirty="0">
                <a:sym typeface="Wingdings" panose="05000000000000000000" pitchFamily="2" charset="2"/>
              </a:rPr>
              <a:t>Ouderen nog nooit zo zichtbaar op de politieke agenda</a:t>
            </a:r>
          </a:p>
          <a:p>
            <a:endParaRPr lang="nl-BE" b="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0" dirty="0">
                <a:sym typeface="Wingdings" panose="05000000000000000000" pitchFamily="2" charset="2"/>
              </a:rPr>
              <a:t>Nieuwe synergiën dankzij overname ondersteuning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b="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0" dirty="0">
                <a:sym typeface="Wingdings" panose="05000000000000000000" pitchFamily="2" charset="2"/>
              </a:rPr>
              <a:t>Impact als Vlaamse Ouderenraad sterk gegroeid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b="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b="0" dirty="0">
                <a:sym typeface="Wingdings" panose="05000000000000000000" pitchFamily="2" charset="2"/>
              </a:rPr>
              <a:t>Nieuwe kansen om het verschil te maken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b="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4756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65" y="524714"/>
            <a:ext cx="12161270" cy="536076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65" y="4761814"/>
            <a:ext cx="2812094" cy="112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5984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0" y="0"/>
            <a:ext cx="10272321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51388" y="315686"/>
            <a:ext cx="3185183" cy="17417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8" y="315686"/>
            <a:ext cx="3556252" cy="1741714"/>
          </a:xfrm>
          <a:noFill/>
        </p:spPr>
      </p:pic>
    </p:spTree>
    <p:extLst>
      <p:ext uri="{BB962C8B-B14F-4D97-AF65-F5344CB8AC3E}">
        <p14:creationId xmlns:p14="http://schemas.microsoft.com/office/powerpoint/2010/main" val="40043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092" y="365760"/>
            <a:ext cx="10544530" cy="62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Bedankt voor uw aandacht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Vragen? </a:t>
            </a:r>
          </a:p>
        </p:txBody>
      </p:sp>
    </p:spTree>
    <p:extLst>
      <p:ext uri="{BB962C8B-B14F-4D97-AF65-F5344CB8AC3E}">
        <p14:creationId xmlns:p14="http://schemas.microsoft.com/office/powerpoint/2010/main" val="13629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680" y="365760"/>
            <a:ext cx="10581093" cy="62262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16" y="416015"/>
            <a:ext cx="10700657" cy="61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0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b="9071"/>
          <a:stretch/>
        </p:blipFill>
        <p:spPr>
          <a:xfrm>
            <a:off x="1" y="-68579"/>
            <a:ext cx="12192000" cy="69265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4257"/>
            <a:ext cx="3410174" cy="904042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nl-BE" sz="4800" dirty="0">
                <a:solidFill>
                  <a:schemeClr val="tx1"/>
                </a:solidFill>
              </a:rPr>
              <a:t> Doelstelling: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0" y="4969802"/>
            <a:ext cx="4367606" cy="760959"/>
          </a:xfrm>
          <a:prstGeom prst="rect">
            <a:avLst/>
          </a:prstGeom>
          <a:solidFill>
            <a:schemeClr val="bg1"/>
          </a:solidFill>
        </p:spPr>
        <p:txBody>
          <a:bodyPr wrap="square" tIns="72000" rIns="90000" bIns="72000" rtlCol="0" anchor="ctr">
            <a:spAutoFit/>
          </a:bodyPr>
          <a:lstStyle/>
          <a:p>
            <a:r>
              <a:rPr lang="nl-NL" sz="4000" dirty="0"/>
              <a:t>Zorgen dat iedereen</a:t>
            </a:r>
            <a:endParaRPr lang="nl-BE" sz="4000" b="1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0" y="5759242"/>
            <a:ext cx="8595360" cy="760959"/>
          </a:xfrm>
          <a:prstGeom prst="rect">
            <a:avLst/>
          </a:prstGeom>
          <a:solidFill>
            <a:schemeClr val="bg1"/>
          </a:solidFill>
        </p:spPr>
        <p:txBody>
          <a:bodyPr wrap="square" tIns="72000" rIns="90000" bIns="72000" rtlCol="0" anchor="ctr">
            <a:spAutoFit/>
          </a:bodyPr>
          <a:lstStyle/>
          <a:p>
            <a:r>
              <a:rPr lang="nl-NL" sz="4000" dirty="0"/>
              <a:t>actief en kwaliteitsvol ouder kan worden</a:t>
            </a:r>
            <a:endParaRPr lang="nl-B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" b="7688"/>
          <a:stretch/>
        </p:blipFill>
        <p:spPr>
          <a:xfrm>
            <a:off x="-48133" y="-126999"/>
            <a:ext cx="5454351" cy="353059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62" y="-126999"/>
            <a:ext cx="4798411" cy="319292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50" y="2818934"/>
            <a:ext cx="4940692" cy="329117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8"/>
          <a:stretch/>
        </p:blipFill>
        <p:spPr>
          <a:xfrm>
            <a:off x="7099824" y="-55298"/>
            <a:ext cx="5120918" cy="316292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562" y="4273546"/>
            <a:ext cx="4608444" cy="306437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t="5937" r="-319" b="-2949"/>
          <a:stretch/>
        </p:blipFill>
        <p:spPr>
          <a:xfrm>
            <a:off x="-1050279" y="3335058"/>
            <a:ext cx="5681865" cy="3680103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67" y="2811161"/>
            <a:ext cx="6149324" cy="3228395"/>
          </a:xfrm>
          <a:prstGeom prst="rect">
            <a:avLst/>
          </a:prstGeom>
        </p:spPr>
      </p:pic>
      <p:pic>
        <p:nvPicPr>
          <p:cNvPr id="18" name="Tijdelijke aanduiding voor inhoud 17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17" y="1591122"/>
            <a:ext cx="4884667" cy="3327679"/>
          </a:xfr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14418"/>
          <a:stretch/>
        </p:blipFill>
        <p:spPr>
          <a:xfrm>
            <a:off x="8669540" y="4660762"/>
            <a:ext cx="3615669" cy="30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7669"/>
          </a:xfrm>
        </p:spPr>
        <p:txBody>
          <a:bodyPr/>
          <a:lstStyle/>
          <a:p>
            <a:r>
              <a:rPr lang="nl-BE" dirty="0"/>
              <a:t>Belang van inspraak van ouderen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330774"/>
            <a:ext cx="10515600" cy="4059850"/>
          </a:xfrm>
        </p:spPr>
        <p:txBody>
          <a:bodyPr/>
          <a:lstStyle/>
          <a:p>
            <a:endParaRPr lang="nl-BE" dirty="0"/>
          </a:p>
          <a:p>
            <a:r>
              <a:rPr lang="nl-BE" sz="2900" dirty="0"/>
              <a:t>Betrokkenheid</a:t>
            </a:r>
            <a:r>
              <a:rPr lang="nl-BE" sz="2900" b="0" dirty="0"/>
              <a:t>: de samenleving mee vormgeven</a:t>
            </a:r>
          </a:p>
          <a:p>
            <a:endParaRPr lang="nl-BE" sz="2900" b="0" dirty="0"/>
          </a:p>
          <a:p>
            <a:r>
              <a:rPr lang="nl-BE" sz="2900" dirty="0"/>
              <a:t>Democratisch recht</a:t>
            </a:r>
            <a:r>
              <a:rPr lang="nl-BE" sz="2900" b="0" dirty="0"/>
              <a:t>: gehoord worden bij beleid dat een belangrijke impact heeft</a:t>
            </a:r>
          </a:p>
          <a:p>
            <a:endParaRPr lang="nl-BE" sz="2900" b="0" dirty="0"/>
          </a:p>
          <a:p>
            <a:r>
              <a:rPr lang="nl-BE" sz="2900" dirty="0"/>
              <a:t>Efficiënt beleid</a:t>
            </a:r>
            <a:r>
              <a:rPr lang="nl-BE" sz="2900" b="0" dirty="0"/>
              <a:t>: </a:t>
            </a:r>
            <a:r>
              <a:rPr lang="nl-NL" sz="2900" b="0" dirty="0"/>
              <a:t>hoe kunnen we het verschil maken met de middelen en mogelijkheden die er zijn?</a:t>
            </a:r>
            <a:endParaRPr lang="nl-BE" sz="2900" b="0" dirty="0"/>
          </a:p>
        </p:txBody>
      </p:sp>
    </p:spTree>
    <p:extLst>
      <p:ext uri="{BB962C8B-B14F-4D97-AF65-F5344CB8AC3E}">
        <p14:creationId xmlns:p14="http://schemas.microsoft.com/office/powerpoint/2010/main" val="31654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61" y="4040469"/>
            <a:ext cx="5777539" cy="263926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1289184"/>
            <a:ext cx="4473616" cy="20605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15" y="1476629"/>
            <a:ext cx="5519057" cy="51276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41515"/>
            <a:ext cx="10515600" cy="1147669"/>
          </a:xfrm>
        </p:spPr>
        <p:txBody>
          <a:bodyPr>
            <a:normAutofit fontScale="90000"/>
          </a:bodyPr>
          <a:lstStyle/>
          <a:p>
            <a:r>
              <a:rPr lang="nl-BE" dirty="0"/>
              <a:t>Lokale inspraak en participatie: in tal van geuren en kleuren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157" y="2370608"/>
            <a:ext cx="4237443" cy="442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5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Vlaamse Ouderenraad">
      <a:dk1>
        <a:sysClr val="windowText" lastClr="000000"/>
      </a:dk1>
      <a:lt1>
        <a:srgbClr val="FFFFFF"/>
      </a:lt1>
      <a:dk2>
        <a:srgbClr val="B6C4CC"/>
      </a:dk2>
      <a:lt2>
        <a:srgbClr val="FFFFFF"/>
      </a:lt2>
      <a:accent1>
        <a:srgbClr val="66B2E3"/>
      </a:accent1>
      <a:accent2>
        <a:srgbClr val="ED7601"/>
      </a:accent2>
      <a:accent3>
        <a:srgbClr val="FFD400"/>
      </a:accent3>
      <a:accent4>
        <a:srgbClr val="B6C4CC"/>
      </a:accent4>
      <a:accent5>
        <a:srgbClr val="4FA693"/>
      </a:accent5>
      <a:accent6>
        <a:srgbClr val="89C9B6"/>
      </a:accent6>
      <a:hlink>
        <a:srgbClr val="66B2E3"/>
      </a:hlink>
      <a:folHlink>
        <a:srgbClr val="ED760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_presentatie_v2" id="{3CB64A15-C091-44EC-A5B3-68680B159578}" vid="{48DB9329-1C94-4D77-BF89-E350796F2D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VO_presentatie_v2</Template>
  <TotalTime>4148</TotalTime>
  <Words>516</Words>
  <Application>Microsoft Office PowerPoint</Application>
  <PresentationFormat>Breedbeeld</PresentationFormat>
  <Paragraphs>151</Paragraphs>
  <Slides>40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4" baseType="lpstr">
      <vt:lpstr>Arial</vt:lpstr>
      <vt:lpstr>Calibri</vt:lpstr>
      <vt:lpstr>Wingdings</vt:lpstr>
      <vt:lpstr>Kantoorthema</vt:lpstr>
      <vt:lpstr>Inspraak van ouderen:  mee in een veranderende wereld</vt:lpstr>
      <vt:lpstr>PowerPoint-presentatie</vt:lpstr>
      <vt:lpstr>PowerPoint-presentatie</vt:lpstr>
      <vt:lpstr>PowerPoint-presentatie</vt:lpstr>
      <vt:lpstr>PowerPoint-presentatie</vt:lpstr>
      <vt:lpstr> Doelstelling:</vt:lpstr>
      <vt:lpstr>PowerPoint-presentatie</vt:lpstr>
      <vt:lpstr>Belang van inspraak van ouderen</vt:lpstr>
      <vt:lpstr>Lokale inspraak en participatie: in tal van geuren en kleuren</vt:lpstr>
      <vt:lpstr>Structurele inspraak:</vt:lpstr>
      <vt:lpstr>Belang van een structurele stem:</vt:lpstr>
      <vt:lpstr>Momentum voor een nieuwe dynamiek</vt:lpstr>
      <vt:lpstr>PowerPoint-presentatie</vt:lpstr>
      <vt:lpstr>Waarom essentieel?</vt:lpstr>
      <vt:lpstr>PowerPoint-presentatie</vt:lpstr>
      <vt:lpstr>Resultaat overdracht:</vt:lpstr>
      <vt:lpstr>Huidige ondersteuning</vt:lpstr>
      <vt:lpstr>Het werk van lokale ouderenraden in kaart brengen</vt:lpstr>
      <vt:lpstr>De zichtbaarheid van lokale ouderenraden versterken</vt:lpstr>
      <vt:lpstr>Inspireren en uitwisseling stimuleren</vt:lpstr>
      <vt:lpstr>Op Vlaams niveau:</vt:lpstr>
      <vt:lpstr>Sensibiliseringscampagne</vt:lpstr>
      <vt:lpstr>Beleidsadviezen 2021</vt:lpstr>
      <vt:lpstr>PowerPoint-presentatie</vt:lpstr>
      <vt:lpstr>Uitdagingen</vt:lpstr>
      <vt:lpstr>PowerPoint-presentatie</vt:lpstr>
      <vt:lpstr>Vaststellingen uit de vele gesprekken</vt:lpstr>
      <vt:lpstr>PowerPoint-presentatie</vt:lpstr>
      <vt:lpstr>Impact decreet Lokaal Bestuur</vt:lpstr>
      <vt:lpstr>Barometer lokale ouderenraden 2020:</vt:lpstr>
      <vt:lpstr>Belang van 2024:</vt:lpstr>
      <vt:lpstr>PowerPoint-presentatie</vt:lpstr>
      <vt:lpstr>PowerPoint-presentatie</vt:lpstr>
      <vt:lpstr>Besluitvorming op regionaal tussenniveau </vt:lpstr>
      <vt:lpstr>PowerPoint-presentatie</vt:lpstr>
      <vt:lpstr>Maar ook …</vt:lpstr>
      <vt:lpstr>Vaststellingen:</vt:lpstr>
      <vt:lpstr>PowerPoint-presentatie</vt:lpstr>
      <vt:lpstr>PowerPoint-presentatie</vt:lpstr>
      <vt:lpstr>Bedankt voor uw aandacht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startpagina Calibri Bold</dc:title>
  <dc:creator>Nils Vandenweghe</dc:creator>
  <cp:lastModifiedBy>Balcaen Annemie</cp:lastModifiedBy>
  <cp:revision>212</cp:revision>
  <cp:lastPrinted>2022-03-18T09:31:09Z</cp:lastPrinted>
  <dcterms:created xsi:type="dcterms:W3CDTF">2019-09-24T18:53:31Z</dcterms:created>
  <dcterms:modified xsi:type="dcterms:W3CDTF">2022-03-18T09:36:53Z</dcterms:modified>
</cp:coreProperties>
</file>