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s/slide32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9.xml" ContentType="application/vnd.openxmlformats-officedocument.presentationml.slide+xml"/>
  <Override PartName="/ppt/slides/slide8.xml" ContentType="application/vnd.openxmlformats-officedocument.presentationml.slide+xml"/>
  <Override PartName="/ppt/slides/slide7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25.xml" ContentType="application/vnd.openxmlformats-officedocument.presentationml.slide+xml"/>
  <Override PartName="/ppt/slides/slide24.xml" ContentType="application/vnd.openxmlformats-officedocument.presentationml.slide+xml"/>
  <Override PartName="/ppt/slides/slide23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1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53.xml" ContentType="application/vnd.openxmlformats-officedocument.presentationml.slide+xml"/>
  <Override PartName="/ppt/slides/slide52.xml" ContentType="application/vnd.openxmlformats-officedocument.presentationml.slide+xml"/>
  <Override PartName="/ppt/slides/slide51.xml" ContentType="application/vnd.openxmlformats-officedocument.presentationml.slide+xml"/>
  <Override PartName="/ppt/slides/slide50.xml" ContentType="application/vnd.openxmlformats-officedocument.presentationml.slide+xml"/>
  <Override PartName="/ppt/slides/slide31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60.xml" ContentType="application/vnd.openxmlformats-officedocument.presentationml.slide+xml"/>
  <Override PartName="/ppt/slides/slide59.xml" ContentType="application/vnd.openxmlformats-officedocument.presentationml.slide+xml"/>
  <Override PartName="/ppt/slides/slide58.xml" ContentType="application/vnd.openxmlformats-officedocument.presentationml.slide+xml"/>
  <Override PartName="/ppt/slides/slide5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46.xml" ContentType="application/vnd.openxmlformats-officedocument.presentationml.slide+xml"/>
  <Override PartName="/ppt/slides/slide38.xml" ContentType="application/vnd.openxmlformats-officedocument.presentationml.slide+xml"/>
  <Override PartName="/ppt/slides/slide37.xml" ContentType="application/vnd.openxmlformats-officedocument.presentationml.slide+xml"/>
  <Override PartName="/ppt/slides/slide36.xml" ContentType="application/vnd.openxmlformats-officedocument.presentationml.slide+xml"/>
  <Override PartName="/ppt/slides/slide35.xml" ContentType="application/vnd.openxmlformats-officedocument.presentationml.slide+xml"/>
  <Override PartName="/ppt/slides/slide47.xml" ContentType="application/vnd.openxmlformats-officedocument.presentationml.slide+xml"/>
  <Override PartName="/ppt/slides/slide39.xml" ContentType="application/vnd.openxmlformats-officedocument.presentationml.slide+xml"/>
  <Override PartName="/ppt/slides/slide41.xml" ContentType="application/vnd.openxmlformats-officedocument.presentationml.slide+xml"/>
  <Override PartName="/ppt/slides/slide45.xml" ContentType="application/vnd.openxmlformats-officedocument.presentationml.slide+xml"/>
  <Override PartName="/ppt/slides/slide40.xml" ContentType="application/vnd.openxmlformats-officedocument.presentationml.slide+xml"/>
  <Override PartName="/ppt/slides/slide44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2.xml" ContentType="application/vnd.openxmlformats-officedocument.presentationml.slideLayout+xml"/>
  <Override PartName="/ppt/handoutMasters/handoutMaster1.xml" ContentType="application/vnd.openxmlformats-officedocument.presentationml.handoutMaster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1.xml" ContentType="application/vnd.openxmlformats-officedocument.theme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3" r:id="rId1"/>
    <p:sldMasterId id="2147483685" r:id="rId2"/>
  </p:sldMasterIdLst>
  <p:handoutMasterIdLst>
    <p:handoutMasterId r:id="rId63"/>
  </p:handoutMasterIdLst>
  <p:sldIdLst>
    <p:sldId id="256" r:id="rId3"/>
    <p:sldId id="257" r:id="rId4"/>
    <p:sldId id="264" r:id="rId5"/>
    <p:sldId id="260" r:id="rId6"/>
    <p:sldId id="292" r:id="rId7"/>
    <p:sldId id="316" r:id="rId8"/>
    <p:sldId id="315" r:id="rId9"/>
    <p:sldId id="265" r:id="rId10"/>
    <p:sldId id="271" r:id="rId11"/>
    <p:sldId id="266" r:id="rId12"/>
    <p:sldId id="267" r:id="rId13"/>
    <p:sldId id="294" r:id="rId14"/>
    <p:sldId id="269" r:id="rId15"/>
    <p:sldId id="312" r:id="rId16"/>
    <p:sldId id="274" r:id="rId17"/>
    <p:sldId id="270" r:id="rId18"/>
    <p:sldId id="325" r:id="rId19"/>
    <p:sldId id="276" r:id="rId20"/>
    <p:sldId id="275" r:id="rId21"/>
    <p:sldId id="326" r:id="rId22"/>
    <p:sldId id="277" r:id="rId23"/>
    <p:sldId id="313" r:id="rId24"/>
    <p:sldId id="295" r:id="rId25"/>
    <p:sldId id="314" r:id="rId26"/>
    <p:sldId id="296" r:id="rId27"/>
    <p:sldId id="279" r:id="rId28"/>
    <p:sldId id="278" r:id="rId29"/>
    <p:sldId id="327" r:id="rId30"/>
    <p:sldId id="280" r:id="rId31"/>
    <p:sldId id="297" r:id="rId32"/>
    <p:sldId id="281" r:id="rId33"/>
    <p:sldId id="298" r:id="rId34"/>
    <p:sldId id="319" r:id="rId35"/>
    <p:sldId id="318" r:id="rId36"/>
    <p:sldId id="282" r:id="rId37"/>
    <p:sldId id="283" r:id="rId38"/>
    <p:sldId id="299" r:id="rId39"/>
    <p:sldId id="328" r:id="rId40"/>
    <p:sldId id="302" r:id="rId41"/>
    <p:sldId id="284" r:id="rId42"/>
    <p:sldId id="300" r:id="rId43"/>
    <p:sldId id="285" r:id="rId44"/>
    <p:sldId id="321" r:id="rId45"/>
    <p:sldId id="324" r:id="rId46"/>
    <p:sldId id="320" r:id="rId47"/>
    <p:sldId id="301" r:id="rId48"/>
    <p:sldId id="286" r:id="rId49"/>
    <p:sldId id="287" r:id="rId50"/>
    <p:sldId id="303" r:id="rId51"/>
    <p:sldId id="304" r:id="rId52"/>
    <p:sldId id="288" r:id="rId53"/>
    <p:sldId id="305" r:id="rId54"/>
    <p:sldId id="289" r:id="rId55"/>
    <p:sldId id="323" r:id="rId56"/>
    <p:sldId id="322" r:id="rId57"/>
    <p:sldId id="306" r:id="rId58"/>
    <p:sldId id="290" r:id="rId59"/>
    <p:sldId id="291" r:id="rId60"/>
    <p:sldId id="330" r:id="rId61"/>
    <p:sldId id="307" r:id="rId62"/>
  </p:sldIdLst>
  <p:sldSz cx="9144000" cy="5143500" type="screen16x9"/>
  <p:notesSz cx="6669088" cy="9926638"/>
  <p:defaultTextStyle>
    <a:defPPr>
      <a:defRPr lang="nl-B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12" d="100"/>
          <a:sy n="112" d="100"/>
        </p:scale>
        <p:origin x="610" y="7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handoutMaster" Target="handoutMasters/handoutMaster1.xml"/><Relationship Id="rId68" Type="http://schemas.openxmlformats.org/officeDocument/2006/relationships/customXml" Target="../customXml/item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theme" Target="theme/theme1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presProps" Target="presProps.xml"/><Relationship Id="rId69" Type="http://schemas.openxmlformats.org/officeDocument/2006/relationships/customXml" Target="../customXml/item2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tableStyles" Target="tableStyles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customXml" Target="../customXml/item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2"/>
            <a:ext cx="2889938" cy="49805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quarter" idx="1"/>
          </p:nvPr>
        </p:nvSpPr>
        <p:spPr>
          <a:xfrm>
            <a:off x="3777607" y="2"/>
            <a:ext cx="2889938" cy="49805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8980CDE-39A4-48F9-942B-191E89F62290}" type="datetimeFigureOut">
              <a:rPr lang="nl-BE" smtClean="0"/>
              <a:t>2/03/2017</a:t>
            </a:fld>
            <a:endParaRPr lang="nl-BE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889938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3"/>
          </p:nvPr>
        </p:nvSpPr>
        <p:spPr>
          <a:xfrm>
            <a:off x="3777607" y="9428584"/>
            <a:ext cx="2889938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29947E-DE59-47F9-A170-563BB8551282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58882029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8338" y="261938"/>
            <a:ext cx="1858962" cy="5262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296000" y="1512000"/>
            <a:ext cx="7416000" cy="1566000"/>
          </a:xfrm>
        </p:spPr>
        <p:txBody>
          <a:bodyPr anchor="b">
            <a:noAutofit/>
          </a:bodyPr>
          <a:lstStyle>
            <a:lvl1pPr indent="0" algn="l">
              <a:lnSpc>
                <a:spcPts val="5400"/>
              </a:lnSpc>
              <a:defRPr sz="5400" b="1" i="0">
                <a:latin typeface="+mj-lt"/>
                <a:cs typeface="FlandersArtSans-Bold" panose="00000800000000000000" pitchFamily="2" charset="0"/>
              </a:defRPr>
            </a:lvl1pPr>
          </a:lstStyle>
          <a:p>
            <a:r>
              <a:rPr lang="nl-NL" smtClean="0"/>
              <a:t>Klik om de stijl te bewerken</a:t>
            </a:r>
            <a:endParaRPr lang="nl-BE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296000" y="3105000"/>
            <a:ext cx="7416000" cy="1241822"/>
          </a:xfrm>
        </p:spPr>
        <p:txBody>
          <a:bodyPr bIns="0">
            <a:noAutofit/>
          </a:bodyPr>
          <a:lstStyle>
            <a:lvl1pPr marL="0" indent="0" algn="l">
              <a:lnSpc>
                <a:spcPts val="1760"/>
              </a:lnSpc>
              <a:buNone/>
              <a:defRPr sz="1580"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smtClean="0"/>
              <a:t>Klik om de ondertitelstijl van het model te bewerken</a:t>
            </a:r>
            <a:endParaRPr lang="nl-BE" dirty="0"/>
          </a:p>
        </p:txBody>
      </p:sp>
      <p:sp>
        <p:nvSpPr>
          <p:cNvPr id="9" name="Tijdelijke aanduiding voor tekst 10"/>
          <p:cNvSpPr>
            <a:spLocks noGrp="1"/>
          </p:cNvSpPr>
          <p:nvPr>
            <p:ph type="body" sz="quarter" idx="15"/>
          </p:nvPr>
        </p:nvSpPr>
        <p:spPr>
          <a:xfrm>
            <a:off x="4426123" y="4771202"/>
            <a:ext cx="4435200" cy="264600"/>
          </a:xfrm>
        </p:spPr>
        <p:txBody>
          <a:bodyPr/>
          <a:lstStyle>
            <a:lvl1pPr marL="0" indent="0" algn="r">
              <a:buNone/>
              <a:defRPr sz="17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nl-NL" smtClean="0"/>
              <a:t>Klik om de modelstijlen te bewerken</a:t>
            </a:r>
          </a:p>
        </p:txBody>
      </p:sp>
    </p:spTree>
    <p:extLst>
      <p:ext uri="{BB962C8B-B14F-4D97-AF65-F5344CB8AC3E}">
        <p14:creationId xmlns:p14="http://schemas.microsoft.com/office/powerpoint/2010/main" val="37040915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E303E3-352A-4AB1-A6F2-D25A2FC76E2C}" type="datetimeFigureOut">
              <a:rPr lang="nl-BE" smtClean="0"/>
              <a:t>2/03/2017</a:t>
            </a:fld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10765-5535-49D8-A3B9-F612F05A5754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8205725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45032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032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E303E3-352A-4AB1-A6F2-D25A2FC76E2C}" type="datetimeFigureOut">
              <a:rPr lang="nl-BE" smtClean="0"/>
              <a:t>2/03/2017</a:t>
            </a:fld>
            <a:endParaRPr lang="nl-BE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10765-5535-49D8-A3B9-F612F05A5754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9922380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eperen 15"/>
          <p:cNvGrpSpPr/>
          <p:nvPr/>
        </p:nvGrpSpPr>
        <p:grpSpPr>
          <a:xfrm>
            <a:off x="288006" y="216001"/>
            <a:ext cx="6033505" cy="4699106"/>
            <a:chOff x="288001" y="288000"/>
            <a:chExt cx="6033505" cy="6265475"/>
          </a:xfrm>
          <a:solidFill>
            <a:schemeClr val="tx2">
              <a:lumMod val="75000"/>
            </a:schemeClr>
          </a:solidFill>
        </p:grpSpPr>
        <p:sp>
          <p:nvSpPr>
            <p:cNvPr id="7" name="Rechthoek 6"/>
            <p:cNvSpPr>
              <a:spLocks/>
            </p:cNvSpPr>
            <p:nvPr/>
          </p:nvSpPr>
          <p:spPr>
            <a:xfrm>
              <a:off x="288001" y="288000"/>
              <a:ext cx="4248000" cy="6265475"/>
            </a:xfrm>
            <a:prstGeom prst="rect">
              <a:avLst/>
            </a:prstGeom>
            <a:grpFill/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nl-NL">
                <a:latin typeface="FlandersArtSans-Regular" panose="00000500000000000000" pitchFamily="2" charset="0"/>
              </a:endParaRPr>
            </a:p>
          </p:txBody>
        </p:sp>
        <p:sp>
          <p:nvSpPr>
            <p:cNvPr id="8" name="Rechthoekige driehoek 7"/>
            <p:cNvSpPr/>
            <p:nvPr/>
          </p:nvSpPr>
          <p:spPr>
            <a:xfrm>
              <a:off x="4536000" y="288000"/>
              <a:ext cx="1785506" cy="6264000"/>
            </a:xfrm>
            <a:prstGeom prst="rtTriangle">
              <a:avLst/>
            </a:prstGeom>
            <a:grpFill/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nl-NL">
                <a:latin typeface="FlandersArtSans-Regular" panose="00000500000000000000" pitchFamily="2" charset="0"/>
              </a:endParaRPr>
            </a:p>
          </p:txBody>
        </p:sp>
      </p:grpSp>
      <p:pic>
        <p:nvPicPr>
          <p:cNvPr id="9" name="Afbeelding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477442"/>
            <a:ext cx="1562100" cy="433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jdelijke aanduiding voor afbeelding 4"/>
          <p:cNvSpPr>
            <a:spLocks noGrp="1"/>
          </p:cNvSpPr>
          <p:nvPr>
            <p:ph type="pic" sz="quarter" idx="10"/>
          </p:nvPr>
        </p:nvSpPr>
        <p:spPr>
          <a:xfrm>
            <a:off x="288000" y="216000"/>
            <a:ext cx="8568000" cy="4698000"/>
          </a:xfrm>
        </p:spPr>
        <p:txBody>
          <a:bodyPr rtlCol="0" anchor="ctr">
            <a:noAutofit/>
          </a:bodyPr>
          <a:lstStyle>
            <a:lvl1pPr marL="0" indent="0" algn="r">
              <a:buNone/>
              <a:defRPr>
                <a:solidFill>
                  <a:srgbClr val="FF0000"/>
                </a:solidFill>
              </a:defRPr>
            </a:lvl1pPr>
          </a:lstStyle>
          <a:p>
            <a:pPr lvl="0"/>
            <a:r>
              <a:rPr lang="nl-NL" noProof="0" smtClean="0"/>
              <a:t>Klik op het pictogram als u een afbeelding wilt toevoegen</a:t>
            </a:r>
            <a:endParaRPr lang="nl-BE" noProof="0"/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332000" y="1917002"/>
            <a:ext cx="3816000" cy="1457999"/>
          </a:xfrm>
        </p:spPr>
        <p:txBody>
          <a:bodyPr>
            <a:noAutofit/>
          </a:bodyPr>
          <a:lstStyle>
            <a:lvl1pPr algn="l">
              <a:lnSpc>
                <a:spcPts val="5200"/>
              </a:lnSpc>
              <a:defRPr sz="5200" b="1" i="0">
                <a:solidFill>
                  <a:schemeClr val="bg1"/>
                </a:solidFill>
                <a:latin typeface="+mn-lt"/>
                <a:cs typeface="FlandersArtSans-Bold" panose="00000800000000000000" pitchFamily="2" charset="0"/>
              </a:defRPr>
            </a:lvl1pPr>
          </a:lstStyle>
          <a:p>
            <a:r>
              <a:rPr lang="nl-NL" smtClean="0"/>
              <a:t>Klik om de stijl te bewerken</a:t>
            </a:r>
            <a:endParaRPr lang="nl-BE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333577" y="3488229"/>
            <a:ext cx="3816000" cy="918000"/>
          </a:xfrm>
          <a:prstGeom prst="rect">
            <a:avLst/>
          </a:prstGeom>
        </p:spPr>
        <p:txBody>
          <a:bodyPr bIns="0">
            <a:noAutofit/>
          </a:bodyPr>
          <a:lstStyle>
            <a:lvl1pPr marL="0" indent="0" algn="l">
              <a:lnSpc>
                <a:spcPts val="1760"/>
              </a:lnSpc>
              <a:buNone/>
              <a:defRPr sz="1580" b="1">
                <a:solidFill>
                  <a:schemeClr val="bg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smtClean="0"/>
              <a:t>Klik om de ondertitelstijl van het model te bewerken</a:t>
            </a:r>
            <a:endParaRPr lang="nl-BE" dirty="0"/>
          </a:p>
        </p:txBody>
      </p:sp>
      <p:sp>
        <p:nvSpPr>
          <p:cNvPr id="14" name="Tijdelijke aanduiding voor tekst 2"/>
          <p:cNvSpPr>
            <a:spLocks noGrp="1"/>
          </p:cNvSpPr>
          <p:nvPr>
            <p:ph idx="12"/>
          </p:nvPr>
        </p:nvSpPr>
        <p:spPr>
          <a:xfrm>
            <a:off x="504001" y="4533079"/>
            <a:ext cx="4773240" cy="264600"/>
          </a:xfrm>
          <a:prstGeom prst="rect">
            <a:avLst/>
          </a:prstGeom>
        </p:spPr>
        <p:txBody>
          <a:bodyPr bIns="0" rtlCol="0">
            <a:noAutofit/>
          </a:bodyPr>
          <a:lstStyle>
            <a:lvl1pPr marL="0" indent="0">
              <a:buFontTx/>
              <a:buNone/>
              <a:defRPr sz="1700">
                <a:solidFill>
                  <a:schemeClr val="bg1"/>
                </a:solidFill>
                <a:latin typeface="+mj-lt"/>
              </a:defRPr>
            </a:lvl1pPr>
            <a:lvl5pPr>
              <a:defRPr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</p:txBody>
      </p:sp>
    </p:spTree>
    <p:extLst>
      <p:ext uri="{BB962C8B-B14F-4D97-AF65-F5344CB8AC3E}">
        <p14:creationId xmlns:p14="http://schemas.microsoft.com/office/powerpoint/2010/main" val="254578025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eperen 11"/>
          <p:cNvGrpSpPr/>
          <p:nvPr/>
        </p:nvGrpSpPr>
        <p:grpSpPr>
          <a:xfrm>
            <a:off x="288000" y="214894"/>
            <a:ext cx="8553506" cy="4699106"/>
            <a:chOff x="288000" y="288000"/>
            <a:chExt cx="8553506" cy="6265475"/>
          </a:xfrm>
          <a:solidFill>
            <a:schemeClr val="tx2">
              <a:lumMod val="75000"/>
            </a:schemeClr>
          </a:solidFill>
        </p:grpSpPr>
        <p:sp>
          <p:nvSpPr>
            <p:cNvPr id="6" name="Rechthoek 5"/>
            <p:cNvSpPr>
              <a:spLocks/>
            </p:cNvSpPr>
            <p:nvPr/>
          </p:nvSpPr>
          <p:spPr>
            <a:xfrm>
              <a:off x="288000" y="288000"/>
              <a:ext cx="6767999" cy="6265475"/>
            </a:xfrm>
            <a:prstGeom prst="rect">
              <a:avLst/>
            </a:prstGeom>
            <a:grpFill/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nl-NL">
                <a:latin typeface="FlandersArtSans-Regular" panose="00000500000000000000" pitchFamily="2" charset="0"/>
              </a:endParaRPr>
            </a:p>
          </p:txBody>
        </p:sp>
        <p:sp>
          <p:nvSpPr>
            <p:cNvPr id="7" name="Rechthoekige driehoek 6"/>
            <p:cNvSpPr/>
            <p:nvPr/>
          </p:nvSpPr>
          <p:spPr>
            <a:xfrm>
              <a:off x="7056000" y="288000"/>
              <a:ext cx="1785506" cy="6264000"/>
            </a:xfrm>
            <a:prstGeom prst="rtTriangle">
              <a:avLst/>
            </a:prstGeom>
            <a:grpFill/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nl-NL">
                <a:latin typeface="FlandersArtSans-Regular" panose="00000500000000000000" pitchFamily="2" charset="0"/>
              </a:endParaRPr>
            </a:p>
          </p:txBody>
        </p:sp>
      </p:grpSp>
      <p:pic>
        <p:nvPicPr>
          <p:cNvPr id="8" name="Afbeelding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430" y="477442"/>
            <a:ext cx="1560513" cy="433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2304000" y="1890003"/>
            <a:ext cx="5342082" cy="1184783"/>
          </a:xfrm>
        </p:spPr>
        <p:txBody>
          <a:bodyPr anchor="b">
            <a:noAutofit/>
          </a:bodyPr>
          <a:lstStyle>
            <a:lvl1pPr algn="l">
              <a:lnSpc>
                <a:spcPts val="5400"/>
              </a:lnSpc>
              <a:defRPr sz="5400" b="1" i="0">
                <a:solidFill>
                  <a:schemeClr val="bg1"/>
                </a:solidFill>
                <a:latin typeface="+mj-lt"/>
                <a:cs typeface="FlandersArtSans-Bold" panose="00000800000000000000" pitchFamily="2" charset="0"/>
              </a:defRPr>
            </a:lvl1pPr>
          </a:lstStyle>
          <a:p>
            <a:r>
              <a:rPr lang="nl-NL" smtClean="0"/>
              <a:t>Klik om de stijl te bewerken</a:t>
            </a:r>
            <a:endParaRPr lang="nl-BE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2304000" y="3131027"/>
            <a:ext cx="5354606" cy="790281"/>
          </a:xfrm>
          <a:prstGeom prst="rect">
            <a:avLst/>
          </a:prstGeom>
        </p:spPr>
        <p:txBody>
          <a:bodyPr bIns="0">
            <a:noAutofit/>
          </a:bodyPr>
          <a:lstStyle>
            <a:lvl1pPr marL="0" indent="0" algn="l">
              <a:lnSpc>
                <a:spcPts val="1760"/>
              </a:lnSpc>
              <a:buNone/>
              <a:defRPr sz="158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smtClean="0"/>
              <a:t>Klik om de ondertitelstijl van het model te bewerken</a:t>
            </a:r>
            <a:endParaRPr lang="nl-BE" dirty="0"/>
          </a:p>
        </p:txBody>
      </p:sp>
      <p:sp>
        <p:nvSpPr>
          <p:cNvPr id="13" name="Tijdelijke aanduiding voor tekst 2"/>
          <p:cNvSpPr>
            <a:spLocks noGrp="1"/>
          </p:cNvSpPr>
          <p:nvPr>
            <p:ph idx="12"/>
          </p:nvPr>
        </p:nvSpPr>
        <p:spPr>
          <a:xfrm>
            <a:off x="504001" y="4533079"/>
            <a:ext cx="4773240" cy="264600"/>
          </a:xfrm>
          <a:prstGeom prst="rect">
            <a:avLst/>
          </a:prstGeom>
        </p:spPr>
        <p:txBody>
          <a:bodyPr bIns="0" rtlCol="0">
            <a:noAutofit/>
          </a:bodyPr>
          <a:lstStyle>
            <a:lvl1pPr marL="0" indent="0">
              <a:buFontTx/>
              <a:buNone/>
              <a:defRPr sz="1700">
                <a:solidFill>
                  <a:schemeClr val="bg1"/>
                </a:solidFill>
                <a:latin typeface="+mj-lt"/>
              </a:defRPr>
            </a:lvl1pPr>
            <a:lvl5pPr>
              <a:defRPr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</p:txBody>
      </p:sp>
    </p:spTree>
    <p:extLst>
      <p:ext uri="{BB962C8B-B14F-4D97-AF65-F5344CB8AC3E}">
        <p14:creationId xmlns:p14="http://schemas.microsoft.com/office/powerpoint/2010/main" val="107279899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eperen 3"/>
          <p:cNvGrpSpPr/>
          <p:nvPr/>
        </p:nvGrpSpPr>
        <p:grpSpPr>
          <a:xfrm>
            <a:off x="1476005" y="216001"/>
            <a:ext cx="7379999" cy="4699106"/>
            <a:chOff x="1476000" y="288000"/>
            <a:chExt cx="7379999" cy="6265475"/>
          </a:xfrm>
          <a:solidFill>
            <a:schemeClr val="tx2">
              <a:lumMod val="75000"/>
            </a:schemeClr>
          </a:solidFill>
        </p:grpSpPr>
        <p:sp>
          <p:nvSpPr>
            <p:cNvPr id="6" name="Rechthoek 5"/>
            <p:cNvSpPr>
              <a:spLocks/>
            </p:cNvSpPr>
            <p:nvPr/>
          </p:nvSpPr>
          <p:spPr>
            <a:xfrm>
              <a:off x="3277896" y="288000"/>
              <a:ext cx="5578103" cy="6265475"/>
            </a:xfrm>
            <a:prstGeom prst="rect">
              <a:avLst/>
            </a:prstGeom>
            <a:grpFill/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nl-NL" dirty="0">
                <a:latin typeface="FlandersArtSans-Regular" panose="00000500000000000000" pitchFamily="2" charset="0"/>
              </a:endParaRPr>
            </a:p>
          </p:txBody>
        </p:sp>
        <p:sp>
          <p:nvSpPr>
            <p:cNvPr id="7" name="Rechthoekige driehoek 6"/>
            <p:cNvSpPr/>
            <p:nvPr/>
          </p:nvSpPr>
          <p:spPr>
            <a:xfrm flipH="1">
              <a:off x="1476000" y="288000"/>
              <a:ext cx="1800000" cy="6264000"/>
            </a:xfrm>
            <a:prstGeom prst="rtTriangle">
              <a:avLst/>
            </a:prstGeom>
            <a:grpFill/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nl-NL">
                <a:latin typeface="FlandersArtSans-Regular" panose="00000500000000000000" pitchFamily="2" charset="0"/>
              </a:endParaRPr>
            </a:p>
          </p:txBody>
        </p:sp>
      </p:grpSp>
      <p:pic>
        <p:nvPicPr>
          <p:cNvPr id="8" name="Afbeelding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025" y="261939"/>
            <a:ext cx="1644650" cy="4560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3996052" y="1578431"/>
            <a:ext cx="3816000" cy="1863000"/>
          </a:xfrm>
        </p:spPr>
        <p:txBody>
          <a:bodyPr>
            <a:noAutofit/>
          </a:bodyPr>
          <a:lstStyle>
            <a:lvl1pPr algn="l">
              <a:lnSpc>
                <a:spcPts val="5400"/>
              </a:lnSpc>
              <a:defRPr sz="5400">
                <a:solidFill>
                  <a:schemeClr val="bg1"/>
                </a:solidFill>
              </a:defRPr>
            </a:lvl1pPr>
          </a:lstStyle>
          <a:p>
            <a:r>
              <a:rPr lang="nl-NL" smtClean="0"/>
              <a:t>Klik om de stijl te bewerken</a:t>
            </a:r>
            <a:endParaRPr lang="nl-BE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4000832" y="3473717"/>
            <a:ext cx="3816000" cy="918000"/>
          </a:xfrm>
          <a:prstGeom prst="rect">
            <a:avLst/>
          </a:prstGeom>
        </p:spPr>
        <p:txBody>
          <a:bodyPr bIns="0">
            <a:noAutofit/>
          </a:bodyPr>
          <a:lstStyle>
            <a:lvl1pPr marL="0" indent="0" algn="l">
              <a:lnSpc>
                <a:spcPts val="1760"/>
              </a:lnSpc>
              <a:spcBef>
                <a:spcPts val="0"/>
              </a:spcBef>
              <a:buNone/>
              <a:defRPr sz="158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smtClean="0"/>
              <a:t>Klik om de ondertitelstijl van het model te bewerken</a:t>
            </a:r>
            <a:endParaRPr lang="nl-BE" dirty="0"/>
          </a:p>
        </p:txBody>
      </p:sp>
      <p:sp>
        <p:nvSpPr>
          <p:cNvPr id="12" name="Tijdelijke aanduiding voor tekst 2"/>
          <p:cNvSpPr>
            <a:spLocks noGrp="1"/>
          </p:cNvSpPr>
          <p:nvPr>
            <p:ph idx="12"/>
          </p:nvPr>
        </p:nvSpPr>
        <p:spPr>
          <a:xfrm>
            <a:off x="3636022" y="4533079"/>
            <a:ext cx="4773240" cy="264600"/>
          </a:xfrm>
          <a:prstGeom prst="rect">
            <a:avLst/>
          </a:prstGeom>
        </p:spPr>
        <p:txBody>
          <a:bodyPr bIns="0" rtlCol="0">
            <a:noAutofit/>
          </a:bodyPr>
          <a:lstStyle>
            <a:lvl1pPr marL="0" indent="0" algn="r">
              <a:buFontTx/>
              <a:buNone/>
              <a:defRPr sz="1700">
                <a:solidFill>
                  <a:schemeClr val="bg1"/>
                </a:solidFill>
                <a:latin typeface="FlandersArtSans-Regular" panose="00000500000000000000" pitchFamily="2" charset="0"/>
              </a:defRPr>
            </a:lvl1pPr>
            <a:lvl5pPr algn="r">
              <a:defRPr>
                <a:solidFill>
                  <a:schemeClr val="bg1"/>
                </a:solidFill>
                <a:latin typeface="FlandersArtSans-Regular" panose="00000500000000000000" pitchFamily="2" charset="0"/>
              </a:defRPr>
            </a:lvl5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</p:txBody>
      </p:sp>
    </p:spTree>
    <p:extLst>
      <p:ext uri="{BB962C8B-B14F-4D97-AF65-F5344CB8AC3E}">
        <p14:creationId xmlns:p14="http://schemas.microsoft.com/office/powerpoint/2010/main" val="196870779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angepaste inde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ep 5"/>
          <p:cNvGrpSpPr/>
          <p:nvPr/>
        </p:nvGrpSpPr>
        <p:grpSpPr>
          <a:xfrm>
            <a:off x="-1" y="0"/>
            <a:ext cx="6228000" cy="5143500"/>
            <a:chOff x="288001" y="288000"/>
            <a:chExt cx="6033505" cy="6265475"/>
          </a:xfrm>
          <a:solidFill>
            <a:schemeClr val="tx2">
              <a:lumMod val="75000"/>
            </a:schemeClr>
          </a:solidFill>
        </p:grpSpPr>
        <p:sp>
          <p:nvSpPr>
            <p:cNvPr id="7" name="Rechthoek 6"/>
            <p:cNvSpPr>
              <a:spLocks/>
            </p:cNvSpPr>
            <p:nvPr/>
          </p:nvSpPr>
          <p:spPr>
            <a:xfrm flipV="1">
              <a:off x="288001" y="288000"/>
              <a:ext cx="4248000" cy="6265475"/>
            </a:xfrm>
            <a:prstGeom prst="rect">
              <a:avLst/>
            </a:prstGeom>
            <a:grpFill/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nl-NL"/>
            </a:p>
          </p:txBody>
        </p:sp>
        <p:sp>
          <p:nvSpPr>
            <p:cNvPr id="9" name="Rechthoekige driehoek 8"/>
            <p:cNvSpPr/>
            <p:nvPr/>
          </p:nvSpPr>
          <p:spPr>
            <a:xfrm flipV="1">
              <a:off x="4536000" y="288000"/>
              <a:ext cx="1785506" cy="6264000"/>
            </a:xfrm>
            <a:prstGeom prst="rtTriangle">
              <a:avLst/>
            </a:prstGeom>
            <a:grpFill/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nl-NL"/>
            </a:p>
          </p:txBody>
        </p:sp>
      </p:grpSp>
      <p:sp>
        <p:nvSpPr>
          <p:cNvPr id="3" name="Tijdelijke aanduiding voor afbeelding 2"/>
          <p:cNvSpPr>
            <a:spLocks noGrp="1"/>
          </p:cNvSpPr>
          <p:nvPr>
            <p:ph type="pic" sz="quarter" idx="14"/>
          </p:nvPr>
        </p:nvSpPr>
        <p:spPr>
          <a:xfrm>
            <a:off x="0" y="-1"/>
            <a:ext cx="9144000" cy="5143501"/>
          </a:xfrm>
        </p:spPr>
        <p:txBody>
          <a:bodyPr rtlCol="0" anchor="ctr">
            <a:noAutofit/>
          </a:bodyPr>
          <a:lstStyle>
            <a:lvl1pPr marL="0" indent="0" algn="r">
              <a:buNone/>
              <a:defRPr>
                <a:solidFill>
                  <a:srgbClr val="FF0000"/>
                </a:solidFill>
              </a:defRPr>
            </a:lvl1pPr>
          </a:lstStyle>
          <a:p>
            <a:pPr lvl="0"/>
            <a:r>
              <a:rPr lang="nl-NL" noProof="0" dirty="0" smtClean="0"/>
              <a:t>Klik op het pictogram als u een afbeelding wilt toevoegen</a:t>
            </a:r>
            <a:endParaRPr lang="nl-BE" noProof="0" dirty="0"/>
          </a:p>
        </p:txBody>
      </p:sp>
      <p:sp>
        <p:nvSpPr>
          <p:cNvPr id="8" name="Titel 1"/>
          <p:cNvSpPr>
            <a:spLocks noGrp="1"/>
          </p:cNvSpPr>
          <p:nvPr>
            <p:ph type="ctrTitle"/>
          </p:nvPr>
        </p:nvSpPr>
        <p:spPr>
          <a:xfrm>
            <a:off x="1332005" y="567635"/>
            <a:ext cx="3456131" cy="1350000"/>
          </a:xfrm>
        </p:spPr>
        <p:txBody>
          <a:bodyPr anchor="b">
            <a:noAutofit/>
          </a:bodyPr>
          <a:lstStyle>
            <a:lvl1pPr algn="l">
              <a:lnSpc>
                <a:spcPts val="3800"/>
              </a:lnSpc>
              <a:defRPr sz="3700" b="1" i="0">
                <a:solidFill>
                  <a:schemeClr val="bg1"/>
                </a:solidFill>
                <a:latin typeface="+mn-lt"/>
                <a:cs typeface="FlandersArtSans-Bold" panose="00000800000000000000" pitchFamily="2" charset="0"/>
              </a:defRPr>
            </a:lvl1pPr>
          </a:lstStyle>
          <a:p>
            <a:r>
              <a:rPr lang="nl-NL" smtClean="0"/>
              <a:t>Klik om de stijl te bewerken</a:t>
            </a:r>
            <a:endParaRPr lang="nl-BE" dirty="0"/>
          </a:p>
        </p:txBody>
      </p:sp>
      <p:sp>
        <p:nvSpPr>
          <p:cNvPr id="5" name="Tijdelijke aanduiding voor inhoud 4"/>
          <p:cNvSpPr>
            <a:spLocks noGrp="1"/>
          </p:cNvSpPr>
          <p:nvPr>
            <p:ph sz="quarter" idx="13"/>
          </p:nvPr>
        </p:nvSpPr>
        <p:spPr>
          <a:xfrm>
            <a:off x="1332000" y="2240587"/>
            <a:ext cx="3112678" cy="2077574"/>
          </a:xfrm>
        </p:spPr>
        <p:txBody>
          <a:bodyPr/>
          <a:lstStyle>
            <a:lvl1pPr marL="0" indent="0">
              <a:lnSpc>
                <a:spcPts val="2500"/>
              </a:lnSpc>
              <a:spcBef>
                <a:spcPts val="0"/>
              </a:spcBef>
              <a:buFontTx/>
              <a:buNone/>
              <a:defRPr sz="2100">
                <a:solidFill>
                  <a:schemeClr val="bg1"/>
                </a:solidFill>
                <a:latin typeface="+mj-lt"/>
              </a:defRPr>
            </a:lvl1pPr>
            <a:lvl2pPr>
              <a:defRPr sz="1800">
                <a:solidFill>
                  <a:schemeClr val="bg1"/>
                </a:solidFill>
                <a:latin typeface="+mj-lt"/>
              </a:defRPr>
            </a:lvl2pPr>
            <a:lvl3pPr>
              <a:defRPr sz="1800">
                <a:solidFill>
                  <a:schemeClr val="bg1"/>
                </a:solidFill>
                <a:latin typeface="+mj-lt"/>
              </a:defRPr>
            </a:lvl3pPr>
            <a:lvl4pPr>
              <a:defRPr sz="1800">
                <a:solidFill>
                  <a:schemeClr val="bg1"/>
                </a:solidFill>
                <a:latin typeface="+mj-lt"/>
              </a:defRPr>
            </a:lvl4pPr>
            <a:lvl5pPr>
              <a:defRPr sz="1800" b="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nl-NL" dirty="0" smtClean="0"/>
              <a:t>Klik om de modelstijlen te bewerken</a:t>
            </a:r>
          </a:p>
          <a:p>
            <a:pPr lvl="1"/>
            <a:r>
              <a:rPr lang="nl-NL" dirty="0" smtClean="0"/>
              <a:t>Tweede niveau</a:t>
            </a:r>
          </a:p>
          <a:p>
            <a:pPr lvl="2"/>
            <a:r>
              <a:rPr lang="nl-NL" dirty="0" smtClean="0"/>
              <a:t>Derde niveau</a:t>
            </a:r>
          </a:p>
          <a:p>
            <a:pPr lvl="3"/>
            <a:r>
              <a:rPr lang="nl-NL" dirty="0" smtClean="0"/>
              <a:t>Vierde niveau</a:t>
            </a:r>
          </a:p>
          <a:p>
            <a:pPr lvl="4"/>
            <a:r>
              <a:rPr lang="nl-NL" dirty="0" smtClean="0"/>
              <a:t>Vijfde niveau</a:t>
            </a:r>
            <a:endParaRPr lang="nl-BE" dirty="0"/>
          </a:p>
        </p:txBody>
      </p:sp>
      <p:sp>
        <p:nvSpPr>
          <p:cNvPr id="10" name="Tijdelijke aanduiding voor dianummer 6"/>
          <p:cNvSpPr>
            <a:spLocks noGrp="1"/>
          </p:cNvSpPr>
          <p:nvPr>
            <p:ph type="sldNum" sz="quarter" idx="15"/>
          </p:nvPr>
        </p:nvSpPr>
        <p:spPr>
          <a:xfrm>
            <a:off x="6875468" y="4745832"/>
            <a:ext cx="2141537" cy="273844"/>
          </a:xfrm>
        </p:spPr>
        <p:txBody>
          <a:bodyPr/>
          <a:lstStyle>
            <a:lvl1pPr>
              <a:defRPr sz="900" smtClean="0">
                <a:latin typeface="+mj-lt"/>
              </a:defRPr>
            </a:lvl1pPr>
          </a:lstStyle>
          <a:p>
            <a:pPr>
              <a:defRPr/>
            </a:pPr>
            <a:fld id="{7749CDD0-7D77-4D23-9A27-F361E39BA472}" type="datetime1">
              <a:rPr lang="nl-BE"/>
              <a:pPr>
                <a:defRPr/>
              </a:pPr>
              <a:t>2/03/2017</a:t>
            </a:fld>
            <a:r>
              <a:rPr lang="nl-BE"/>
              <a:t> </a:t>
            </a:r>
            <a:r>
              <a:rPr lang="nl-BE" b="1"/>
              <a:t>│</a:t>
            </a:r>
            <a:fld id="{F6F120B0-7DD8-410E-BCA5-9D59F47B0F57}" type="slidenum">
              <a:rPr lang="nl-BE"/>
              <a:pPr>
                <a:defRPr/>
              </a:pPr>
              <a:t>‹nr.›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9168565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938" y="4437460"/>
            <a:ext cx="16319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jdelijke aanduiding voor afbeelding 3"/>
          <p:cNvSpPr>
            <a:spLocks noGrp="1"/>
          </p:cNvSpPr>
          <p:nvPr>
            <p:ph type="pic" sz="quarter" idx="13"/>
          </p:nvPr>
        </p:nvSpPr>
        <p:spPr>
          <a:xfrm>
            <a:off x="288000" y="0"/>
            <a:ext cx="8856000" cy="5143500"/>
          </a:xfrm>
        </p:spPr>
        <p:txBody>
          <a:bodyPr rtlCol="0" anchor="ctr">
            <a:noAutofit/>
          </a:bodyPr>
          <a:lstStyle>
            <a:lvl1pPr algn="ctr">
              <a:buNone/>
              <a:defRPr>
                <a:solidFill>
                  <a:srgbClr val="FF0000"/>
                </a:solidFill>
                <a:latin typeface="+mj-lt"/>
              </a:defRPr>
            </a:lvl1pPr>
          </a:lstStyle>
          <a:p>
            <a:pPr lvl="0"/>
            <a:r>
              <a:rPr lang="nl-NL" noProof="0" smtClean="0"/>
              <a:t>Klik op het pictogram als u een afbeelding wilt toevoegen</a:t>
            </a:r>
            <a:endParaRPr lang="nl-BE" noProof="0" dirty="0"/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296001" y="567000"/>
            <a:ext cx="4400361" cy="1647000"/>
          </a:xfrm>
        </p:spPr>
        <p:txBody>
          <a:bodyPr>
            <a:noAutofit/>
          </a:bodyPr>
          <a:lstStyle>
            <a:lvl1pPr indent="0" algn="l">
              <a:lnSpc>
                <a:spcPts val="3800"/>
              </a:lnSpc>
              <a:defRPr sz="3700" b="0" i="0">
                <a:solidFill>
                  <a:schemeClr val="bg1"/>
                </a:solidFill>
                <a:latin typeface="FlandersArtSans-Bold" panose="00000800000000000000" pitchFamily="2" charset="0"/>
                <a:cs typeface="FlandersArtSans-Bold" panose="00000800000000000000" pitchFamily="2" charset="0"/>
              </a:defRPr>
            </a:lvl1pPr>
          </a:lstStyle>
          <a:p>
            <a:r>
              <a:rPr lang="nl-NL" smtClean="0"/>
              <a:t>Klik om de stijl te bewerken</a:t>
            </a:r>
            <a:endParaRPr lang="nl-BE" dirty="0"/>
          </a:p>
        </p:txBody>
      </p:sp>
      <p:sp>
        <p:nvSpPr>
          <p:cNvPr id="6" name="Tijdelijke aanduiding voor dianummer 6"/>
          <p:cNvSpPr>
            <a:spLocks noGrp="1"/>
          </p:cNvSpPr>
          <p:nvPr>
            <p:ph type="sldNum" sz="quarter" idx="14"/>
          </p:nvPr>
        </p:nvSpPr>
        <p:spPr>
          <a:xfrm>
            <a:off x="6875464" y="4751785"/>
            <a:ext cx="2141537" cy="273844"/>
          </a:xfrm>
        </p:spPr>
        <p:txBody>
          <a:bodyPr/>
          <a:lstStyle>
            <a:lvl1pPr>
              <a:defRPr sz="900" smtClean="0">
                <a:latin typeface="+mj-lt"/>
              </a:defRPr>
            </a:lvl1pPr>
          </a:lstStyle>
          <a:p>
            <a:fld id="{34D10765-5535-49D8-A3B9-F612F05A5754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7434033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Tijdelijke aanduiding voor afbeelding 1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1989" y="254794"/>
            <a:ext cx="1857375" cy="5250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ijdelijke aanduiding voor afbeelding 11"/>
          <p:cNvSpPr>
            <a:spLocks noGrp="1"/>
          </p:cNvSpPr>
          <p:nvPr>
            <p:ph type="pic" sz="quarter" idx="12"/>
          </p:nvPr>
        </p:nvSpPr>
        <p:spPr>
          <a:xfrm>
            <a:off x="287999" y="0"/>
            <a:ext cx="8856000" cy="5143500"/>
          </a:xfrm>
        </p:spPr>
        <p:txBody>
          <a:bodyPr rtlCol="0">
            <a:noAutofit/>
          </a:bodyPr>
          <a:lstStyle>
            <a:lvl1pPr algn="ctr">
              <a:buNone/>
              <a:defRPr>
                <a:solidFill>
                  <a:srgbClr val="FF0000"/>
                </a:solidFill>
              </a:defRPr>
            </a:lvl1pPr>
          </a:lstStyle>
          <a:p>
            <a:pPr lvl="0"/>
            <a:r>
              <a:rPr lang="nl-NL" noProof="0" smtClean="0"/>
              <a:t>Klik op het pictogram als u een afbeelding wilt toevoegen</a:t>
            </a:r>
            <a:endParaRPr lang="nl-BE" noProof="0" dirty="0"/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296001" y="1517400"/>
            <a:ext cx="3108049" cy="1555200"/>
          </a:xfrm>
        </p:spPr>
        <p:txBody>
          <a:bodyPr anchor="b">
            <a:noAutofit/>
          </a:bodyPr>
          <a:lstStyle>
            <a:lvl1pPr indent="0" algn="l">
              <a:lnSpc>
                <a:spcPts val="5400"/>
              </a:lnSpc>
              <a:defRPr sz="5400" b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nl-NL" smtClean="0"/>
              <a:t>Klik om de stijl te bewerken</a:t>
            </a:r>
            <a:endParaRPr lang="nl-BE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296000" y="3115800"/>
            <a:ext cx="7416000" cy="1242000"/>
          </a:xfrm>
        </p:spPr>
        <p:txBody>
          <a:bodyPr bIns="0">
            <a:noAutofit/>
          </a:bodyPr>
          <a:lstStyle>
            <a:lvl1pPr marL="0" indent="0" algn="l">
              <a:lnSpc>
                <a:spcPts val="1760"/>
              </a:lnSpc>
              <a:buNone/>
              <a:defRPr sz="1600">
                <a:solidFill>
                  <a:schemeClr val="bg1"/>
                </a:solidFill>
                <a:latin typeface="FlandersArtSans-Regular" panose="00000500000000000000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smtClean="0"/>
              <a:t>Klik om de ondertitelstijl van het model te bewerken</a:t>
            </a:r>
            <a:endParaRPr lang="nl-BE" dirty="0"/>
          </a:p>
        </p:txBody>
      </p:sp>
      <p:sp>
        <p:nvSpPr>
          <p:cNvPr id="15" name="Tijdelijke aanduiding voor tekst 10"/>
          <p:cNvSpPr>
            <a:spLocks noGrp="1"/>
          </p:cNvSpPr>
          <p:nvPr>
            <p:ph type="body" sz="quarter" idx="15"/>
          </p:nvPr>
        </p:nvSpPr>
        <p:spPr>
          <a:xfrm>
            <a:off x="4426123" y="4771202"/>
            <a:ext cx="4435200" cy="264600"/>
          </a:xfrm>
        </p:spPr>
        <p:txBody>
          <a:bodyPr/>
          <a:lstStyle>
            <a:lvl1pPr marL="0" indent="0" algn="r">
              <a:buNone/>
              <a:defRPr sz="17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nl-NL" smtClean="0"/>
              <a:t>Klik om de modelstijlen te bewerken</a:t>
            </a:r>
          </a:p>
        </p:txBody>
      </p:sp>
    </p:spTree>
    <p:extLst>
      <p:ext uri="{BB962C8B-B14F-4D97-AF65-F5344CB8AC3E}">
        <p14:creationId xmlns:p14="http://schemas.microsoft.com/office/powerpoint/2010/main" val="2796810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175" y="4430316"/>
            <a:ext cx="1631950" cy="4607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jdelijke aanduiding voor afbeelding 5"/>
          <p:cNvSpPr>
            <a:spLocks noGrp="1"/>
          </p:cNvSpPr>
          <p:nvPr>
            <p:ph type="pic" sz="quarter" idx="13"/>
          </p:nvPr>
        </p:nvSpPr>
        <p:spPr>
          <a:xfrm>
            <a:off x="288000" y="0"/>
            <a:ext cx="8856000" cy="5143500"/>
          </a:xfrm>
        </p:spPr>
        <p:txBody>
          <a:bodyPr rtlCol="0" anchor="ctr">
            <a:noAutofit/>
          </a:bodyPr>
          <a:lstStyle>
            <a:lvl1pPr algn="ctr">
              <a:buNone/>
              <a:defRPr>
                <a:solidFill>
                  <a:srgbClr val="FF0000"/>
                </a:solidFill>
              </a:defRPr>
            </a:lvl1pPr>
          </a:lstStyle>
          <a:p>
            <a:pPr lvl="0"/>
            <a:r>
              <a:rPr lang="nl-NL" noProof="0" smtClean="0"/>
              <a:t>Klik op het pictogram als u een afbeelding wilt toevoegen</a:t>
            </a:r>
            <a:endParaRPr lang="nl-BE" noProof="0"/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296001" y="567000"/>
            <a:ext cx="4400361" cy="1647000"/>
          </a:xfrm>
        </p:spPr>
        <p:txBody>
          <a:bodyPr>
            <a:noAutofit/>
          </a:bodyPr>
          <a:lstStyle>
            <a:lvl1pPr indent="0" algn="l">
              <a:lnSpc>
                <a:spcPts val="3800"/>
              </a:lnSpc>
              <a:defRPr sz="3700" b="0" i="0">
                <a:solidFill>
                  <a:schemeClr val="bg1"/>
                </a:solidFill>
                <a:latin typeface="+mj-lt"/>
                <a:cs typeface="FlandersArtSans-Bold" panose="00000800000000000000" pitchFamily="2" charset="0"/>
              </a:defRPr>
            </a:lvl1pPr>
          </a:lstStyle>
          <a:p>
            <a:r>
              <a:rPr lang="nl-NL" smtClean="0"/>
              <a:t>Klik om de stijl te bewerken</a:t>
            </a:r>
            <a:endParaRPr lang="nl-BE" dirty="0"/>
          </a:p>
        </p:txBody>
      </p:sp>
      <p:sp>
        <p:nvSpPr>
          <p:cNvPr id="12" name="Ondertitel 2"/>
          <p:cNvSpPr>
            <a:spLocks noGrp="1"/>
          </p:cNvSpPr>
          <p:nvPr>
            <p:ph type="subTitle" idx="1"/>
          </p:nvPr>
        </p:nvSpPr>
        <p:spPr>
          <a:xfrm>
            <a:off x="5176692" y="3143732"/>
            <a:ext cx="3408509" cy="1584679"/>
          </a:xfrm>
        </p:spPr>
        <p:txBody>
          <a:bodyPr bIns="0">
            <a:noAutofit/>
          </a:bodyPr>
          <a:lstStyle>
            <a:lvl1pPr marL="0" indent="0" algn="l">
              <a:lnSpc>
                <a:spcPts val="2500"/>
              </a:lnSpc>
              <a:spcBef>
                <a:spcPts val="0"/>
              </a:spcBef>
              <a:buNone/>
              <a:defRPr sz="2100"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smtClean="0"/>
              <a:t>Klik om de ondertitelstijl van het model te bewerken</a:t>
            </a:r>
            <a:endParaRPr lang="nl-BE" dirty="0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4"/>
          </p:nvPr>
        </p:nvSpPr>
        <p:spPr>
          <a:xfrm>
            <a:off x="6875464" y="4751785"/>
            <a:ext cx="2141537" cy="273844"/>
          </a:xfrm>
        </p:spPr>
        <p:txBody>
          <a:bodyPr/>
          <a:lstStyle>
            <a:lvl1pPr>
              <a:defRPr sz="900" smtClean="0">
                <a:latin typeface="+mj-lt"/>
              </a:defRPr>
            </a:lvl1pPr>
          </a:lstStyle>
          <a:p>
            <a:fld id="{34D10765-5535-49D8-A3B9-F612F05A5754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5046318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eperen 10"/>
          <p:cNvGrpSpPr>
            <a:grpSpLocks/>
          </p:cNvGrpSpPr>
          <p:nvPr/>
        </p:nvGrpSpPr>
        <p:grpSpPr bwMode="auto">
          <a:xfrm>
            <a:off x="287338" y="2551510"/>
            <a:ext cx="8856662" cy="2591990"/>
            <a:chOff x="288000" y="3402000"/>
            <a:chExt cx="8856000" cy="3456000"/>
          </a:xfrm>
        </p:grpSpPr>
        <p:sp>
          <p:nvSpPr>
            <p:cNvPr id="5" name="Rechthoek 4"/>
            <p:cNvSpPr/>
            <p:nvPr/>
          </p:nvSpPr>
          <p:spPr>
            <a:xfrm>
              <a:off x="288000" y="4265603"/>
              <a:ext cx="8856000" cy="259239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nl-NL"/>
            </a:p>
          </p:txBody>
        </p:sp>
        <p:sp>
          <p:nvSpPr>
            <p:cNvPr id="7" name="Rechthoekige driehoek 6"/>
            <p:cNvSpPr/>
            <p:nvPr/>
          </p:nvSpPr>
          <p:spPr>
            <a:xfrm flipH="1">
              <a:off x="288000" y="3402000"/>
              <a:ext cx="8856000" cy="863603"/>
            </a:xfrm>
            <a:prstGeom prst="rt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nl-NL"/>
            </a:p>
          </p:txBody>
        </p:sp>
      </p:grpSp>
      <p:pic>
        <p:nvPicPr>
          <p:cNvPr id="8" name="Afbeelding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950" y="4433887"/>
            <a:ext cx="16319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jdelijke aanduiding voor afbeelding 5"/>
          <p:cNvSpPr>
            <a:spLocks noGrp="1"/>
          </p:cNvSpPr>
          <p:nvPr>
            <p:ph type="pic" sz="quarter" idx="13"/>
          </p:nvPr>
        </p:nvSpPr>
        <p:spPr>
          <a:xfrm>
            <a:off x="288000" y="0"/>
            <a:ext cx="8856000" cy="5143500"/>
          </a:xfrm>
        </p:spPr>
        <p:txBody>
          <a:bodyPr rtlCol="0" anchor="ctr">
            <a:noAutofit/>
          </a:bodyPr>
          <a:lstStyle>
            <a:lvl1pPr algn="ctr">
              <a:buNone/>
              <a:defRPr>
                <a:solidFill>
                  <a:srgbClr val="FF0000"/>
                </a:solidFill>
              </a:defRPr>
            </a:lvl1pPr>
          </a:lstStyle>
          <a:p>
            <a:pPr lvl="0"/>
            <a:r>
              <a:rPr lang="nl-NL" noProof="0" smtClean="0"/>
              <a:t>Klik op het pictogram als u een afbeelding wilt toevoegen</a:t>
            </a:r>
            <a:endParaRPr lang="nl-BE" noProof="0"/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296001" y="567000"/>
            <a:ext cx="3686547" cy="1647000"/>
          </a:xfrm>
        </p:spPr>
        <p:txBody>
          <a:bodyPr>
            <a:noAutofit/>
          </a:bodyPr>
          <a:lstStyle>
            <a:lvl1pPr indent="0" algn="l">
              <a:lnSpc>
                <a:spcPts val="3800"/>
              </a:lnSpc>
              <a:defRPr sz="3700" b="0" i="0">
                <a:solidFill>
                  <a:schemeClr val="bg1"/>
                </a:solidFill>
                <a:latin typeface="+mj-lt"/>
                <a:cs typeface="FlandersArtSans-Bold" panose="00000800000000000000" pitchFamily="2" charset="0"/>
              </a:defRPr>
            </a:lvl1pPr>
          </a:lstStyle>
          <a:p>
            <a:r>
              <a:rPr lang="nl-NL" smtClean="0"/>
              <a:t>Klik om de stijl te bewerken</a:t>
            </a:r>
            <a:endParaRPr lang="nl-BE" dirty="0"/>
          </a:p>
        </p:txBody>
      </p:sp>
      <p:sp>
        <p:nvSpPr>
          <p:cNvPr id="9" name="Tijdelijke aanduiding voor dianummer 6"/>
          <p:cNvSpPr>
            <a:spLocks noGrp="1"/>
          </p:cNvSpPr>
          <p:nvPr>
            <p:ph type="sldNum" sz="quarter" idx="14"/>
          </p:nvPr>
        </p:nvSpPr>
        <p:spPr>
          <a:xfrm>
            <a:off x="6875464" y="4751785"/>
            <a:ext cx="2141537" cy="273844"/>
          </a:xfrm>
        </p:spPr>
        <p:txBody>
          <a:bodyPr/>
          <a:lstStyle>
            <a:lvl1pPr>
              <a:defRPr sz="900" smtClean="0">
                <a:latin typeface="+mj-lt"/>
              </a:defRPr>
            </a:lvl1pPr>
          </a:lstStyle>
          <a:p>
            <a:fld id="{34D10765-5535-49D8-A3B9-F612F05A5754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5524160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175" y="4430316"/>
            <a:ext cx="1631950" cy="4607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296000" y="567000"/>
            <a:ext cx="7416000" cy="837000"/>
          </a:xfrm>
        </p:spPr>
        <p:txBody>
          <a:bodyPr/>
          <a:lstStyle>
            <a:lvl1pPr>
              <a:defRPr b="1" i="0">
                <a:latin typeface="+mj-lt"/>
                <a:cs typeface="FlandersArtSans-Bold" panose="00000800000000000000" pitchFamily="2" charset="0"/>
              </a:defRPr>
            </a:lvl1pPr>
          </a:lstStyle>
          <a:p>
            <a:r>
              <a:rPr lang="nl-NL" smtClean="0"/>
              <a:t>Klik om de stijl te bewerken</a:t>
            </a:r>
            <a:endParaRPr lang="nl-BE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5320146" y="1431000"/>
            <a:ext cx="3391854" cy="2835000"/>
          </a:xfrm>
        </p:spPr>
        <p:txBody>
          <a:bodyPr bIns="0"/>
          <a:lstStyle>
            <a:lvl1pPr>
              <a:spcBef>
                <a:spcPts val="300"/>
              </a:spcBef>
              <a:defRPr sz="2000"/>
            </a:lvl1pPr>
            <a:lvl2pPr>
              <a:spcBef>
                <a:spcPts val="300"/>
              </a:spcBef>
              <a:defRPr sz="2000">
                <a:solidFill>
                  <a:schemeClr val="bg1">
                    <a:lumMod val="50000"/>
                  </a:schemeClr>
                </a:solidFill>
              </a:defRPr>
            </a:lvl2pPr>
            <a:lvl3pPr>
              <a:spcBef>
                <a:spcPts val="300"/>
              </a:spcBef>
              <a:defRPr sz="1600"/>
            </a:lvl3pPr>
            <a:lvl4pPr>
              <a:spcBef>
                <a:spcPts val="300"/>
              </a:spcBef>
              <a:defRPr sz="1600"/>
            </a:lvl4pPr>
            <a:lvl5pPr>
              <a:spcBef>
                <a:spcPts val="300"/>
              </a:spcBef>
              <a:defRPr sz="1600"/>
            </a:lvl5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 dirty="0"/>
          </a:p>
        </p:txBody>
      </p:sp>
      <p:sp>
        <p:nvSpPr>
          <p:cNvPr id="5" name="Tijdelijke aanduiding voor afbeelding 4"/>
          <p:cNvSpPr>
            <a:spLocks noGrp="1"/>
          </p:cNvSpPr>
          <p:nvPr>
            <p:ph type="pic" sz="quarter" idx="13"/>
          </p:nvPr>
        </p:nvSpPr>
        <p:spPr>
          <a:xfrm>
            <a:off x="1294228" y="1431000"/>
            <a:ext cx="3708000" cy="2835000"/>
          </a:xfrm>
        </p:spPr>
        <p:txBody>
          <a:bodyPr rtlCol="0" anchor="ctr">
            <a:noAutofit/>
          </a:bodyPr>
          <a:lstStyle>
            <a:lvl1pPr algn="ctr">
              <a:buNone/>
              <a:defRPr>
                <a:solidFill>
                  <a:srgbClr val="FF0000"/>
                </a:solidFill>
              </a:defRPr>
            </a:lvl1pPr>
          </a:lstStyle>
          <a:p>
            <a:pPr lvl="0"/>
            <a:r>
              <a:rPr lang="nl-NL" noProof="0" smtClean="0"/>
              <a:t>Klik op het pictogram als u een afbeelding wilt toevoegen</a:t>
            </a:r>
            <a:endParaRPr lang="nl-BE" noProof="0" dirty="0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4"/>
          </p:nvPr>
        </p:nvSpPr>
        <p:spPr>
          <a:xfrm>
            <a:off x="6875464" y="4751785"/>
            <a:ext cx="2141537" cy="273844"/>
          </a:xfrm>
        </p:spPr>
        <p:txBody>
          <a:bodyPr/>
          <a:lstStyle>
            <a:lvl1pPr>
              <a:defRPr sz="900" smtClean="0">
                <a:latin typeface="+mj-lt"/>
              </a:defRPr>
            </a:lvl1pPr>
          </a:lstStyle>
          <a:p>
            <a:fld id="{34D10765-5535-49D8-A3B9-F612F05A5754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0530767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063" y="4442222"/>
            <a:ext cx="16319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296000" y="567000"/>
            <a:ext cx="7416000" cy="837000"/>
          </a:xfrm>
        </p:spPr>
        <p:txBody>
          <a:bodyPr/>
          <a:lstStyle>
            <a:lvl1pPr>
              <a:defRPr b="1" i="0">
                <a:latin typeface="+mj-lt"/>
                <a:cs typeface="FlandersArtSans-Bold" panose="00000800000000000000" pitchFamily="2" charset="0"/>
              </a:defRPr>
            </a:lvl1pPr>
          </a:lstStyle>
          <a:p>
            <a:r>
              <a:rPr lang="nl-NL" smtClean="0"/>
              <a:t>Klik om de stijl te bewerken</a:t>
            </a:r>
            <a:endParaRPr lang="nl-BE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1296000" y="1431000"/>
            <a:ext cx="3708000" cy="2835000"/>
          </a:xfrm>
        </p:spPr>
        <p:txBody>
          <a:bodyPr bIns="0"/>
          <a:lstStyle>
            <a:lvl1pPr>
              <a:spcBef>
                <a:spcPts val="300"/>
              </a:spcBef>
              <a:defRPr sz="2000">
                <a:latin typeface="+mj-lt"/>
              </a:defRPr>
            </a:lvl1pPr>
            <a:lvl2pPr>
              <a:spcBef>
                <a:spcPts val="300"/>
              </a:spcBef>
              <a:defRPr sz="2000">
                <a:solidFill>
                  <a:schemeClr val="bg1">
                    <a:lumMod val="50000"/>
                  </a:schemeClr>
                </a:solidFill>
                <a:latin typeface="+mj-lt"/>
              </a:defRPr>
            </a:lvl2pPr>
            <a:lvl3pPr>
              <a:spcBef>
                <a:spcPts val="300"/>
              </a:spcBef>
              <a:defRPr sz="1800">
                <a:latin typeface="+mj-lt"/>
              </a:defRPr>
            </a:lvl3pPr>
            <a:lvl4pPr>
              <a:spcBef>
                <a:spcPts val="300"/>
              </a:spcBef>
              <a:defRPr sz="1800">
                <a:latin typeface="+mj-lt"/>
              </a:defRPr>
            </a:lvl4pPr>
            <a:lvl5pPr>
              <a:spcBef>
                <a:spcPts val="300"/>
              </a:spcBef>
              <a:defRPr sz="1800">
                <a:latin typeface="+mj-lt"/>
              </a:defRPr>
            </a:lvl5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 dirty="0"/>
          </a:p>
        </p:txBody>
      </p:sp>
      <p:sp>
        <p:nvSpPr>
          <p:cNvPr id="10" name="Tijdelijke aanduiding voor inhoud 3"/>
          <p:cNvSpPr>
            <a:spLocks noGrp="1"/>
          </p:cNvSpPr>
          <p:nvPr>
            <p:ph sz="half" idx="13"/>
          </p:nvPr>
        </p:nvSpPr>
        <p:spPr>
          <a:xfrm>
            <a:off x="5040000" y="1431000"/>
            <a:ext cx="3672000" cy="2835000"/>
          </a:xfrm>
        </p:spPr>
        <p:txBody>
          <a:bodyPr bIns="0"/>
          <a:lstStyle>
            <a:lvl1pPr>
              <a:defRPr sz="2000">
                <a:latin typeface="+mj-lt"/>
              </a:defRPr>
            </a:lvl1pPr>
            <a:lvl2pPr>
              <a:spcBef>
                <a:spcPts val="300"/>
              </a:spcBef>
              <a:defRPr sz="2000">
                <a:solidFill>
                  <a:schemeClr val="bg1">
                    <a:lumMod val="50000"/>
                  </a:schemeClr>
                </a:solidFill>
                <a:latin typeface="+mj-lt"/>
              </a:defRPr>
            </a:lvl2pPr>
            <a:lvl3pPr>
              <a:spcBef>
                <a:spcPts val="300"/>
              </a:spcBef>
              <a:defRPr sz="1800">
                <a:latin typeface="+mj-lt"/>
              </a:defRPr>
            </a:lvl3pPr>
            <a:lvl4pPr>
              <a:spcBef>
                <a:spcPts val="300"/>
              </a:spcBef>
              <a:defRPr sz="1800">
                <a:latin typeface="+mj-lt"/>
              </a:defRPr>
            </a:lvl4pPr>
            <a:lvl5pPr>
              <a:spcBef>
                <a:spcPts val="300"/>
              </a:spcBef>
              <a:defRPr sz="1800">
                <a:latin typeface="+mj-lt"/>
              </a:defRPr>
            </a:lvl5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 dirty="0"/>
          </a:p>
        </p:txBody>
      </p:sp>
      <p:sp>
        <p:nvSpPr>
          <p:cNvPr id="6" name="Tijdelijke aanduiding voor dianummer 6"/>
          <p:cNvSpPr>
            <a:spLocks noGrp="1"/>
          </p:cNvSpPr>
          <p:nvPr>
            <p:ph type="sldNum" sz="quarter" idx="14"/>
          </p:nvPr>
        </p:nvSpPr>
        <p:spPr>
          <a:xfrm>
            <a:off x="6875464" y="4751785"/>
            <a:ext cx="2141537" cy="273844"/>
          </a:xfrm>
        </p:spPr>
        <p:txBody>
          <a:bodyPr/>
          <a:lstStyle>
            <a:lvl1pPr>
              <a:defRPr sz="900" smtClean="0">
                <a:latin typeface="+mj-lt"/>
              </a:defRPr>
            </a:lvl1pPr>
          </a:lstStyle>
          <a:p>
            <a:fld id="{34D10765-5535-49D8-A3B9-F612F05A5754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0766155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175" y="4433887"/>
            <a:ext cx="16319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el 1"/>
          <p:cNvSpPr>
            <a:spLocks noGrp="1"/>
          </p:cNvSpPr>
          <p:nvPr>
            <p:ph type="title"/>
          </p:nvPr>
        </p:nvSpPr>
        <p:spPr>
          <a:xfrm>
            <a:off x="1296000" y="567000"/>
            <a:ext cx="7416000" cy="837000"/>
          </a:xfrm>
        </p:spPr>
        <p:txBody>
          <a:bodyPr/>
          <a:lstStyle>
            <a:lvl1pPr>
              <a:defRPr b="1">
                <a:latin typeface="+mj-lt"/>
              </a:defRPr>
            </a:lvl1pPr>
          </a:lstStyle>
          <a:p>
            <a:r>
              <a:rPr lang="nl-NL" smtClean="0"/>
              <a:t>Klik om de stijl te bewerken</a:t>
            </a:r>
            <a:endParaRPr lang="nl-BE" dirty="0"/>
          </a:p>
        </p:txBody>
      </p:sp>
      <p:sp>
        <p:nvSpPr>
          <p:cNvPr id="9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1296000" y="1436400"/>
            <a:ext cx="7416000" cy="2754000"/>
          </a:xfrm>
        </p:spPr>
        <p:txBody>
          <a:bodyPr bIns="0"/>
          <a:lstStyle>
            <a:lvl1pPr marL="0" indent="0">
              <a:lnSpc>
                <a:spcPct val="90000"/>
              </a:lnSpc>
              <a:buFontTx/>
              <a:buBlip>
                <a:blip r:embed="rId3"/>
              </a:buBlip>
              <a:defRPr sz="2200">
                <a:latin typeface="+mj-lt"/>
              </a:defRPr>
            </a:lvl1pPr>
            <a:lvl2pPr>
              <a:lnSpc>
                <a:spcPct val="90000"/>
              </a:lnSpc>
              <a:buSzPct val="75000"/>
              <a:buFontTx/>
              <a:buBlip>
                <a:blip r:embed="rId4"/>
              </a:buBlip>
              <a:defRPr sz="2200">
                <a:solidFill>
                  <a:schemeClr val="bg1">
                    <a:lumMod val="50000"/>
                  </a:schemeClr>
                </a:solidFill>
                <a:latin typeface="+mj-lt"/>
              </a:defRPr>
            </a:lvl2pPr>
            <a:lvl3pPr>
              <a:lnSpc>
                <a:spcPct val="90000"/>
              </a:lnSpc>
              <a:buSzPct val="85000"/>
              <a:defRPr>
                <a:latin typeface="+mj-lt"/>
              </a:defRPr>
            </a:lvl3pPr>
            <a:lvl4pPr>
              <a:lnSpc>
                <a:spcPct val="90000"/>
              </a:lnSpc>
              <a:defRPr>
                <a:latin typeface="+mj-lt"/>
              </a:defRPr>
            </a:lvl4pPr>
            <a:lvl5pPr>
              <a:lnSpc>
                <a:spcPct val="90000"/>
              </a:lnSpc>
              <a:defRPr>
                <a:latin typeface="+mj-lt"/>
              </a:defRPr>
            </a:lvl5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 dirty="0"/>
          </a:p>
        </p:txBody>
      </p:sp>
      <p:sp>
        <p:nvSpPr>
          <p:cNvPr id="5" name="Tijdelijke aanduiding voor dianummer 6"/>
          <p:cNvSpPr>
            <a:spLocks noGrp="1"/>
          </p:cNvSpPr>
          <p:nvPr>
            <p:ph type="sldNum" sz="quarter" idx="10"/>
          </p:nvPr>
        </p:nvSpPr>
        <p:spPr>
          <a:xfrm>
            <a:off x="6875464" y="4751785"/>
            <a:ext cx="2141537" cy="273844"/>
          </a:xfrm>
        </p:spPr>
        <p:txBody>
          <a:bodyPr/>
          <a:lstStyle>
            <a:lvl1pPr>
              <a:defRPr sz="900" smtClean="0">
                <a:latin typeface="+mj-lt"/>
              </a:defRPr>
            </a:lvl1pPr>
          </a:lstStyle>
          <a:p>
            <a:fld id="{34D10765-5535-49D8-A3B9-F612F05A5754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3923278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275606"/>
            <a:ext cx="7772400" cy="1800200"/>
          </a:xfrm>
        </p:spPr>
        <p:txBody>
          <a:bodyPr/>
          <a:lstStyle/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261725" y="3579862"/>
            <a:ext cx="6192688" cy="649238"/>
          </a:xfrm>
        </p:spPr>
        <p:txBody>
          <a:bodyPr anchor="ctr"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Name, Function, </a:t>
            </a:r>
            <a:r>
              <a:rPr lang="en-GB" noProof="0" dirty="0" smtClean="0"/>
              <a:t>Company / Organisation</a:t>
            </a:r>
            <a:endParaRPr lang="en-GB" noProof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E303E3-352A-4AB1-A6F2-D25A2FC76E2C}" type="datetimeFigureOut">
              <a:rPr lang="nl-BE" smtClean="0"/>
              <a:t>2/03/2017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10765-5535-49D8-A3B9-F612F05A5754}" type="slidenum">
              <a:rPr lang="nl-BE" smtClean="0"/>
              <a:t>‹nr.›</a:t>
            </a:fld>
            <a:endParaRPr lang="nl-BE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 hasCustomPrompt="1"/>
          </p:nvPr>
        </p:nvSpPr>
        <p:spPr>
          <a:xfrm>
            <a:off x="684213" y="3292475"/>
            <a:ext cx="1439862" cy="1223963"/>
          </a:xfrm>
        </p:spPr>
        <p:txBody>
          <a:bodyPr anchor="ctr"/>
          <a:lstStyle>
            <a:lvl1pPr marL="0" indent="0" algn="ctr">
              <a:buNone/>
              <a:defRPr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nl-BE" dirty="0" smtClean="0"/>
              <a:t>Logo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4641487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.pn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5.xml"/><Relationship Id="rId9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jdelijke aanduiding voor titel 1"/>
          <p:cNvSpPr>
            <a:spLocks noGrp="1"/>
          </p:cNvSpPr>
          <p:nvPr>
            <p:ph type="title"/>
          </p:nvPr>
        </p:nvSpPr>
        <p:spPr bwMode="auto">
          <a:xfrm>
            <a:off x="1295400" y="566738"/>
            <a:ext cx="7416800" cy="8370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l-NL" altLang="nl-BE" smtClean="0"/>
              <a:t>Klik om de stijl te bewerken</a:t>
            </a:r>
            <a:endParaRPr lang="nl-BE" altLang="nl-BE" smtClean="0"/>
          </a:p>
        </p:txBody>
      </p:sp>
      <p:sp>
        <p:nvSpPr>
          <p:cNvPr id="1027" name="Tijdelijke aanduiding voor tekst 2"/>
          <p:cNvSpPr>
            <a:spLocks noGrp="1"/>
          </p:cNvSpPr>
          <p:nvPr>
            <p:ph type="body" idx="1"/>
          </p:nvPr>
        </p:nvSpPr>
        <p:spPr bwMode="auto">
          <a:xfrm>
            <a:off x="1295400" y="1437085"/>
            <a:ext cx="7416800" cy="27539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l-NL" altLang="nl-BE" smtClean="0"/>
              <a:t>KLIK OM DE MODELSTIJLEN TE BEWERKEN</a:t>
            </a:r>
          </a:p>
          <a:p>
            <a:pPr lvl="1"/>
            <a:r>
              <a:rPr lang="nl-NL" altLang="nl-BE" smtClean="0"/>
              <a:t>Tweede niveau</a:t>
            </a:r>
          </a:p>
          <a:p>
            <a:pPr lvl="2"/>
            <a:r>
              <a:rPr lang="nl-NL" altLang="nl-BE" smtClean="0"/>
              <a:t>Derde niveau</a:t>
            </a:r>
          </a:p>
          <a:p>
            <a:pPr lvl="3"/>
            <a:r>
              <a:rPr lang="nl-NL" altLang="nl-BE" smtClean="0"/>
              <a:t>Vierde niveau</a:t>
            </a:r>
          </a:p>
          <a:p>
            <a:pPr lvl="4"/>
            <a:r>
              <a:rPr lang="nl-NL" altLang="nl-BE" smtClean="0"/>
              <a:t>Vijfde niveau </a:t>
            </a:r>
            <a:endParaRPr lang="nl-BE" altLang="nl-BE" smtClean="0"/>
          </a:p>
          <a:p>
            <a:pPr lvl="4"/>
            <a:endParaRPr lang="nl-BE" altLang="nl-BE" smtClean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3051176" y="4751785"/>
            <a:ext cx="900113" cy="27027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900" smtClean="0">
                <a:solidFill>
                  <a:schemeClr val="bg1">
                    <a:lumMod val="50000"/>
                  </a:schemeClr>
                </a:solidFill>
                <a:latin typeface="+mj-lt"/>
                <a:cs typeface="+mn-cs"/>
              </a:defRPr>
            </a:lvl1pPr>
          </a:lstStyle>
          <a:p>
            <a:fld id="{99E303E3-352A-4AB1-A6F2-D25A2FC76E2C}" type="datetimeFigureOut">
              <a:rPr lang="nl-BE" smtClean="0"/>
              <a:t>2/03/2017</a:t>
            </a:fld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3994151" y="4751785"/>
            <a:ext cx="1889125" cy="27027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900" dirty="0">
                <a:solidFill>
                  <a:schemeClr val="bg1">
                    <a:lumMod val="50000"/>
                  </a:schemeClr>
                </a:solidFill>
                <a:latin typeface="+mj-lt"/>
                <a:cs typeface="+mn-cs"/>
              </a:defRPr>
            </a:lvl1pPr>
          </a:lstStyle>
          <a:p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5945188" y="4751785"/>
            <a:ext cx="539750" cy="27027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900" smtClean="0">
                <a:solidFill>
                  <a:schemeClr val="bg1">
                    <a:lumMod val="50000"/>
                  </a:schemeClr>
                </a:solidFill>
                <a:latin typeface="+mj-lt"/>
                <a:cs typeface="+mn-cs"/>
              </a:defRPr>
            </a:lvl1pPr>
          </a:lstStyle>
          <a:p>
            <a:fld id="{34D10765-5535-49D8-A3B9-F612F05A5754}" type="slidenum">
              <a:rPr lang="nl-BE" smtClean="0"/>
              <a:t>‹nr.›</a:t>
            </a:fld>
            <a:endParaRPr lang="nl-BE"/>
          </a:p>
        </p:txBody>
      </p:sp>
      <p:sp>
        <p:nvSpPr>
          <p:cNvPr id="7" name="Rechthoek 6"/>
          <p:cNvSpPr/>
          <p:nvPr/>
        </p:nvSpPr>
        <p:spPr>
          <a:xfrm>
            <a:off x="0" y="0"/>
            <a:ext cx="287338" cy="5143500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nl-B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iming>
    <p:tnLst>
      <p:par>
        <p:cTn id="1" dur="indefinite" restart="never" nodeType="tmRoot"/>
      </p:par>
    </p:tnLst>
  </p:timing>
  <p:txStyles>
    <p:titleStyle>
      <a:lvl1pPr algn="l" rtl="0" eaLnBrk="1" fontAlgn="base" hangingPunct="1">
        <a:lnSpc>
          <a:spcPts val="3800"/>
        </a:lnSpc>
        <a:spcBef>
          <a:spcPct val="0"/>
        </a:spcBef>
        <a:spcAft>
          <a:spcPct val="0"/>
        </a:spcAft>
        <a:defRPr sz="3700" b="1" kern="1200">
          <a:solidFill>
            <a:schemeClr val="tx1"/>
          </a:solidFill>
          <a:latin typeface="+mj-lt"/>
          <a:ea typeface="FlandersArtSans-Bold"/>
          <a:cs typeface="FlandersArtSans-Bold" panose="00000800000000000000" pitchFamily="2" charset="0"/>
        </a:defRPr>
      </a:lvl1pPr>
      <a:lvl2pPr algn="l" rtl="0" eaLnBrk="1" fontAlgn="base" hangingPunct="1">
        <a:lnSpc>
          <a:spcPts val="3800"/>
        </a:lnSpc>
        <a:spcBef>
          <a:spcPct val="0"/>
        </a:spcBef>
        <a:spcAft>
          <a:spcPct val="0"/>
        </a:spcAft>
        <a:defRPr sz="3700" b="1">
          <a:solidFill>
            <a:schemeClr val="tx1"/>
          </a:solidFill>
          <a:latin typeface="Calibri" pitchFamily="34" charset="0"/>
          <a:ea typeface="FlandersArtSans-Bold"/>
          <a:cs typeface="FlandersArtSans-Bold"/>
        </a:defRPr>
      </a:lvl2pPr>
      <a:lvl3pPr algn="l" rtl="0" eaLnBrk="1" fontAlgn="base" hangingPunct="1">
        <a:lnSpc>
          <a:spcPts val="3800"/>
        </a:lnSpc>
        <a:spcBef>
          <a:spcPct val="0"/>
        </a:spcBef>
        <a:spcAft>
          <a:spcPct val="0"/>
        </a:spcAft>
        <a:defRPr sz="3700" b="1">
          <a:solidFill>
            <a:schemeClr val="tx1"/>
          </a:solidFill>
          <a:latin typeface="Calibri" pitchFamily="34" charset="0"/>
          <a:ea typeface="FlandersArtSans-Bold"/>
          <a:cs typeface="FlandersArtSans-Bold"/>
        </a:defRPr>
      </a:lvl3pPr>
      <a:lvl4pPr algn="l" rtl="0" eaLnBrk="1" fontAlgn="base" hangingPunct="1">
        <a:lnSpc>
          <a:spcPts val="3800"/>
        </a:lnSpc>
        <a:spcBef>
          <a:spcPct val="0"/>
        </a:spcBef>
        <a:spcAft>
          <a:spcPct val="0"/>
        </a:spcAft>
        <a:defRPr sz="3700" b="1">
          <a:solidFill>
            <a:schemeClr val="tx1"/>
          </a:solidFill>
          <a:latin typeface="Calibri" pitchFamily="34" charset="0"/>
          <a:ea typeface="FlandersArtSans-Bold"/>
          <a:cs typeface="FlandersArtSans-Bold"/>
        </a:defRPr>
      </a:lvl4pPr>
      <a:lvl5pPr algn="l" rtl="0" eaLnBrk="1" fontAlgn="base" hangingPunct="1">
        <a:lnSpc>
          <a:spcPts val="3800"/>
        </a:lnSpc>
        <a:spcBef>
          <a:spcPct val="0"/>
        </a:spcBef>
        <a:spcAft>
          <a:spcPct val="0"/>
        </a:spcAft>
        <a:defRPr sz="3700" b="1">
          <a:solidFill>
            <a:schemeClr val="tx1"/>
          </a:solidFill>
          <a:latin typeface="Calibri" pitchFamily="34" charset="0"/>
          <a:ea typeface="FlandersArtSans-Bold"/>
          <a:cs typeface="FlandersArtSans-Bold"/>
        </a:defRPr>
      </a:lvl5pPr>
      <a:lvl6pPr marL="457200" algn="l" rtl="0" eaLnBrk="1" fontAlgn="base" hangingPunct="1">
        <a:lnSpc>
          <a:spcPts val="3800"/>
        </a:lnSpc>
        <a:spcBef>
          <a:spcPct val="0"/>
        </a:spcBef>
        <a:spcAft>
          <a:spcPct val="0"/>
        </a:spcAft>
        <a:defRPr sz="3700" b="1">
          <a:solidFill>
            <a:schemeClr val="tx1"/>
          </a:solidFill>
          <a:latin typeface="Calibri" pitchFamily="34" charset="0"/>
          <a:ea typeface="FlandersArtSans-Bold"/>
          <a:cs typeface="FlandersArtSans-Bold"/>
        </a:defRPr>
      </a:lvl6pPr>
      <a:lvl7pPr marL="914400" algn="l" rtl="0" eaLnBrk="1" fontAlgn="base" hangingPunct="1">
        <a:lnSpc>
          <a:spcPts val="3800"/>
        </a:lnSpc>
        <a:spcBef>
          <a:spcPct val="0"/>
        </a:spcBef>
        <a:spcAft>
          <a:spcPct val="0"/>
        </a:spcAft>
        <a:defRPr sz="3700" b="1">
          <a:solidFill>
            <a:schemeClr val="tx1"/>
          </a:solidFill>
          <a:latin typeface="Calibri" pitchFamily="34" charset="0"/>
          <a:ea typeface="FlandersArtSans-Bold"/>
          <a:cs typeface="FlandersArtSans-Bold"/>
        </a:defRPr>
      </a:lvl7pPr>
      <a:lvl8pPr marL="1371600" algn="l" rtl="0" eaLnBrk="1" fontAlgn="base" hangingPunct="1">
        <a:lnSpc>
          <a:spcPts val="3800"/>
        </a:lnSpc>
        <a:spcBef>
          <a:spcPct val="0"/>
        </a:spcBef>
        <a:spcAft>
          <a:spcPct val="0"/>
        </a:spcAft>
        <a:defRPr sz="3700" b="1">
          <a:solidFill>
            <a:schemeClr val="tx1"/>
          </a:solidFill>
          <a:latin typeface="Calibri" pitchFamily="34" charset="0"/>
          <a:ea typeface="FlandersArtSans-Bold"/>
          <a:cs typeface="FlandersArtSans-Bold"/>
        </a:defRPr>
      </a:lvl8pPr>
      <a:lvl9pPr marL="1828800" algn="l" rtl="0" eaLnBrk="1" fontAlgn="base" hangingPunct="1">
        <a:lnSpc>
          <a:spcPts val="3800"/>
        </a:lnSpc>
        <a:spcBef>
          <a:spcPct val="0"/>
        </a:spcBef>
        <a:spcAft>
          <a:spcPct val="0"/>
        </a:spcAft>
        <a:defRPr sz="3700" b="1">
          <a:solidFill>
            <a:schemeClr val="tx1"/>
          </a:solidFill>
          <a:latin typeface="Calibri" pitchFamily="34" charset="0"/>
          <a:ea typeface="FlandersArtSans-Bold"/>
          <a:cs typeface="FlandersArtSans-Bold"/>
        </a:defRPr>
      </a:lvl9pPr>
    </p:titleStyle>
    <p:bodyStyle>
      <a:lvl1pPr marL="287338" indent="-287338" algn="l" rtl="0" eaLnBrk="1" fontAlgn="base" hangingPunct="1">
        <a:lnSpc>
          <a:spcPct val="90000"/>
        </a:lnSpc>
        <a:spcBef>
          <a:spcPts val="300"/>
        </a:spcBef>
        <a:spcAft>
          <a:spcPct val="0"/>
        </a:spcAft>
        <a:buSzPct val="90000"/>
        <a:buBlip>
          <a:blip r:embed="rId13"/>
        </a:buBlip>
        <a:defRPr sz="2200" b="1" kern="1200">
          <a:solidFill>
            <a:schemeClr val="tx1"/>
          </a:solidFill>
          <a:latin typeface="+mj-lt"/>
          <a:ea typeface="+mn-ea"/>
          <a:cs typeface="+mn-cs"/>
        </a:defRPr>
      </a:lvl1pPr>
      <a:lvl2pPr marL="574675" indent="-287338" algn="l" rtl="0" eaLnBrk="1" fontAlgn="base" hangingPunct="1">
        <a:lnSpc>
          <a:spcPct val="90000"/>
        </a:lnSpc>
        <a:spcBef>
          <a:spcPts val="300"/>
        </a:spcBef>
        <a:spcAft>
          <a:spcPct val="0"/>
        </a:spcAft>
        <a:buSzPct val="70000"/>
        <a:buBlip>
          <a:blip r:embed="rId14"/>
        </a:buBlip>
        <a:defRPr sz="2200" kern="1200">
          <a:solidFill>
            <a:srgbClr val="7F7F7F"/>
          </a:solidFill>
          <a:latin typeface="+mj-lt"/>
          <a:ea typeface="+mn-ea"/>
          <a:cs typeface="+mn-cs"/>
        </a:defRPr>
      </a:lvl2pPr>
      <a:lvl3pPr marL="863600" indent="-287338" algn="l" rtl="0" eaLnBrk="1" fontAlgn="base" hangingPunct="1">
        <a:lnSpc>
          <a:spcPct val="90000"/>
        </a:lnSpc>
        <a:spcBef>
          <a:spcPts val="300"/>
        </a:spcBef>
        <a:spcAft>
          <a:spcPct val="0"/>
        </a:spcAft>
        <a:buSzPct val="90000"/>
        <a:buBlip>
          <a:blip r:embed="rId15"/>
        </a:buBlip>
        <a:defRPr sz="2000" kern="1200">
          <a:solidFill>
            <a:schemeClr val="tx1"/>
          </a:solidFill>
          <a:latin typeface="+mj-lt"/>
          <a:ea typeface="+mn-ea"/>
          <a:cs typeface="+mn-cs"/>
        </a:defRPr>
      </a:lvl3pPr>
      <a:lvl4pPr marL="1150938" indent="-287338" algn="l" rtl="0" eaLnBrk="1" fontAlgn="base" hangingPunct="1">
        <a:lnSpc>
          <a:spcPct val="90000"/>
        </a:lnSpc>
        <a:spcBef>
          <a:spcPts val="300"/>
        </a:spcBef>
        <a:spcAft>
          <a:spcPct val="0"/>
        </a:spcAft>
        <a:buSzPct val="75000"/>
        <a:buBlip>
          <a:blip r:embed="rId16"/>
        </a:buBlip>
        <a:defRPr sz="2000" kern="1200">
          <a:solidFill>
            <a:schemeClr val="tx1"/>
          </a:solidFill>
          <a:latin typeface="+mj-lt"/>
          <a:ea typeface="+mn-ea"/>
          <a:cs typeface="+mn-cs"/>
        </a:defRPr>
      </a:lvl4pPr>
      <a:lvl5pPr marL="1439863" indent="-287338" algn="l" rtl="0" eaLnBrk="1" fontAlgn="base" hangingPunct="1">
        <a:lnSpc>
          <a:spcPct val="90000"/>
        </a:lnSpc>
        <a:spcBef>
          <a:spcPts val="300"/>
        </a:spcBef>
        <a:spcAft>
          <a:spcPct val="0"/>
        </a:spcAft>
        <a:buSzPct val="90000"/>
        <a:buBlip>
          <a:blip r:embed="rId13"/>
        </a:buBlip>
        <a:defRPr sz="2000" kern="1200">
          <a:solidFill>
            <a:schemeClr val="tx1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jdelijke aanduiding voor titel 1"/>
          <p:cNvSpPr>
            <a:spLocks noGrp="1"/>
          </p:cNvSpPr>
          <p:nvPr>
            <p:ph type="title"/>
          </p:nvPr>
        </p:nvSpPr>
        <p:spPr bwMode="auto">
          <a:xfrm>
            <a:off x="1295400" y="566739"/>
            <a:ext cx="7416800" cy="8370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l-NL" altLang="nl-BE" smtClean="0"/>
              <a:t>Klik om de stijl te bewerken</a:t>
            </a:r>
            <a:endParaRPr lang="nl-BE" altLang="nl-BE" smtClean="0"/>
          </a:p>
        </p:txBody>
      </p:sp>
      <p:sp>
        <p:nvSpPr>
          <p:cNvPr id="7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3051178" y="4754167"/>
            <a:ext cx="900113" cy="27027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050" smtClean="0">
                <a:solidFill>
                  <a:schemeClr val="tx1">
                    <a:tint val="75000"/>
                  </a:schemeClr>
                </a:solidFill>
                <a:latin typeface="+mj-lt"/>
                <a:cs typeface="+mn-cs"/>
              </a:defRPr>
            </a:lvl1pPr>
          </a:lstStyle>
          <a:p>
            <a:pPr>
              <a:defRPr/>
            </a:pPr>
            <a:fld id="{31F89BFD-09A1-4AF5-B886-00A030B00836}" type="datetimeFigureOut">
              <a:rPr lang="nl-BE"/>
              <a:pPr>
                <a:defRPr/>
              </a:pPr>
              <a:t>2/03/2017</a:t>
            </a:fld>
            <a:endParaRPr lang="nl-BE" dirty="0"/>
          </a:p>
        </p:txBody>
      </p:sp>
      <p:sp>
        <p:nvSpPr>
          <p:cNvPr id="8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3994153" y="4754167"/>
            <a:ext cx="1889125" cy="27027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050" dirty="0">
                <a:solidFill>
                  <a:schemeClr val="tx1">
                    <a:tint val="75000"/>
                  </a:schemeClr>
                </a:solidFill>
                <a:latin typeface="+mj-lt"/>
                <a:cs typeface="+mn-cs"/>
              </a:defRPr>
            </a:lvl1pPr>
          </a:lstStyle>
          <a:p>
            <a:pPr>
              <a:defRPr/>
            </a:pPr>
            <a:endParaRPr lang="nl-BE"/>
          </a:p>
        </p:txBody>
      </p:sp>
      <p:sp>
        <p:nvSpPr>
          <p:cNvPr id="9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5945188" y="4754167"/>
            <a:ext cx="539750" cy="27027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000" smtClean="0">
                <a:solidFill>
                  <a:schemeClr val="tx1">
                    <a:tint val="75000"/>
                  </a:schemeClr>
                </a:solidFill>
                <a:latin typeface="+mj-lt"/>
                <a:cs typeface="+mn-cs"/>
              </a:defRPr>
            </a:lvl1pPr>
          </a:lstStyle>
          <a:p>
            <a:pPr>
              <a:defRPr/>
            </a:pPr>
            <a:fld id="{3E5A4CEE-876E-40EC-927D-697CDD9FB8DE}" type="slidenum">
              <a:rPr lang="nl-BE"/>
              <a:pPr>
                <a:defRPr/>
              </a:pPr>
              <a:t>‹nr.›</a:t>
            </a:fld>
            <a:endParaRPr lang="nl-BE" dirty="0"/>
          </a:p>
        </p:txBody>
      </p:sp>
      <p:sp>
        <p:nvSpPr>
          <p:cNvPr id="2054" name="Tijdelijke aanduiding voor tekst 2"/>
          <p:cNvSpPr>
            <a:spLocks noGrp="1"/>
          </p:cNvSpPr>
          <p:nvPr>
            <p:ph type="body" idx="1"/>
          </p:nvPr>
        </p:nvSpPr>
        <p:spPr bwMode="auto">
          <a:xfrm>
            <a:off x="1295403" y="1435895"/>
            <a:ext cx="7445375" cy="32646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l-NL" altLang="nl-BE" smtClean="0"/>
              <a:t>KLIK OM DE MODELSTIJLEN TE BEWERKEN</a:t>
            </a:r>
          </a:p>
          <a:p>
            <a:pPr lvl="1"/>
            <a:r>
              <a:rPr lang="nl-NL" altLang="nl-BE" smtClean="0"/>
              <a:t>Tweede niveau</a:t>
            </a:r>
          </a:p>
          <a:p>
            <a:pPr lvl="2"/>
            <a:r>
              <a:rPr lang="nl-NL" altLang="nl-BE" smtClean="0"/>
              <a:t>Derde niveau</a:t>
            </a:r>
          </a:p>
          <a:p>
            <a:pPr lvl="3"/>
            <a:r>
              <a:rPr lang="nl-NL" altLang="nl-BE" smtClean="0"/>
              <a:t>Vierde niveau</a:t>
            </a:r>
          </a:p>
          <a:p>
            <a:pPr lvl="4"/>
            <a:r>
              <a:rPr lang="nl-NL" altLang="nl-BE" smtClean="0"/>
              <a:t>Vijfde niveau </a:t>
            </a:r>
            <a:endParaRPr lang="nl-BE" altLang="nl-BE" smtClean="0"/>
          </a:p>
          <a:p>
            <a:pPr lvl="4"/>
            <a:endParaRPr lang="nl-BE" altLang="nl-BE" smtClean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</p:sldLayoutIdLst>
  <p:timing>
    <p:tnLst>
      <p:par>
        <p:cTn id="1" dur="indefinite" restart="never" nodeType="tmRoot"/>
      </p:par>
    </p:tnLst>
  </p:timing>
  <p:txStyles>
    <p:titleStyle>
      <a:lvl1pPr algn="l" rtl="0" eaLnBrk="1" fontAlgn="base" hangingPunct="1">
        <a:lnSpc>
          <a:spcPts val="3800"/>
        </a:lnSpc>
        <a:spcBef>
          <a:spcPct val="0"/>
        </a:spcBef>
        <a:spcAft>
          <a:spcPct val="0"/>
        </a:spcAft>
        <a:defRPr sz="3700" b="1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lnSpc>
          <a:spcPts val="3800"/>
        </a:lnSpc>
        <a:spcBef>
          <a:spcPct val="0"/>
        </a:spcBef>
        <a:spcAft>
          <a:spcPct val="0"/>
        </a:spcAft>
        <a:defRPr sz="3700" b="1">
          <a:solidFill>
            <a:schemeClr val="tx1"/>
          </a:solidFill>
          <a:latin typeface="Calibri Light" pitchFamily="34" charset="0"/>
        </a:defRPr>
      </a:lvl2pPr>
      <a:lvl3pPr algn="l" rtl="0" eaLnBrk="1" fontAlgn="base" hangingPunct="1">
        <a:lnSpc>
          <a:spcPts val="3800"/>
        </a:lnSpc>
        <a:spcBef>
          <a:spcPct val="0"/>
        </a:spcBef>
        <a:spcAft>
          <a:spcPct val="0"/>
        </a:spcAft>
        <a:defRPr sz="3700" b="1">
          <a:solidFill>
            <a:schemeClr val="tx1"/>
          </a:solidFill>
          <a:latin typeface="Calibri Light" pitchFamily="34" charset="0"/>
        </a:defRPr>
      </a:lvl3pPr>
      <a:lvl4pPr algn="l" rtl="0" eaLnBrk="1" fontAlgn="base" hangingPunct="1">
        <a:lnSpc>
          <a:spcPts val="3800"/>
        </a:lnSpc>
        <a:spcBef>
          <a:spcPct val="0"/>
        </a:spcBef>
        <a:spcAft>
          <a:spcPct val="0"/>
        </a:spcAft>
        <a:defRPr sz="3700" b="1">
          <a:solidFill>
            <a:schemeClr val="tx1"/>
          </a:solidFill>
          <a:latin typeface="Calibri Light" pitchFamily="34" charset="0"/>
        </a:defRPr>
      </a:lvl4pPr>
      <a:lvl5pPr algn="l" rtl="0" eaLnBrk="1" fontAlgn="base" hangingPunct="1">
        <a:lnSpc>
          <a:spcPts val="3800"/>
        </a:lnSpc>
        <a:spcBef>
          <a:spcPct val="0"/>
        </a:spcBef>
        <a:spcAft>
          <a:spcPct val="0"/>
        </a:spcAft>
        <a:defRPr sz="3700" b="1">
          <a:solidFill>
            <a:schemeClr val="tx1"/>
          </a:solidFill>
          <a:latin typeface="Calibri Light" pitchFamily="34" charset="0"/>
        </a:defRPr>
      </a:lvl5pPr>
      <a:lvl6pPr marL="457200" algn="l" rtl="0" eaLnBrk="1" fontAlgn="base" hangingPunct="1">
        <a:lnSpc>
          <a:spcPts val="3800"/>
        </a:lnSpc>
        <a:spcBef>
          <a:spcPct val="0"/>
        </a:spcBef>
        <a:spcAft>
          <a:spcPct val="0"/>
        </a:spcAft>
        <a:defRPr sz="3700" b="1">
          <a:solidFill>
            <a:schemeClr val="tx1"/>
          </a:solidFill>
          <a:latin typeface="Calibri Light" pitchFamily="34" charset="0"/>
        </a:defRPr>
      </a:lvl6pPr>
      <a:lvl7pPr marL="914400" algn="l" rtl="0" eaLnBrk="1" fontAlgn="base" hangingPunct="1">
        <a:lnSpc>
          <a:spcPts val="3800"/>
        </a:lnSpc>
        <a:spcBef>
          <a:spcPct val="0"/>
        </a:spcBef>
        <a:spcAft>
          <a:spcPct val="0"/>
        </a:spcAft>
        <a:defRPr sz="3700" b="1">
          <a:solidFill>
            <a:schemeClr val="tx1"/>
          </a:solidFill>
          <a:latin typeface="Calibri Light" pitchFamily="34" charset="0"/>
        </a:defRPr>
      </a:lvl7pPr>
      <a:lvl8pPr marL="1371600" algn="l" rtl="0" eaLnBrk="1" fontAlgn="base" hangingPunct="1">
        <a:lnSpc>
          <a:spcPts val="3800"/>
        </a:lnSpc>
        <a:spcBef>
          <a:spcPct val="0"/>
        </a:spcBef>
        <a:spcAft>
          <a:spcPct val="0"/>
        </a:spcAft>
        <a:defRPr sz="3700" b="1">
          <a:solidFill>
            <a:schemeClr val="tx1"/>
          </a:solidFill>
          <a:latin typeface="Calibri Light" pitchFamily="34" charset="0"/>
        </a:defRPr>
      </a:lvl8pPr>
      <a:lvl9pPr marL="1828800" algn="l" rtl="0" eaLnBrk="1" fontAlgn="base" hangingPunct="1">
        <a:lnSpc>
          <a:spcPts val="3800"/>
        </a:lnSpc>
        <a:spcBef>
          <a:spcPct val="0"/>
        </a:spcBef>
        <a:spcAft>
          <a:spcPct val="0"/>
        </a:spcAft>
        <a:defRPr sz="3700" b="1">
          <a:solidFill>
            <a:schemeClr val="tx1"/>
          </a:solidFill>
          <a:latin typeface="Calibri Light" pitchFamily="34" charset="0"/>
        </a:defRPr>
      </a:lvl9pPr>
    </p:titleStyle>
    <p:bodyStyle>
      <a:lvl1pPr marL="287338" indent="-287338" algn="l" rtl="0" eaLnBrk="1" fontAlgn="base" hangingPunct="1">
        <a:lnSpc>
          <a:spcPct val="90000"/>
        </a:lnSpc>
        <a:spcBef>
          <a:spcPts val="300"/>
        </a:spcBef>
        <a:spcAft>
          <a:spcPct val="0"/>
        </a:spcAft>
        <a:buSzPct val="90000"/>
        <a:buBlip>
          <a:blip r:embed="rId6"/>
        </a:buBlip>
        <a:defRPr sz="22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574675" indent="-287338" algn="l" rtl="0" eaLnBrk="1" fontAlgn="base" hangingPunct="1">
        <a:lnSpc>
          <a:spcPct val="90000"/>
        </a:lnSpc>
        <a:spcBef>
          <a:spcPts val="300"/>
        </a:spcBef>
        <a:spcAft>
          <a:spcPct val="0"/>
        </a:spcAft>
        <a:buSzPct val="75000"/>
        <a:buBlip>
          <a:blip r:embed="rId7"/>
        </a:buBlip>
        <a:defRPr sz="2200" kern="1200">
          <a:solidFill>
            <a:srgbClr val="9B9B9B"/>
          </a:solidFill>
          <a:latin typeface="+mn-lt"/>
          <a:ea typeface="+mn-ea"/>
          <a:cs typeface="+mn-cs"/>
        </a:defRPr>
      </a:lvl2pPr>
      <a:lvl3pPr marL="863600" indent="-287338" algn="l" rtl="0" eaLnBrk="1" fontAlgn="base" hangingPunct="1">
        <a:lnSpc>
          <a:spcPct val="90000"/>
        </a:lnSpc>
        <a:spcBef>
          <a:spcPts val="300"/>
        </a:spcBef>
        <a:spcAft>
          <a:spcPct val="0"/>
        </a:spcAft>
        <a:buSzPct val="85000"/>
        <a:buBlip>
          <a:blip r:embed="rId8"/>
        </a:buBlip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150938" indent="-287338" algn="l" rtl="0" eaLnBrk="1" fontAlgn="base" hangingPunct="1">
        <a:lnSpc>
          <a:spcPct val="90000"/>
        </a:lnSpc>
        <a:spcBef>
          <a:spcPts val="300"/>
        </a:spcBef>
        <a:spcAft>
          <a:spcPct val="0"/>
        </a:spcAft>
        <a:buSzPct val="75000"/>
        <a:buBlip>
          <a:blip r:embed="rId9"/>
        </a:buBlip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39863" indent="-287338" algn="l" rtl="0" eaLnBrk="1" fontAlgn="base" hangingPunct="1">
        <a:lnSpc>
          <a:spcPct val="90000"/>
        </a:lnSpc>
        <a:spcBef>
          <a:spcPts val="300"/>
        </a:spcBef>
        <a:spcAft>
          <a:spcPct val="0"/>
        </a:spcAft>
        <a:buSzPct val="90000"/>
        <a:buBlip>
          <a:blip r:embed="rId6"/>
        </a:buBlip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4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JPG"/><Relationship Id="rId4" Type="http://schemas.openxmlformats.org/officeDocument/2006/relationships/image" Target="../media/image31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8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8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8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8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8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8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8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8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JPG"/><Relationship Id="rId4" Type="http://schemas.openxmlformats.org/officeDocument/2006/relationships/image" Target="../media/image22.JP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8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8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8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8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8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8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8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8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JPG"/><Relationship Id="rId4" Type="http://schemas.openxmlformats.org/officeDocument/2006/relationships/image" Target="../media/image22.JP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8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8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8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8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hyperlink" Target="http://www.vipa.be/" TargetMode="External"/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2771800" y="991111"/>
            <a:ext cx="6048672" cy="1863000"/>
          </a:xfrm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</a:pPr>
            <a:r>
              <a:rPr lang="nl-BE" sz="1800" dirty="0" smtClean="0"/>
              <a:t>VIPA studie: </a:t>
            </a:r>
            <a:br>
              <a:rPr lang="nl-BE" sz="1800" dirty="0" smtClean="0"/>
            </a:br>
            <a:r>
              <a:rPr lang="nl-BE" sz="1800" dirty="0" smtClean="0"/>
              <a:t>Brandveiligheid in ouderenvoorzieningen:</a:t>
            </a:r>
            <a:br>
              <a:rPr lang="nl-BE" sz="1800" dirty="0" smtClean="0"/>
            </a:br>
            <a:r>
              <a:rPr lang="nl-BE" sz="1800" dirty="0" smtClean="0"/>
              <a:t>Onderzoek naar de doelmatigheid van alternatieve brandveiligheidsmaatregelen in nieuwe zorgconcepten:</a:t>
            </a:r>
            <a:br>
              <a:rPr lang="nl-BE" sz="1800" dirty="0" smtClean="0"/>
            </a:br>
            <a:r>
              <a:rPr lang="nl-BE" sz="1800" dirty="0" smtClean="0"/>
              <a:t>De praktijktesten</a:t>
            </a:r>
            <a:br>
              <a:rPr lang="nl-BE" sz="1800" dirty="0" smtClean="0"/>
            </a:br>
            <a:r>
              <a:rPr lang="nl-BE" sz="1800" dirty="0" smtClean="0"/>
              <a:t/>
            </a:r>
            <a:br>
              <a:rPr lang="nl-BE" sz="1800" dirty="0" smtClean="0"/>
            </a:br>
            <a:r>
              <a:rPr lang="nl-BE" sz="1800" dirty="0"/>
              <a:t/>
            </a:r>
            <a:br>
              <a:rPr lang="nl-BE" sz="1800" dirty="0"/>
            </a:br>
            <a:endParaRPr lang="nl-BE" sz="1800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2915816" y="3147814"/>
            <a:ext cx="5904656" cy="1243903"/>
          </a:xfrm>
        </p:spPr>
        <p:txBody>
          <a:bodyPr>
            <a:normAutofit/>
          </a:bodyPr>
          <a:lstStyle/>
          <a:p>
            <a:pPr algn="ctr"/>
            <a:r>
              <a:rPr lang="nl-BE" sz="1400" dirty="0" smtClean="0"/>
              <a:t>Pieter Poppe</a:t>
            </a:r>
          </a:p>
          <a:p>
            <a:pPr algn="ctr"/>
            <a:r>
              <a:rPr lang="nl-BE" sz="1400" dirty="0" smtClean="0"/>
              <a:t>Projectverantwoordelijke VIPA-studie</a:t>
            </a:r>
            <a:endParaRPr lang="nl-BE" sz="1400" dirty="0"/>
          </a:p>
          <a:p>
            <a:pPr algn="ctr"/>
            <a:r>
              <a:rPr lang="nl-BE" sz="1400" dirty="0" smtClean="0"/>
              <a:t>Afdelingshoofd Consultancy ISIB</a:t>
            </a:r>
            <a:endParaRPr lang="nl-BE" sz="1400" dirty="0"/>
          </a:p>
        </p:txBody>
      </p:sp>
      <p:pic>
        <p:nvPicPr>
          <p:cNvPr id="8" name="Afbeelding 7" descr="\\BE-GENT-AD-01\Files\Intranet\Algemene gegevens WFRGENT nv\Logo's\WFR\Exova WFRG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4027327"/>
            <a:ext cx="3055494" cy="717022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Afbeelding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1769" y="4027327"/>
            <a:ext cx="1073279" cy="717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6191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/>
            <a:r>
              <a:rPr lang="nl-BE" sz="1600" b="0" dirty="0"/>
              <a:t>Proef </a:t>
            </a:r>
            <a:r>
              <a:rPr lang="nl-BE" sz="1600" b="0" dirty="0" smtClean="0"/>
              <a:t>1: </a:t>
            </a:r>
            <a:r>
              <a:rPr lang="nl-BE" sz="1600" b="0" dirty="0"/>
              <a:t>“</a:t>
            </a:r>
            <a:r>
              <a:rPr lang="nl-BE" sz="1600" b="0" dirty="0" err="1"/>
              <a:t>Nulproef</a:t>
            </a:r>
            <a:r>
              <a:rPr lang="nl-BE" sz="1600" b="0" dirty="0"/>
              <a:t>”</a:t>
            </a:r>
            <a:endParaRPr lang="nl-NL" sz="1600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indent="-360000"/>
            <a:r>
              <a:rPr lang="nl-BE" sz="1600" b="0" dirty="0" smtClean="0"/>
              <a:t>Doel van de test</a:t>
            </a:r>
          </a:p>
          <a:p>
            <a:pPr marL="720000" indent="-360000">
              <a:buFont typeface="Wingdings" panose="05000000000000000000" pitchFamily="2" charset="2"/>
              <a:buChar char="§"/>
            </a:pPr>
            <a:r>
              <a:rPr lang="nl-BE" sz="1400" b="0" dirty="0" smtClean="0"/>
              <a:t>Het observeren van de evolutie van de rookverspreiding in het compartiment indien enkel een detectiesysteem aanwezig is</a:t>
            </a:r>
          </a:p>
          <a:p>
            <a:pPr indent="-360000"/>
            <a:r>
              <a:rPr lang="nl-BE" sz="1600" b="0" dirty="0" smtClean="0"/>
              <a:t>Wat te verwachten tijdens de proef</a:t>
            </a:r>
          </a:p>
          <a:p>
            <a:pPr marL="720000" indent="-360000">
              <a:buFont typeface="Wingdings" panose="05000000000000000000" pitchFamily="2" charset="2"/>
              <a:buChar char="§"/>
            </a:pPr>
            <a:r>
              <a:rPr lang="nl-BE" sz="1400" b="0" dirty="0" smtClean="0"/>
              <a:t>Compartiment zal zich vullen met rook (hoe snel?)</a:t>
            </a:r>
          </a:p>
          <a:p>
            <a:pPr marL="720000" indent="-360000">
              <a:buFont typeface="Wingdings" panose="05000000000000000000" pitchFamily="2" charset="2"/>
              <a:buChar char="§"/>
            </a:pPr>
            <a:r>
              <a:rPr lang="nl-BE" sz="1400" b="0" dirty="0" smtClean="0"/>
              <a:t>Omwille van de te verwachten drukopbouw (gesloten compartiment) </a:t>
            </a:r>
            <a:r>
              <a:rPr lang="nl-BE" sz="1400" b="0" dirty="0">
                <a:sym typeface="Symbol" panose="05050102010706020507" pitchFamily="18" charset="2"/>
              </a:rPr>
              <a:t></a:t>
            </a:r>
            <a:r>
              <a:rPr lang="nl-BE" sz="1400" b="0" dirty="0" smtClean="0"/>
              <a:t> rookverspreiding doorheen spelingen rond de deuren</a:t>
            </a:r>
          </a:p>
          <a:p>
            <a:pPr indent="-360000"/>
            <a:r>
              <a:rPr lang="nl-BE" sz="1600" b="0" dirty="0" smtClean="0"/>
              <a:t>Proefopstelling</a:t>
            </a:r>
          </a:p>
          <a:p>
            <a:pPr marL="720000" indent="-360000">
              <a:buFont typeface="Wingdings" panose="05000000000000000000" pitchFamily="2" charset="2"/>
              <a:buChar char="§"/>
            </a:pPr>
            <a:r>
              <a:rPr lang="nl-BE" sz="1400" b="0" dirty="0" smtClean="0"/>
              <a:t>Verticale voegen in de muur uit cellenbeton werden plaatselijk afgewerkt door pleister </a:t>
            </a:r>
          </a:p>
          <a:p>
            <a:pPr marL="720000" indent="-360000">
              <a:buFont typeface="Wingdings" panose="05000000000000000000" pitchFamily="2" charset="2"/>
              <a:buChar char="§"/>
            </a:pPr>
            <a:r>
              <a:rPr lang="nl-BE" sz="1400" b="0" dirty="0" smtClean="0"/>
              <a:t>Camera’s zijn aangebracht op een hoogte van 2 m</a:t>
            </a:r>
          </a:p>
          <a:p>
            <a:endParaRPr lang="nl-BE" sz="1600" b="0" dirty="0" smtClean="0"/>
          </a:p>
          <a:p>
            <a:endParaRPr lang="nl-NL" sz="1600" b="0" dirty="0"/>
          </a:p>
        </p:txBody>
      </p:sp>
    </p:spTree>
    <p:extLst>
      <p:ext uri="{BB962C8B-B14F-4D97-AF65-F5344CB8AC3E}">
        <p14:creationId xmlns:p14="http://schemas.microsoft.com/office/powerpoint/2010/main" val="705294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/>
            <a:r>
              <a:rPr lang="nl-BE" sz="1600" b="0" dirty="0"/>
              <a:t>Proef </a:t>
            </a:r>
            <a:r>
              <a:rPr lang="nl-BE" sz="1600" b="0" dirty="0" smtClean="0"/>
              <a:t>1: </a:t>
            </a:r>
            <a:r>
              <a:rPr lang="nl-BE" sz="1600" b="0" dirty="0"/>
              <a:t>“</a:t>
            </a:r>
            <a:r>
              <a:rPr lang="nl-BE" sz="1600" b="0" dirty="0" err="1"/>
              <a:t>Nulproef</a:t>
            </a:r>
            <a:r>
              <a:rPr lang="nl-BE" sz="1600" b="0" dirty="0"/>
              <a:t>”</a:t>
            </a:r>
            <a:endParaRPr lang="nl-NL" sz="1600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1296000" y="1131590"/>
            <a:ext cx="7416000" cy="3058810"/>
          </a:xfrm>
        </p:spPr>
        <p:txBody>
          <a:bodyPr>
            <a:normAutofit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US" sz="1600" b="0" dirty="0" err="1" smtClean="0"/>
              <a:t>Waarnemingen</a:t>
            </a:r>
            <a:r>
              <a:rPr lang="en-US" sz="1600" b="0" dirty="0" smtClean="0"/>
              <a:t> </a:t>
            </a:r>
            <a:r>
              <a:rPr lang="en-US" sz="1600" b="0" dirty="0" err="1" smtClean="0"/>
              <a:t>tijdens</a:t>
            </a:r>
            <a:r>
              <a:rPr lang="en-US" sz="1600" b="0" dirty="0" smtClean="0"/>
              <a:t> de </a:t>
            </a:r>
            <a:r>
              <a:rPr lang="en-US" sz="1600" b="0" dirty="0" err="1" smtClean="0"/>
              <a:t>proef</a:t>
            </a:r>
            <a:endParaRPr lang="en-US" sz="1600" b="0" dirty="0" smtClean="0"/>
          </a:p>
          <a:p>
            <a:pPr marL="360000" indent="-360000"/>
            <a:r>
              <a:rPr lang="en-US" sz="1400" b="0" dirty="0" err="1" smtClean="0"/>
              <a:t>Rookdetector</a:t>
            </a:r>
            <a:r>
              <a:rPr lang="en-US" sz="1400" b="0" dirty="0" smtClean="0"/>
              <a:t> </a:t>
            </a:r>
            <a:r>
              <a:rPr lang="en-US" sz="1400" b="0" dirty="0" err="1" smtClean="0"/>
              <a:t>geactiveerd</a:t>
            </a:r>
            <a:r>
              <a:rPr lang="en-US" sz="1400" b="0" dirty="0" smtClean="0"/>
              <a:t> </a:t>
            </a:r>
            <a:r>
              <a:rPr lang="en-US" sz="1400" b="0" dirty="0" err="1" smtClean="0"/>
              <a:t>na</a:t>
            </a:r>
            <a:r>
              <a:rPr lang="en-US" sz="1400" b="0" dirty="0" smtClean="0"/>
              <a:t> ca. 1 </a:t>
            </a:r>
            <a:r>
              <a:rPr lang="en-US" sz="1400" b="0" dirty="0" err="1" smtClean="0"/>
              <a:t>minuut</a:t>
            </a:r>
            <a:endParaRPr lang="en-US" sz="1400" b="0" dirty="0" smtClean="0"/>
          </a:p>
          <a:p>
            <a:pPr marL="360000" indent="-360000"/>
            <a:r>
              <a:rPr lang="en-US" sz="1400" b="0" dirty="0" err="1" smtClean="0"/>
              <a:t>Gemeenschappelijke</a:t>
            </a:r>
            <a:r>
              <a:rPr lang="en-US" sz="1400" b="0" dirty="0" smtClean="0"/>
              <a:t> </a:t>
            </a:r>
            <a:r>
              <a:rPr lang="en-US" sz="1400" b="0" dirty="0" err="1" smtClean="0"/>
              <a:t>ruimte</a:t>
            </a:r>
            <a:r>
              <a:rPr lang="en-US" sz="1400" b="0" dirty="0" smtClean="0"/>
              <a:t> is </a:t>
            </a:r>
            <a:r>
              <a:rPr lang="en-US" sz="1400" b="0" dirty="0" err="1" smtClean="0"/>
              <a:t>zeer</a:t>
            </a:r>
            <a:r>
              <a:rPr lang="en-US" sz="1400" b="0" dirty="0" smtClean="0"/>
              <a:t> </a:t>
            </a:r>
            <a:r>
              <a:rPr lang="en-US" sz="1400" b="0" dirty="0" err="1" smtClean="0"/>
              <a:t>snel</a:t>
            </a:r>
            <a:r>
              <a:rPr lang="en-US" sz="1400" b="0" dirty="0" smtClean="0"/>
              <a:t> </a:t>
            </a:r>
            <a:r>
              <a:rPr lang="en-US" sz="1400" b="0" dirty="0" err="1" smtClean="0"/>
              <a:t>gevuld</a:t>
            </a:r>
            <a:r>
              <a:rPr lang="en-US" sz="1400" b="0" dirty="0" smtClean="0"/>
              <a:t> met rook (</a:t>
            </a:r>
            <a:r>
              <a:rPr lang="en-US" sz="1400" b="0" dirty="0" err="1" smtClean="0"/>
              <a:t>zie</a:t>
            </a:r>
            <a:r>
              <a:rPr lang="en-US" sz="1400" b="0" dirty="0" smtClean="0"/>
              <a:t> </a:t>
            </a:r>
            <a:r>
              <a:rPr lang="en-US" sz="1400" b="0" dirty="0" err="1" smtClean="0"/>
              <a:t>ook</a:t>
            </a:r>
            <a:r>
              <a:rPr lang="en-US" sz="1400" b="0" dirty="0" smtClean="0"/>
              <a:t> </a:t>
            </a:r>
            <a:r>
              <a:rPr lang="en-US" sz="1400" b="0" dirty="0" err="1" smtClean="0"/>
              <a:t>temperatuursgrafieken</a:t>
            </a:r>
            <a:r>
              <a:rPr lang="en-US" sz="1400" b="0" dirty="0" smtClean="0"/>
              <a:t> – </a:t>
            </a:r>
            <a:r>
              <a:rPr lang="en-US" sz="1400" b="0" dirty="0" err="1" smtClean="0"/>
              <a:t>volgende</a:t>
            </a:r>
            <a:r>
              <a:rPr lang="en-US" sz="1400" b="0" dirty="0" smtClean="0"/>
              <a:t> slides)</a:t>
            </a:r>
          </a:p>
          <a:p>
            <a:pPr marL="360000" indent="-360000"/>
            <a:r>
              <a:rPr lang="en-US" sz="1400" b="0" dirty="0" err="1" smtClean="0"/>
              <a:t>Kleine</a:t>
            </a:r>
            <a:r>
              <a:rPr lang="en-US" sz="1400" b="0" dirty="0" smtClean="0"/>
              <a:t> </a:t>
            </a:r>
            <a:r>
              <a:rPr lang="en-US" sz="1400" b="0" dirty="0" err="1" smtClean="0"/>
              <a:t>hoeveelheid</a:t>
            </a:r>
            <a:r>
              <a:rPr lang="en-US" sz="1400" b="0" dirty="0" smtClean="0"/>
              <a:t> rook in de </a:t>
            </a:r>
            <a:r>
              <a:rPr lang="en-US" sz="1400" b="0" dirty="0" err="1" smtClean="0"/>
              <a:t>kamers</a:t>
            </a:r>
            <a:r>
              <a:rPr lang="en-US" sz="1400" b="0" dirty="0" smtClean="0"/>
              <a:t> </a:t>
            </a:r>
          </a:p>
          <a:p>
            <a:pPr marL="360000" indent="-360000"/>
            <a:r>
              <a:rPr lang="en-US" sz="1400" b="0" dirty="0" err="1" smtClean="0"/>
              <a:t>Brandhaard</a:t>
            </a:r>
            <a:r>
              <a:rPr lang="en-US" sz="1400" b="0" dirty="0" smtClean="0"/>
              <a:t> </a:t>
            </a:r>
            <a:r>
              <a:rPr lang="en-US" sz="1400" b="0" dirty="0" err="1" smtClean="0"/>
              <a:t>dooft</a:t>
            </a:r>
            <a:r>
              <a:rPr lang="en-US" sz="1400" b="0" dirty="0" smtClean="0"/>
              <a:t> </a:t>
            </a:r>
            <a:r>
              <a:rPr lang="en-US" sz="1400" b="0" dirty="0" err="1" smtClean="0"/>
              <a:t>zichzelf</a:t>
            </a:r>
            <a:r>
              <a:rPr lang="en-US" sz="1400" b="0" dirty="0" smtClean="0"/>
              <a:t> </a:t>
            </a:r>
            <a:r>
              <a:rPr lang="en-US" sz="1400" b="0" dirty="0" err="1" smtClean="0"/>
              <a:t>wegens</a:t>
            </a:r>
            <a:r>
              <a:rPr lang="en-US" sz="1400" b="0" dirty="0" smtClean="0"/>
              <a:t> </a:t>
            </a:r>
            <a:r>
              <a:rPr lang="en-US" sz="1400" b="0" dirty="0" err="1" smtClean="0"/>
              <a:t>gebrek</a:t>
            </a:r>
            <a:r>
              <a:rPr lang="en-US" sz="1400" b="0" dirty="0" smtClean="0"/>
              <a:t> </a:t>
            </a:r>
            <a:r>
              <a:rPr lang="en-US" sz="1400" b="0" dirty="0" err="1" smtClean="0"/>
              <a:t>aan</a:t>
            </a:r>
            <a:r>
              <a:rPr lang="en-US" sz="1400" b="0" dirty="0" smtClean="0"/>
              <a:t> </a:t>
            </a:r>
            <a:r>
              <a:rPr lang="en-US" sz="1400" b="0" dirty="0" err="1" smtClean="0"/>
              <a:t>zuurstof</a:t>
            </a:r>
            <a:r>
              <a:rPr lang="en-US" sz="1400" b="0" dirty="0" smtClean="0"/>
              <a:t> (</a:t>
            </a:r>
            <a:r>
              <a:rPr lang="en-US" sz="1400" b="0" dirty="0" err="1" smtClean="0"/>
              <a:t>schuim</a:t>
            </a:r>
            <a:r>
              <a:rPr lang="en-US" sz="1400" b="0" dirty="0" smtClean="0"/>
              <a:t> is </a:t>
            </a:r>
            <a:r>
              <a:rPr lang="en-US" sz="1400" b="0" dirty="0" err="1" smtClean="0"/>
              <a:t>weggebrand</a:t>
            </a:r>
            <a:r>
              <a:rPr lang="en-US" sz="1400" b="0" dirty="0" smtClean="0"/>
              <a:t>, </a:t>
            </a:r>
            <a:r>
              <a:rPr lang="en-US" sz="1400" b="0" dirty="0" err="1" smtClean="0"/>
              <a:t>houten</a:t>
            </a:r>
            <a:r>
              <a:rPr lang="en-US" sz="1400" b="0" dirty="0" smtClean="0"/>
              <a:t> </a:t>
            </a:r>
            <a:r>
              <a:rPr lang="en-US" sz="1400" b="0" dirty="0" err="1" smtClean="0"/>
              <a:t>kader</a:t>
            </a:r>
            <a:r>
              <a:rPr lang="en-US" sz="1400" b="0" dirty="0" smtClean="0"/>
              <a:t> </a:t>
            </a:r>
            <a:r>
              <a:rPr lang="en-US" sz="1400" b="0" dirty="0" err="1" smtClean="0"/>
              <a:t>niet</a:t>
            </a:r>
            <a:r>
              <a:rPr lang="en-US" sz="1400" b="0" dirty="0" smtClean="0"/>
              <a:t> – </a:t>
            </a:r>
            <a:r>
              <a:rPr lang="en-US" sz="1400" b="0" dirty="0" err="1" smtClean="0"/>
              <a:t>zie</a:t>
            </a:r>
            <a:r>
              <a:rPr lang="en-US" sz="1400" b="0" dirty="0" smtClean="0"/>
              <a:t> </a:t>
            </a:r>
            <a:r>
              <a:rPr lang="en-US" sz="1400" b="0" dirty="0" err="1"/>
              <a:t>f</a:t>
            </a:r>
            <a:r>
              <a:rPr lang="en-US" sz="1400" b="0" dirty="0" err="1" smtClean="0"/>
              <a:t>oto</a:t>
            </a:r>
            <a:r>
              <a:rPr lang="en-US" sz="1400" b="0" dirty="0" smtClean="0"/>
              <a:t>)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US" sz="1600" b="0" dirty="0" err="1" smtClean="0"/>
              <a:t>Opmerkingen</a:t>
            </a:r>
            <a:endParaRPr lang="en-US" sz="1600" b="0" dirty="0" smtClean="0"/>
          </a:p>
          <a:p>
            <a:pPr marL="360000" indent="-360000">
              <a:lnSpc>
                <a:spcPct val="110000"/>
              </a:lnSpc>
            </a:pPr>
            <a:r>
              <a:rPr lang="en-US" sz="1400" b="0" dirty="0" err="1" smtClean="0"/>
              <a:t>Positie</a:t>
            </a:r>
            <a:r>
              <a:rPr lang="en-US" sz="1400" b="0" dirty="0" smtClean="0"/>
              <a:t> van de camera was </a:t>
            </a:r>
            <a:r>
              <a:rPr lang="en-US" sz="1400" b="0" dirty="0" err="1" smtClean="0"/>
              <a:t>te</a:t>
            </a:r>
            <a:r>
              <a:rPr lang="en-US" sz="1400" b="0" dirty="0" smtClean="0"/>
              <a:t> </a:t>
            </a:r>
            <a:r>
              <a:rPr lang="en-US" sz="1400" b="0" dirty="0" err="1" smtClean="0"/>
              <a:t>hoog</a:t>
            </a:r>
            <a:r>
              <a:rPr lang="en-US" sz="1400" b="0" dirty="0" smtClean="0"/>
              <a:t> om </a:t>
            </a:r>
            <a:r>
              <a:rPr lang="en-US" sz="1400" b="0" dirty="0" err="1" smtClean="0"/>
              <a:t>een</a:t>
            </a:r>
            <a:r>
              <a:rPr lang="en-US" sz="1400" b="0" dirty="0" smtClean="0"/>
              <a:t> </a:t>
            </a:r>
            <a:r>
              <a:rPr lang="en-US" sz="1400" b="0" dirty="0" err="1" smtClean="0"/>
              <a:t>goed</a:t>
            </a:r>
            <a:r>
              <a:rPr lang="en-US" sz="1400" b="0" dirty="0" smtClean="0"/>
              <a:t> </a:t>
            </a:r>
            <a:r>
              <a:rPr lang="en-US" sz="1400" b="0" dirty="0" err="1" smtClean="0"/>
              <a:t>beeld</a:t>
            </a:r>
            <a:r>
              <a:rPr lang="en-US" sz="1400" b="0" dirty="0" smtClean="0"/>
              <a:t> </a:t>
            </a:r>
            <a:r>
              <a:rPr lang="en-US" sz="1400" b="0" dirty="0" err="1" smtClean="0"/>
              <a:t>te</a:t>
            </a:r>
            <a:r>
              <a:rPr lang="en-US" sz="1400" b="0" dirty="0" smtClean="0"/>
              <a:t> </a:t>
            </a:r>
            <a:r>
              <a:rPr lang="en-US" sz="1400" b="0" dirty="0" err="1" smtClean="0"/>
              <a:t>hebben</a:t>
            </a:r>
            <a:r>
              <a:rPr lang="en-US" sz="1400" b="0" dirty="0" smtClean="0"/>
              <a:t> van de </a:t>
            </a:r>
            <a:r>
              <a:rPr lang="en-US" sz="1400" b="0" dirty="0" err="1" smtClean="0"/>
              <a:t>rookverspreiding</a:t>
            </a:r>
            <a:endParaRPr lang="en-US" sz="1400" b="0" dirty="0" smtClean="0"/>
          </a:p>
          <a:p>
            <a:pPr marL="360000" indent="-360000">
              <a:lnSpc>
                <a:spcPct val="110000"/>
              </a:lnSpc>
            </a:pPr>
            <a:r>
              <a:rPr lang="en-US" sz="1400" b="0" dirty="0" err="1" smtClean="0"/>
              <a:t>Drukmetingen</a:t>
            </a:r>
            <a:r>
              <a:rPr lang="en-US" sz="1400" b="0" dirty="0" smtClean="0"/>
              <a:t> </a:t>
            </a:r>
            <a:r>
              <a:rPr lang="en-US" sz="1400" b="0" dirty="0" err="1" smtClean="0"/>
              <a:t>konden</a:t>
            </a:r>
            <a:r>
              <a:rPr lang="en-US" sz="1400" b="0" dirty="0" smtClean="0"/>
              <a:t> </a:t>
            </a:r>
            <a:r>
              <a:rPr lang="en-US" sz="1400" b="0" dirty="0" err="1" smtClean="0"/>
              <a:t>niet</a:t>
            </a:r>
            <a:r>
              <a:rPr lang="en-US" sz="1400" b="0" dirty="0" smtClean="0"/>
              <a:t> </a:t>
            </a:r>
            <a:r>
              <a:rPr lang="en-US" sz="1400" b="0" dirty="0" err="1" smtClean="0"/>
              <a:t>opgenomen</a:t>
            </a:r>
            <a:r>
              <a:rPr lang="en-US" sz="1400" b="0" dirty="0" smtClean="0"/>
              <a:t> </a:t>
            </a:r>
            <a:r>
              <a:rPr lang="en-US" sz="1400" b="0" dirty="0" err="1" smtClean="0"/>
              <a:t>worden</a:t>
            </a:r>
            <a:r>
              <a:rPr lang="en-US" sz="1400" b="0" dirty="0" smtClean="0"/>
              <a:t>, </a:t>
            </a:r>
            <a:r>
              <a:rPr lang="en-US" sz="1400" b="0" dirty="0" err="1" smtClean="0"/>
              <a:t>enkel</a:t>
            </a:r>
            <a:r>
              <a:rPr lang="en-US" sz="1400" b="0" dirty="0" smtClean="0"/>
              <a:t> </a:t>
            </a:r>
            <a:r>
              <a:rPr lang="en-US" sz="1400" b="0" dirty="0" err="1" smtClean="0"/>
              <a:t>visueel</a:t>
            </a:r>
            <a:r>
              <a:rPr lang="en-US" sz="1400" b="0" dirty="0" smtClean="0"/>
              <a:t> </a:t>
            </a:r>
            <a:r>
              <a:rPr lang="en-US" sz="1400" b="0" dirty="0" err="1" smtClean="0"/>
              <a:t>afgelezen</a:t>
            </a:r>
            <a:r>
              <a:rPr lang="en-US" sz="1400" b="0" dirty="0" smtClean="0"/>
              <a:t> (max. 7 Pa)</a:t>
            </a: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00" y="3651870"/>
            <a:ext cx="3849530" cy="1433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61957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/>
            <a:r>
              <a:rPr lang="nl-BE" sz="1600" b="0" dirty="0"/>
              <a:t>Proef </a:t>
            </a:r>
            <a:r>
              <a:rPr lang="nl-BE" sz="1600" b="0" dirty="0" smtClean="0"/>
              <a:t>1: </a:t>
            </a:r>
            <a:r>
              <a:rPr lang="nl-BE" sz="1600" b="0" dirty="0"/>
              <a:t>“</a:t>
            </a:r>
            <a:r>
              <a:rPr lang="nl-BE" sz="1600" b="0" dirty="0" err="1"/>
              <a:t>Nulproef</a:t>
            </a:r>
            <a:r>
              <a:rPr lang="nl-BE" sz="1600" b="0" dirty="0"/>
              <a:t>”</a:t>
            </a:r>
            <a:endParaRPr lang="nl-NL" sz="1600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564930" y="1131590"/>
            <a:ext cx="2672540" cy="2835000"/>
          </a:xfrm>
        </p:spPr>
        <p:txBody>
          <a:bodyPr/>
          <a:lstStyle/>
          <a:p>
            <a:pPr marL="0" indent="0" algn="ctr">
              <a:buNone/>
            </a:pPr>
            <a:r>
              <a:rPr lang="en-US" sz="1600" b="0" dirty="0" smtClean="0"/>
              <a:t>         </a:t>
            </a:r>
            <a:r>
              <a:rPr lang="en-US" sz="1600" b="0" dirty="0" err="1" smtClean="0"/>
              <a:t>Temperatuur</a:t>
            </a:r>
            <a:r>
              <a:rPr lang="en-US" sz="1600" b="0" dirty="0" smtClean="0"/>
              <a:t> (</a:t>
            </a:r>
            <a:r>
              <a:rPr lang="en-US" sz="1600" b="0" dirty="0" err="1" smtClean="0"/>
              <a:t>grafisch</a:t>
            </a:r>
            <a:r>
              <a:rPr lang="en-US" sz="1600" b="0" dirty="0" smtClean="0"/>
              <a:t>)</a:t>
            </a:r>
          </a:p>
          <a:p>
            <a:endParaRPr lang="nl-NL" dirty="0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13"/>
          </p:nvPr>
        </p:nvSpPr>
        <p:spPr>
          <a:xfrm>
            <a:off x="3779912" y="1131590"/>
            <a:ext cx="5292080" cy="2835000"/>
          </a:xfrm>
        </p:spPr>
        <p:txBody>
          <a:bodyPr/>
          <a:lstStyle/>
          <a:p>
            <a:pPr marL="0" indent="0" algn="ctr">
              <a:buNone/>
            </a:pPr>
            <a:r>
              <a:rPr lang="nl-BE" sz="1600" b="0" dirty="0" smtClean="0"/>
              <a:t>                 Temperatuur (visueel) </a:t>
            </a:r>
          </a:p>
          <a:p>
            <a:endParaRPr lang="nl-NL" dirty="0"/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930" y="1635646"/>
            <a:ext cx="2679720" cy="2787774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7904" y="2139702"/>
            <a:ext cx="5364088" cy="1660127"/>
          </a:xfrm>
          <a:prstGeom prst="rect">
            <a:avLst/>
          </a:prstGeom>
        </p:spPr>
      </p:pic>
      <p:pic>
        <p:nvPicPr>
          <p:cNvPr id="9" name="Afbeelding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2343" y="1715039"/>
            <a:ext cx="3295210" cy="308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6486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/>
            <a:r>
              <a:rPr lang="nl-BE" sz="1600" b="0" dirty="0"/>
              <a:t>Proef </a:t>
            </a:r>
            <a:r>
              <a:rPr lang="nl-BE" sz="1600" b="0" dirty="0" smtClean="0"/>
              <a:t>1: </a:t>
            </a:r>
            <a:r>
              <a:rPr lang="nl-BE" sz="1600" b="0" dirty="0"/>
              <a:t>“</a:t>
            </a:r>
            <a:r>
              <a:rPr lang="nl-BE" sz="1600" b="0" dirty="0" err="1"/>
              <a:t>Nulproef</a:t>
            </a:r>
            <a:r>
              <a:rPr lang="nl-BE" sz="1600" b="0" dirty="0"/>
              <a:t>”</a:t>
            </a:r>
            <a:endParaRPr lang="nl-NL" sz="1600" dirty="0"/>
          </a:p>
        </p:txBody>
      </p:sp>
      <p:pic>
        <p:nvPicPr>
          <p:cNvPr id="6" name="Tijdelijke aanduiding voor inhoud 5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840005"/>
            <a:ext cx="3960000" cy="2459937"/>
          </a:xfrm>
        </p:spPr>
      </p:pic>
      <p:pic>
        <p:nvPicPr>
          <p:cNvPr id="7" name="Afbeelding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1851670"/>
            <a:ext cx="3960000" cy="2486174"/>
          </a:xfrm>
          <a:prstGeom prst="rect">
            <a:avLst/>
          </a:prstGeom>
        </p:spPr>
      </p:pic>
      <p:pic>
        <p:nvPicPr>
          <p:cNvPr id="8" name="Afbeelding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8925" y="1131590"/>
            <a:ext cx="4861347" cy="455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1134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/>
            <a:r>
              <a:rPr lang="nl-BE" sz="1600" b="0" dirty="0"/>
              <a:t>Proef </a:t>
            </a:r>
            <a:r>
              <a:rPr lang="nl-BE" sz="1600" b="0" dirty="0" smtClean="0"/>
              <a:t>1: </a:t>
            </a:r>
            <a:r>
              <a:rPr lang="nl-BE" sz="1600" b="0" dirty="0"/>
              <a:t>“</a:t>
            </a:r>
            <a:r>
              <a:rPr lang="nl-BE" sz="1600" b="0" dirty="0" err="1"/>
              <a:t>Nulproef</a:t>
            </a:r>
            <a:r>
              <a:rPr lang="nl-BE" sz="1600" b="0" dirty="0"/>
              <a:t>”</a:t>
            </a:r>
            <a:endParaRPr lang="nl-NL" sz="1600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1600" b="0" dirty="0" err="1" smtClean="0"/>
              <a:t>Conclusies</a:t>
            </a:r>
            <a:r>
              <a:rPr lang="en-US" sz="1600" b="0" dirty="0" smtClean="0"/>
              <a:t> </a:t>
            </a:r>
            <a:r>
              <a:rPr lang="en-US" sz="1600" b="0" dirty="0" err="1" smtClean="0"/>
              <a:t>Proef</a:t>
            </a:r>
            <a:r>
              <a:rPr lang="en-US" sz="1600" b="0" dirty="0" smtClean="0"/>
              <a:t> 1</a:t>
            </a:r>
          </a:p>
          <a:p>
            <a:pPr marL="360000" indent="-360000"/>
            <a:r>
              <a:rPr lang="en-US" sz="1400" b="0" dirty="0" err="1" smtClean="0"/>
              <a:t>Compartiment</a:t>
            </a:r>
            <a:r>
              <a:rPr lang="en-US" sz="1400" b="0" dirty="0" smtClean="0"/>
              <a:t> (</a:t>
            </a:r>
            <a:r>
              <a:rPr lang="en-US" sz="1400" b="0" dirty="0" err="1" smtClean="0"/>
              <a:t>totaal</a:t>
            </a:r>
            <a:r>
              <a:rPr lang="en-US" sz="1400" b="0" dirty="0" smtClean="0"/>
              <a:t> volume </a:t>
            </a:r>
            <a:r>
              <a:rPr lang="en-US" sz="1400" b="0" dirty="0" smtClean="0">
                <a:sym typeface="Symbol" panose="05050102010706020507" pitchFamily="18" charset="2"/>
              </a:rPr>
              <a:t> 380 m³) is</a:t>
            </a:r>
            <a:r>
              <a:rPr lang="en-US" sz="1400" b="0" dirty="0" smtClean="0"/>
              <a:t> </a:t>
            </a:r>
            <a:r>
              <a:rPr lang="en-US" sz="1400" b="0" dirty="0" err="1" smtClean="0"/>
              <a:t>volledig</a:t>
            </a:r>
            <a:r>
              <a:rPr lang="en-US" sz="1400" b="0" dirty="0" smtClean="0"/>
              <a:t> </a:t>
            </a:r>
            <a:r>
              <a:rPr lang="en-US" sz="1400" b="0" dirty="0" err="1" smtClean="0"/>
              <a:t>gevuld</a:t>
            </a:r>
            <a:r>
              <a:rPr lang="en-US" sz="1400" b="0" dirty="0" smtClean="0"/>
              <a:t> met rook </a:t>
            </a:r>
            <a:r>
              <a:rPr lang="en-US" sz="1400" b="0" dirty="0" err="1" smtClean="0"/>
              <a:t>binnen</a:t>
            </a:r>
            <a:r>
              <a:rPr lang="en-US" sz="1400" b="0" dirty="0" smtClean="0"/>
              <a:t> de 3 à 4 </a:t>
            </a:r>
            <a:r>
              <a:rPr lang="en-US" sz="1400" b="0" dirty="0" err="1" smtClean="0"/>
              <a:t>minuten</a:t>
            </a:r>
            <a:r>
              <a:rPr lang="en-US" sz="1400" b="0" dirty="0" smtClean="0"/>
              <a:t> </a:t>
            </a:r>
            <a:r>
              <a:rPr lang="en-US" sz="1400" b="0" dirty="0" err="1" smtClean="0"/>
              <a:t>na</a:t>
            </a:r>
            <a:r>
              <a:rPr lang="en-US" sz="1400" b="0" dirty="0" smtClean="0"/>
              <a:t> </a:t>
            </a:r>
            <a:r>
              <a:rPr lang="en-US" sz="1400" b="0" dirty="0" err="1" smtClean="0"/>
              <a:t>ontsteking</a:t>
            </a:r>
            <a:endParaRPr lang="en-US" sz="1400" b="0" dirty="0" smtClean="0"/>
          </a:p>
          <a:p>
            <a:pPr marL="360000" indent="-360000"/>
            <a:r>
              <a:rPr lang="en-US" sz="1400" b="0" dirty="0" err="1" smtClean="0"/>
              <a:t>Invloed</a:t>
            </a:r>
            <a:r>
              <a:rPr lang="en-US" sz="1400" b="0" dirty="0" smtClean="0"/>
              <a:t> van </a:t>
            </a:r>
            <a:r>
              <a:rPr lang="en-US" sz="1400" b="0" dirty="0" err="1" smtClean="0"/>
              <a:t>drukopbouw</a:t>
            </a:r>
            <a:r>
              <a:rPr lang="en-US" sz="1400" b="0" dirty="0" smtClean="0"/>
              <a:t> in </a:t>
            </a:r>
            <a:r>
              <a:rPr lang="en-US" sz="1400" b="0" dirty="0" err="1" smtClean="0"/>
              <a:t>geval</a:t>
            </a:r>
            <a:r>
              <a:rPr lang="en-US" sz="1400" b="0" dirty="0" smtClean="0"/>
              <a:t> van </a:t>
            </a:r>
            <a:r>
              <a:rPr lang="en-US" sz="1400" b="0" dirty="0" err="1" smtClean="0"/>
              <a:t>brandwerende</a:t>
            </a:r>
            <a:r>
              <a:rPr lang="en-US" sz="1400" b="0" dirty="0" smtClean="0"/>
              <a:t> en </a:t>
            </a:r>
            <a:r>
              <a:rPr lang="en-US" sz="1400" b="0" dirty="0" err="1" smtClean="0"/>
              <a:t>rookwerende</a:t>
            </a:r>
            <a:r>
              <a:rPr lang="en-US" sz="1400" b="0" dirty="0" smtClean="0"/>
              <a:t> </a:t>
            </a:r>
            <a:r>
              <a:rPr lang="en-US" sz="1400" b="0" dirty="0" err="1" smtClean="0"/>
              <a:t>deuren</a:t>
            </a:r>
            <a:r>
              <a:rPr lang="en-US" sz="1400" b="0" dirty="0" smtClean="0"/>
              <a:t> </a:t>
            </a:r>
            <a:r>
              <a:rPr lang="en-US" sz="1400" b="0" dirty="0" err="1" smtClean="0"/>
              <a:t>kon</a:t>
            </a:r>
            <a:r>
              <a:rPr lang="en-US" sz="1400" b="0" dirty="0" smtClean="0"/>
              <a:t> </a:t>
            </a:r>
            <a:r>
              <a:rPr lang="en-US" sz="1400" b="0" dirty="0" err="1" smtClean="0"/>
              <a:t>niet</a:t>
            </a:r>
            <a:r>
              <a:rPr lang="en-US" sz="1400" b="0" dirty="0" smtClean="0"/>
              <a:t> </a:t>
            </a:r>
            <a:r>
              <a:rPr lang="en-US" sz="1400" b="0" dirty="0" err="1" smtClean="0"/>
              <a:t>nagegaan</a:t>
            </a:r>
            <a:r>
              <a:rPr lang="en-US" sz="1400" b="0" dirty="0" smtClean="0"/>
              <a:t> </a:t>
            </a:r>
            <a:r>
              <a:rPr lang="en-US" sz="1400" b="0" dirty="0" err="1" smtClean="0"/>
              <a:t>worden</a:t>
            </a:r>
            <a:r>
              <a:rPr lang="en-US" sz="1400" b="0" dirty="0" smtClean="0"/>
              <a:t> (</a:t>
            </a:r>
            <a:r>
              <a:rPr lang="en-US" sz="1400" b="0" dirty="0" err="1" smtClean="0"/>
              <a:t>lekken</a:t>
            </a:r>
            <a:r>
              <a:rPr lang="en-US" sz="1400" b="0" dirty="0" smtClean="0"/>
              <a:t> </a:t>
            </a:r>
            <a:r>
              <a:rPr lang="en-US" sz="1400" b="0" dirty="0" err="1" smtClean="0"/>
              <a:t>doorheen</a:t>
            </a:r>
            <a:r>
              <a:rPr lang="en-US" sz="1400" b="0" dirty="0" smtClean="0"/>
              <a:t> de (</a:t>
            </a:r>
            <a:r>
              <a:rPr lang="en-US" sz="1400" b="0" dirty="0" err="1" smtClean="0"/>
              <a:t>voegen</a:t>
            </a:r>
            <a:r>
              <a:rPr lang="en-US" sz="1400" b="0" dirty="0" smtClean="0"/>
              <a:t> </a:t>
            </a:r>
            <a:r>
              <a:rPr lang="en-US" sz="1400" b="0" dirty="0" err="1" smtClean="0"/>
              <a:t>tussen</a:t>
            </a:r>
            <a:r>
              <a:rPr lang="en-US" sz="1400" b="0" dirty="0" smtClean="0"/>
              <a:t> de) </a:t>
            </a:r>
            <a:r>
              <a:rPr lang="en-US" sz="1400" b="0" dirty="0" err="1" smtClean="0"/>
              <a:t>cellenbeton</a:t>
            </a:r>
            <a:r>
              <a:rPr lang="en-US" sz="1400" b="0" dirty="0" smtClean="0"/>
              <a:t>). </a:t>
            </a:r>
            <a:r>
              <a:rPr lang="en-US" sz="1400" b="0" dirty="0" err="1" smtClean="0"/>
              <a:t>Invloed</a:t>
            </a:r>
            <a:r>
              <a:rPr lang="en-US" sz="1400" b="0" dirty="0" smtClean="0"/>
              <a:t> van </a:t>
            </a:r>
            <a:r>
              <a:rPr lang="en-US" sz="1400" b="0" dirty="0" err="1" smtClean="0"/>
              <a:t>drukopbouw</a:t>
            </a:r>
            <a:r>
              <a:rPr lang="en-US" sz="1400" b="0" dirty="0" smtClean="0"/>
              <a:t> </a:t>
            </a:r>
            <a:r>
              <a:rPr lang="en-US" sz="1400" b="0" dirty="0" err="1" smtClean="0"/>
              <a:t>zal</a:t>
            </a:r>
            <a:r>
              <a:rPr lang="en-US" sz="1400" b="0" dirty="0" smtClean="0"/>
              <a:t> </a:t>
            </a:r>
            <a:r>
              <a:rPr lang="en-US" sz="1400" b="0" dirty="0" err="1" smtClean="0"/>
              <a:t>geëvalueerd</a:t>
            </a:r>
            <a:r>
              <a:rPr lang="en-US" sz="1400" b="0" dirty="0" smtClean="0"/>
              <a:t> </a:t>
            </a:r>
            <a:r>
              <a:rPr lang="en-US" sz="1400" b="0" dirty="0" err="1" smtClean="0"/>
              <a:t>worden</a:t>
            </a:r>
            <a:r>
              <a:rPr lang="en-US" sz="1400" b="0" dirty="0" smtClean="0"/>
              <a:t> </a:t>
            </a:r>
            <a:r>
              <a:rPr lang="en-US" sz="1400" b="0" dirty="0" err="1" smtClean="0"/>
              <a:t>tijdens</a:t>
            </a:r>
            <a:r>
              <a:rPr lang="en-US" sz="1400" b="0" dirty="0" smtClean="0"/>
              <a:t> </a:t>
            </a:r>
            <a:r>
              <a:rPr lang="en-US" sz="1400" b="0" dirty="0" err="1" smtClean="0"/>
              <a:t>Proef</a:t>
            </a:r>
            <a:r>
              <a:rPr lang="en-US" sz="1400" b="0" dirty="0" smtClean="0"/>
              <a:t> 2 </a:t>
            </a:r>
          </a:p>
          <a:p>
            <a:pPr marL="360000" indent="-360000"/>
            <a:r>
              <a:rPr lang="en-US" sz="1400" b="0" dirty="0" err="1" smtClean="0"/>
              <a:t>Stralingsflux</a:t>
            </a:r>
            <a:r>
              <a:rPr lang="en-US" sz="1400" b="0" dirty="0" smtClean="0"/>
              <a:t> ca. 30 kW/m² </a:t>
            </a:r>
            <a:r>
              <a:rPr lang="en-US" sz="1400" b="0" dirty="0">
                <a:sym typeface="Symbol" panose="05050102010706020507" pitchFamily="18" charset="2"/>
              </a:rPr>
              <a:t></a:t>
            </a:r>
            <a:r>
              <a:rPr lang="en-US" sz="1400" b="0" dirty="0" smtClean="0"/>
              <a:t> </a:t>
            </a:r>
            <a:r>
              <a:rPr lang="en-US" sz="1400" b="0" dirty="0" err="1" smtClean="0"/>
              <a:t>grote</a:t>
            </a:r>
            <a:r>
              <a:rPr lang="en-US" sz="1400" b="0" dirty="0" smtClean="0"/>
              <a:t> </a:t>
            </a:r>
            <a:r>
              <a:rPr lang="en-US" sz="1400" b="0" dirty="0" err="1" smtClean="0"/>
              <a:t>kans</a:t>
            </a:r>
            <a:r>
              <a:rPr lang="en-US" sz="1400" b="0" dirty="0" smtClean="0"/>
              <a:t> op </a:t>
            </a:r>
            <a:r>
              <a:rPr lang="en-US" sz="1400" b="0" dirty="0" err="1" smtClean="0"/>
              <a:t>branduitbreiding</a:t>
            </a:r>
            <a:r>
              <a:rPr lang="en-US" sz="1400" b="0" dirty="0" smtClean="0"/>
              <a:t> (</a:t>
            </a:r>
            <a:r>
              <a:rPr lang="en-US" sz="1400" b="0" dirty="0" err="1" smtClean="0"/>
              <a:t>spontaan</a:t>
            </a:r>
            <a:r>
              <a:rPr lang="en-US" sz="1400" b="0" dirty="0" smtClean="0"/>
              <a:t> </a:t>
            </a:r>
            <a:r>
              <a:rPr lang="en-US" sz="1400" b="0" dirty="0" err="1" smtClean="0"/>
              <a:t>ontbranden</a:t>
            </a:r>
            <a:r>
              <a:rPr lang="en-US" sz="1400" b="0" dirty="0" smtClean="0"/>
              <a:t> van </a:t>
            </a:r>
            <a:r>
              <a:rPr lang="en-US" sz="1400" b="0" dirty="0" err="1" smtClean="0"/>
              <a:t>omringend</a:t>
            </a:r>
            <a:r>
              <a:rPr lang="en-US" sz="1400" b="0" dirty="0" smtClean="0"/>
              <a:t> </a:t>
            </a:r>
            <a:r>
              <a:rPr lang="en-US" sz="1400" b="0" dirty="0" err="1" smtClean="0"/>
              <a:t>brandbaar</a:t>
            </a:r>
            <a:r>
              <a:rPr lang="en-US" sz="1400" b="0" dirty="0" smtClean="0"/>
              <a:t> </a:t>
            </a:r>
            <a:r>
              <a:rPr lang="en-US" sz="1400" b="0" dirty="0" err="1" smtClean="0"/>
              <a:t>materiaal</a:t>
            </a:r>
            <a:r>
              <a:rPr lang="en-US" sz="1400" b="0" dirty="0" smtClean="0"/>
              <a:t>)</a:t>
            </a:r>
          </a:p>
          <a:p>
            <a:pPr marL="360000" indent="-360000"/>
            <a:r>
              <a:rPr lang="en-US" sz="1400" b="0" dirty="0" err="1" smtClean="0"/>
              <a:t>Invloed</a:t>
            </a:r>
            <a:r>
              <a:rPr lang="en-US" sz="1400" b="0" dirty="0" smtClean="0"/>
              <a:t> van </a:t>
            </a:r>
            <a:r>
              <a:rPr lang="en-US" sz="1400" b="0" dirty="0" err="1" smtClean="0"/>
              <a:t>zuurstoftekort</a:t>
            </a:r>
            <a:r>
              <a:rPr lang="en-US" sz="1400" b="0" dirty="0" smtClean="0"/>
              <a:t> op </a:t>
            </a:r>
            <a:r>
              <a:rPr lang="en-US" sz="1400" b="0" dirty="0" err="1" smtClean="0"/>
              <a:t>brandontwikkeling</a:t>
            </a:r>
            <a:r>
              <a:rPr lang="en-US" sz="1400" b="0" dirty="0" smtClean="0"/>
              <a:t> (</a:t>
            </a:r>
            <a:r>
              <a:rPr lang="en-US" sz="1400" b="0" dirty="0" err="1" smtClean="0"/>
              <a:t>gesloten</a:t>
            </a:r>
            <a:r>
              <a:rPr lang="en-US" sz="1400" b="0" dirty="0" smtClean="0"/>
              <a:t> </a:t>
            </a:r>
            <a:r>
              <a:rPr lang="en-US" sz="1400" b="0" dirty="0" err="1" smtClean="0"/>
              <a:t>compartiment</a:t>
            </a:r>
            <a:r>
              <a:rPr lang="en-US" sz="1400" b="0" dirty="0" smtClean="0"/>
              <a:t>)</a:t>
            </a:r>
          </a:p>
          <a:p>
            <a:endParaRPr lang="nl-NL" b="0" dirty="0"/>
          </a:p>
        </p:txBody>
      </p:sp>
    </p:spTree>
    <p:extLst>
      <p:ext uri="{BB962C8B-B14F-4D97-AF65-F5344CB8AC3E}">
        <p14:creationId xmlns:p14="http://schemas.microsoft.com/office/powerpoint/2010/main" val="1755246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/>
            <a:r>
              <a:rPr lang="nl-BE" sz="1600" b="0" dirty="0" smtClean="0"/>
              <a:t>Proef 2: Toepassing van brandwerende deuren</a:t>
            </a:r>
            <a:endParaRPr lang="nl-NL" sz="1600" b="0" dirty="0"/>
          </a:p>
        </p:txBody>
      </p:sp>
      <p:pic>
        <p:nvPicPr>
          <p:cNvPr id="5" name="Tijdelijke aanduiding voor inhoud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720" y="1131590"/>
            <a:ext cx="5400600" cy="3400785"/>
          </a:xfrm>
        </p:spPr>
      </p:pic>
    </p:spTree>
    <p:extLst>
      <p:ext uri="{BB962C8B-B14F-4D97-AF65-F5344CB8AC3E}">
        <p14:creationId xmlns:p14="http://schemas.microsoft.com/office/powerpoint/2010/main" val="3125290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/>
            <a:r>
              <a:rPr lang="nl-BE" sz="1600" b="0" dirty="0"/>
              <a:t>Proef </a:t>
            </a:r>
            <a:r>
              <a:rPr lang="nl-BE" sz="1600" b="0" dirty="0" smtClean="0"/>
              <a:t>2: </a:t>
            </a:r>
            <a:r>
              <a:rPr lang="nl-BE" sz="1600" b="0" dirty="0"/>
              <a:t>Toepassing van brandwerende deuren</a:t>
            </a:r>
            <a:endParaRPr lang="nl-NL" sz="1600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1296000" y="1203598"/>
            <a:ext cx="7416000" cy="2986802"/>
          </a:xfrm>
        </p:spPr>
        <p:txBody>
          <a:bodyPr>
            <a:normAutofit fontScale="85000" lnSpcReduction="10000"/>
          </a:bodyPr>
          <a:lstStyle/>
          <a:p>
            <a:pPr indent="-360000"/>
            <a:r>
              <a:rPr lang="en-GB" sz="1900" b="0" dirty="0" err="1" smtClean="0"/>
              <a:t>Doel</a:t>
            </a:r>
            <a:r>
              <a:rPr lang="en-GB" sz="1900" b="0" dirty="0" smtClean="0"/>
              <a:t> van de test</a:t>
            </a:r>
          </a:p>
          <a:p>
            <a:pPr marL="720000" indent="-360000">
              <a:buFont typeface="Wingdings" panose="05000000000000000000" pitchFamily="2" charset="2"/>
              <a:buChar char="§"/>
            </a:pPr>
            <a:r>
              <a:rPr lang="nl-BE" sz="1700" b="0" dirty="0"/>
              <a:t>Het observeren van de evolutie van de rookverspreiding in </a:t>
            </a:r>
            <a:r>
              <a:rPr lang="nl-BE" sz="1700" b="0" dirty="0" smtClean="0"/>
              <a:t>de evacuatieweg indien deze van de gemeenschappelijke ruimte (= brandruimte) gescheiden wordt door middel van brandwerende deuren</a:t>
            </a:r>
            <a:endParaRPr lang="en-GB" sz="1700" b="0" dirty="0" smtClean="0"/>
          </a:p>
          <a:p>
            <a:pPr indent="-360000"/>
            <a:r>
              <a:rPr lang="en-GB" sz="1900" b="0" dirty="0" smtClean="0"/>
              <a:t>Wat </a:t>
            </a:r>
            <a:r>
              <a:rPr lang="en-GB" sz="1900" b="0" dirty="0" err="1" smtClean="0"/>
              <a:t>te</a:t>
            </a:r>
            <a:r>
              <a:rPr lang="en-GB" sz="1900" b="0" dirty="0" smtClean="0"/>
              <a:t> </a:t>
            </a:r>
            <a:r>
              <a:rPr lang="en-GB" sz="1900" b="0" dirty="0" err="1" smtClean="0"/>
              <a:t>verwachten</a:t>
            </a:r>
            <a:r>
              <a:rPr lang="en-GB" sz="1900" b="0" dirty="0" smtClean="0"/>
              <a:t> </a:t>
            </a:r>
            <a:r>
              <a:rPr lang="en-GB" sz="1900" b="0" dirty="0" err="1" smtClean="0"/>
              <a:t>tijdens</a:t>
            </a:r>
            <a:r>
              <a:rPr lang="en-GB" sz="1900" b="0" dirty="0" smtClean="0"/>
              <a:t> de test</a:t>
            </a:r>
          </a:p>
          <a:p>
            <a:pPr marL="720000" indent="-360000">
              <a:buFont typeface="Wingdings" panose="05000000000000000000" pitchFamily="2" charset="2"/>
              <a:buChar char="§"/>
            </a:pPr>
            <a:r>
              <a:rPr lang="en-GB" sz="1700" b="0" dirty="0" err="1" smtClean="0"/>
              <a:t>Gemeenschappelijke</a:t>
            </a:r>
            <a:r>
              <a:rPr lang="en-GB" sz="1700" b="0" dirty="0" smtClean="0"/>
              <a:t> </a:t>
            </a:r>
            <a:r>
              <a:rPr lang="en-GB" sz="1700" b="0" dirty="0" err="1" smtClean="0"/>
              <a:t>ruimte</a:t>
            </a:r>
            <a:r>
              <a:rPr lang="en-GB" sz="1700" b="0" dirty="0" smtClean="0"/>
              <a:t> (= </a:t>
            </a:r>
            <a:r>
              <a:rPr lang="en-GB" sz="1700" b="0" dirty="0" err="1" smtClean="0"/>
              <a:t>brandruimte</a:t>
            </a:r>
            <a:r>
              <a:rPr lang="en-GB" sz="1700" b="0" dirty="0" smtClean="0"/>
              <a:t>) </a:t>
            </a:r>
            <a:r>
              <a:rPr lang="en-GB" sz="1700" b="0" dirty="0" err="1" smtClean="0"/>
              <a:t>zal</a:t>
            </a:r>
            <a:r>
              <a:rPr lang="en-GB" sz="1700" b="0" dirty="0" smtClean="0"/>
              <a:t> </a:t>
            </a:r>
            <a:r>
              <a:rPr lang="en-GB" sz="1700" b="0" dirty="0" err="1" smtClean="0"/>
              <a:t>gevuld</a:t>
            </a:r>
            <a:r>
              <a:rPr lang="en-GB" sz="1700" b="0" dirty="0" smtClean="0"/>
              <a:t> </a:t>
            </a:r>
            <a:r>
              <a:rPr lang="en-GB" sz="1700" b="0" dirty="0" err="1" smtClean="0"/>
              <a:t>worden</a:t>
            </a:r>
            <a:r>
              <a:rPr lang="en-GB" sz="1700" b="0" dirty="0" smtClean="0"/>
              <a:t> met rook (</a:t>
            </a:r>
            <a:r>
              <a:rPr lang="en-GB" sz="1700" b="0" dirty="0" err="1" smtClean="0"/>
              <a:t>zie</a:t>
            </a:r>
            <a:r>
              <a:rPr lang="en-GB" sz="1700" b="0" dirty="0" smtClean="0"/>
              <a:t> </a:t>
            </a:r>
            <a:r>
              <a:rPr lang="en-GB" sz="1700" b="0" dirty="0" err="1" smtClean="0"/>
              <a:t>Proef</a:t>
            </a:r>
            <a:r>
              <a:rPr lang="en-GB" sz="1700" b="0" dirty="0" smtClean="0"/>
              <a:t> 1)</a:t>
            </a:r>
          </a:p>
          <a:p>
            <a:pPr marL="720000" indent="-360000">
              <a:buFont typeface="Wingdings" panose="05000000000000000000" pitchFamily="2" charset="2"/>
              <a:buChar char="§"/>
            </a:pPr>
            <a:r>
              <a:rPr lang="en-GB" sz="1700" b="0" dirty="0" err="1" smtClean="0"/>
              <a:t>Omwille</a:t>
            </a:r>
            <a:r>
              <a:rPr lang="en-GB" sz="1700" b="0" dirty="0" smtClean="0"/>
              <a:t> van de </a:t>
            </a:r>
            <a:r>
              <a:rPr lang="en-GB" sz="1700" b="0" dirty="0" err="1" smtClean="0"/>
              <a:t>te</a:t>
            </a:r>
            <a:r>
              <a:rPr lang="en-GB" sz="1700" b="0" dirty="0" smtClean="0"/>
              <a:t> </a:t>
            </a:r>
            <a:r>
              <a:rPr lang="en-GB" sz="1700" b="0" dirty="0" err="1" smtClean="0"/>
              <a:t>verwachten</a:t>
            </a:r>
            <a:r>
              <a:rPr lang="en-GB" sz="1700" b="0" dirty="0" smtClean="0"/>
              <a:t> </a:t>
            </a:r>
            <a:r>
              <a:rPr lang="en-GB" sz="1700" b="0" dirty="0" err="1" smtClean="0"/>
              <a:t>drukopbouw</a:t>
            </a:r>
            <a:r>
              <a:rPr lang="en-GB" sz="1700" b="0" dirty="0" smtClean="0"/>
              <a:t> in de </a:t>
            </a:r>
            <a:r>
              <a:rPr lang="en-GB" sz="1700" b="0" dirty="0" err="1" smtClean="0"/>
              <a:t>gemeenschappelijke</a:t>
            </a:r>
            <a:r>
              <a:rPr lang="en-GB" sz="1700" b="0" dirty="0" smtClean="0"/>
              <a:t> </a:t>
            </a:r>
            <a:r>
              <a:rPr lang="en-GB" sz="1700" b="0" dirty="0" err="1" smtClean="0"/>
              <a:t>ruimte</a:t>
            </a:r>
            <a:r>
              <a:rPr lang="en-GB" sz="1700" b="0" dirty="0" smtClean="0"/>
              <a:t> (</a:t>
            </a:r>
            <a:r>
              <a:rPr lang="en-GB" sz="1700" b="0" dirty="0" err="1" smtClean="0"/>
              <a:t>gesloten</a:t>
            </a:r>
            <a:r>
              <a:rPr lang="en-GB" sz="1700" b="0" dirty="0" smtClean="0"/>
              <a:t> </a:t>
            </a:r>
            <a:r>
              <a:rPr lang="en-GB" sz="1700" b="0" dirty="0" err="1" smtClean="0"/>
              <a:t>compartiment</a:t>
            </a:r>
            <a:r>
              <a:rPr lang="en-GB" sz="1700" b="0" dirty="0" smtClean="0"/>
              <a:t>) </a:t>
            </a:r>
            <a:r>
              <a:rPr lang="en-GB" sz="1700" b="0" dirty="0">
                <a:sym typeface="Symbol" panose="05050102010706020507" pitchFamily="18" charset="2"/>
              </a:rPr>
              <a:t></a:t>
            </a:r>
            <a:r>
              <a:rPr lang="en-GB" sz="1700" b="0" dirty="0" smtClean="0"/>
              <a:t> </a:t>
            </a:r>
            <a:r>
              <a:rPr lang="en-GB" sz="1700" b="0" dirty="0" err="1" smtClean="0"/>
              <a:t>rookverspreiding</a:t>
            </a:r>
            <a:r>
              <a:rPr lang="en-GB" sz="1700" b="0" dirty="0" smtClean="0"/>
              <a:t> </a:t>
            </a:r>
            <a:r>
              <a:rPr lang="en-GB" sz="1700" b="0" dirty="0" err="1" smtClean="0"/>
              <a:t>doorheen</a:t>
            </a:r>
            <a:r>
              <a:rPr lang="en-GB" sz="1700" b="0" dirty="0" smtClean="0"/>
              <a:t> de </a:t>
            </a:r>
            <a:r>
              <a:rPr lang="en-GB" sz="1700" b="0" dirty="0" err="1" smtClean="0"/>
              <a:t>spelingen</a:t>
            </a:r>
            <a:r>
              <a:rPr lang="en-GB" sz="1700" b="0" dirty="0" smtClean="0"/>
              <a:t> </a:t>
            </a:r>
            <a:r>
              <a:rPr lang="en-GB" sz="1700" b="0" dirty="0" err="1" smtClean="0"/>
              <a:t>rond</a:t>
            </a:r>
            <a:r>
              <a:rPr lang="en-GB" sz="1700" b="0" dirty="0" smtClean="0"/>
              <a:t> de </a:t>
            </a:r>
            <a:r>
              <a:rPr lang="en-GB" sz="1700" b="0" dirty="0" err="1" smtClean="0"/>
              <a:t>deuren</a:t>
            </a:r>
            <a:r>
              <a:rPr lang="en-GB" sz="1700" b="0" dirty="0" smtClean="0"/>
              <a:t> </a:t>
            </a:r>
            <a:r>
              <a:rPr lang="en-GB" sz="1700" b="0" dirty="0" err="1" smtClean="0"/>
              <a:t>t.p.v</a:t>
            </a:r>
            <a:r>
              <a:rPr lang="en-GB" sz="1700" b="0" dirty="0" smtClean="0"/>
              <a:t>. de </a:t>
            </a:r>
            <a:r>
              <a:rPr lang="en-GB" sz="1700" b="0" dirty="0" err="1" smtClean="0"/>
              <a:t>evacuatiewegen</a:t>
            </a:r>
            <a:endParaRPr lang="en-GB" sz="1700" b="0" dirty="0" smtClean="0"/>
          </a:p>
          <a:p>
            <a:pPr indent="-360000"/>
            <a:r>
              <a:rPr lang="en-GB" sz="1900" b="0" dirty="0" err="1" smtClean="0"/>
              <a:t>Proefopstelling</a:t>
            </a:r>
            <a:endParaRPr lang="en-GB" sz="1900" b="0" dirty="0" smtClean="0"/>
          </a:p>
          <a:p>
            <a:pPr marL="720000" indent="-360000">
              <a:buFont typeface="Wingdings" panose="05000000000000000000" pitchFamily="2" charset="2"/>
              <a:buChar char="§"/>
            </a:pPr>
            <a:r>
              <a:rPr lang="en-GB" sz="1700" b="0" dirty="0" err="1" smtClean="0"/>
              <a:t>Muur</a:t>
            </a:r>
            <a:r>
              <a:rPr lang="en-GB" sz="1700" b="0" dirty="0" smtClean="0"/>
              <a:t> </a:t>
            </a:r>
            <a:r>
              <a:rPr lang="en-GB" sz="1700" b="0" dirty="0" err="1" smtClean="0"/>
              <a:t>uit</a:t>
            </a:r>
            <a:r>
              <a:rPr lang="en-GB" sz="1700" b="0" dirty="0" smtClean="0"/>
              <a:t> </a:t>
            </a:r>
            <a:r>
              <a:rPr lang="en-GB" sz="1700" b="0" dirty="0" err="1" smtClean="0"/>
              <a:t>cellenbeton</a:t>
            </a:r>
            <a:r>
              <a:rPr lang="en-GB" sz="1700" b="0" dirty="0" smtClean="0"/>
              <a:t> </a:t>
            </a:r>
            <a:r>
              <a:rPr lang="en-GB" sz="1700" b="0" dirty="0" err="1" smtClean="0"/>
              <a:t>afgewerkt</a:t>
            </a:r>
            <a:r>
              <a:rPr lang="en-GB" sz="1700" b="0" dirty="0" smtClean="0"/>
              <a:t> door </a:t>
            </a:r>
            <a:r>
              <a:rPr lang="en-GB" sz="1700" b="0" dirty="0" err="1" smtClean="0"/>
              <a:t>middel</a:t>
            </a:r>
            <a:r>
              <a:rPr lang="en-GB" sz="1700" b="0" dirty="0" smtClean="0"/>
              <a:t> van platen om de </a:t>
            </a:r>
            <a:r>
              <a:rPr lang="en-GB" sz="1700" b="0" dirty="0" err="1" smtClean="0"/>
              <a:t>luchtdichtheid</a:t>
            </a:r>
            <a:r>
              <a:rPr lang="en-GB" sz="1700" b="0" dirty="0" smtClean="0"/>
              <a:t> </a:t>
            </a:r>
            <a:r>
              <a:rPr lang="en-GB" sz="1700" b="0" dirty="0" err="1" smtClean="0"/>
              <a:t>te</a:t>
            </a:r>
            <a:r>
              <a:rPr lang="en-GB" sz="1700" b="0" dirty="0" smtClean="0"/>
              <a:t> </a:t>
            </a:r>
            <a:r>
              <a:rPr lang="en-GB" sz="1700" b="0" dirty="0" err="1" smtClean="0"/>
              <a:t>garanderen</a:t>
            </a:r>
            <a:r>
              <a:rPr lang="en-GB" sz="1700" b="0" dirty="0" smtClean="0"/>
              <a:t> </a:t>
            </a:r>
            <a:r>
              <a:rPr lang="en-GB" sz="1700" b="0" dirty="0" smtClean="0">
                <a:sym typeface="Symbol" panose="05050102010706020507" pitchFamily="18" charset="2"/>
              </a:rPr>
              <a:t> </a:t>
            </a:r>
            <a:r>
              <a:rPr lang="en-GB" sz="1700" b="0" dirty="0" err="1" smtClean="0">
                <a:sym typeface="Symbol" panose="05050102010706020507" pitchFamily="18" charset="2"/>
              </a:rPr>
              <a:t>drukopbouw</a:t>
            </a:r>
            <a:endParaRPr lang="en-GB" sz="1700" b="0" dirty="0" smtClean="0"/>
          </a:p>
          <a:p>
            <a:pPr marL="720000" indent="-360000">
              <a:buFont typeface="Wingdings" panose="05000000000000000000" pitchFamily="2" charset="2"/>
              <a:buChar char="§"/>
            </a:pPr>
            <a:r>
              <a:rPr lang="en-GB" sz="1700" b="0" dirty="0" smtClean="0"/>
              <a:t>Camera’s </a:t>
            </a:r>
            <a:r>
              <a:rPr lang="en-GB" sz="1700" b="0" dirty="0" err="1" smtClean="0"/>
              <a:t>geplaatst</a:t>
            </a:r>
            <a:r>
              <a:rPr lang="en-GB" sz="1700" b="0" dirty="0" smtClean="0"/>
              <a:t> op 1,4 m</a:t>
            </a:r>
          </a:p>
          <a:p>
            <a:pPr marL="720000" indent="-360000">
              <a:buFont typeface="Wingdings" panose="05000000000000000000" pitchFamily="2" charset="2"/>
              <a:buChar char="§"/>
            </a:pPr>
            <a:r>
              <a:rPr lang="en-GB" sz="1700" b="0" dirty="0" smtClean="0"/>
              <a:t>S-door (</a:t>
            </a:r>
            <a:r>
              <a:rPr lang="en-GB" sz="1700" b="0" dirty="0" err="1" smtClean="0"/>
              <a:t>dubbele</a:t>
            </a:r>
            <a:r>
              <a:rPr lang="en-GB" sz="1700" b="0" dirty="0" smtClean="0"/>
              <a:t> </a:t>
            </a:r>
            <a:r>
              <a:rPr lang="en-GB" sz="1700" b="0" dirty="0" err="1" smtClean="0"/>
              <a:t>draaideur</a:t>
            </a:r>
            <a:r>
              <a:rPr lang="en-GB" sz="1700" b="0" dirty="0" smtClean="0"/>
              <a:t> – </a:t>
            </a:r>
            <a:r>
              <a:rPr lang="en-GB" sz="1700" b="0" dirty="0" err="1" smtClean="0"/>
              <a:t>elke</a:t>
            </a:r>
            <a:r>
              <a:rPr lang="en-GB" sz="1700" b="0" dirty="0" smtClean="0"/>
              <a:t> </a:t>
            </a:r>
            <a:r>
              <a:rPr lang="en-GB" sz="1700" b="0" dirty="0" err="1" smtClean="0"/>
              <a:t>deurvleugel</a:t>
            </a:r>
            <a:r>
              <a:rPr lang="en-GB" sz="1700" b="0" dirty="0" smtClean="0"/>
              <a:t> </a:t>
            </a:r>
            <a:r>
              <a:rPr lang="en-GB" sz="1700" b="0" dirty="0" err="1" smtClean="0"/>
              <a:t>opent</a:t>
            </a:r>
            <a:r>
              <a:rPr lang="en-GB" sz="1700" b="0" dirty="0" smtClean="0"/>
              <a:t> in de </a:t>
            </a:r>
            <a:r>
              <a:rPr lang="en-GB" sz="1700" b="0" dirty="0" err="1" smtClean="0"/>
              <a:t>tegenovergestelde</a:t>
            </a:r>
            <a:r>
              <a:rPr lang="en-GB" sz="1700" b="0" dirty="0" smtClean="0"/>
              <a:t> </a:t>
            </a:r>
            <a:r>
              <a:rPr lang="en-GB" sz="1700" b="0" dirty="0" err="1" smtClean="0"/>
              <a:t>richting</a:t>
            </a:r>
            <a:r>
              <a:rPr lang="en-GB" sz="1700" b="0" dirty="0" smtClean="0"/>
              <a:t>)</a:t>
            </a:r>
          </a:p>
          <a:p>
            <a:pPr marL="720000" indent="-360000">
              <a:buFont typeface="Wingdings" panose="05000000000000000000" pitchFamily="2" charset="2"/>
              <a:buChar char="§"/>
            </a:pPr>
            <a:r>
              <a:rPr lang="en-GB" sz="1700" b="0" dirty="0" err="1" smtClean="0"/>
              <a:t>Dubbele</a:t>
            </a:r>
            <a:r>
              <a:rPr lang="en-GB" sz="1700" b="0" dirty="0" smtClean="0"/>
              <a:t> </a:t>
            </a:r>
            <a:r>
              <a:rPr lang="en-GB" sz="1700" b="0" dirty="0" err="1" smtClean="0"/>
              <a:t>zwaaideur</a:t>
            </a:r>
            <a:endParaRPr lang="en-GB" sz="1700" b="0" dirty="0" smtClean="0"/>
          </a:p>
          <a:p>
            <a:endParaRPr lang="nl-NL" sz="1600" b="0" dirty="0"/>
          </a:p>
        </p:txBody>
      </p:sp>
    </p:spTree>
    <p:extLst>
      <p:ext uri="{BB962C8B-B14F-4D97-AF65-F5344CB8AC3E}">
        <p14:creationId xmlns:p14="http://schemas.microsoft.com/office/powerpoint/2010/main" val="2181593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/>
            <a:r>
              <a:rPr lang="nl-BE" sz="1600" b="0" dirty="0"/>
              <a:t>Proef </a:t>
            </a:r>
            <a:r>
              <a:rPr lang="nl-BE" sz="1600" b="0" dirty="0" smtClean="0"/>
              <a:t>2: </a:t>
            </a:r>
            <a:r>
              <a:rPr lang="nl-BE" sz="1600" b="0" dirty="0"/>
              <a:t>Toepassing van brandwerende deuren</a:t>
            </a:r>
            <a:endParaRPr lang="nl-NL" sz="1600" dirty="0"/>
          </a:p>
        </p:txBody>
      </p:sp>
      <p:pic>
        <p:nvPicPr>
          <p:cNvPr id="9" name="Tijdelijke aanduiding voor inhoud 8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419622"/>
            <a:ext cx="3960000" cy="2965452"/>
          </a:xfrm>
        </p:spPr>
      </p:pic>
      <p:pic>
        <p:nvPicPr>
          <p:cNvPr id="10" name="Tijdelijke aanduiding voor inhoud 9"/>
          <p:cNvPicPr>
            <a:picLocks noGrp="1" noChangeAspect="1"/>
          </p:cNvPicPr>
          <p:nvPr>
            <p:ph sz="half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472" y="1419622"/>
            <a:ext cx="3960000" cy="2963962"/>
          </a:xfrm>
        </p:spPr>
      </p:pic>
      <p:sp>
        <p:nvSpPr>
          <p:cNvPr id="5" name="Tijdelijke aanduiding voor tekst 4"/>
          <p:cNvSpPr>
            <a:spLocks noGrp="1"/>
          </p:cNvSpPr>
          <p:nvPr>
            <p:ph type="body" idx="4294967295"/>
          </p:nvPr>
        </p:nvSpPr>
        <p:spPr>
          <a:xfrm>
            <a:off x="611560" y="1150938"/>
            <a:ext cx="3672408" cy="48101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nl-BE" sz="1600" b="0" dirty="0" smtClean="0"/>
              <a:t>S-door (dubbele draaideur)</a:t>
            </a:r>
            <a:endParaRPr lang="nl-BE" sz="1600" b="0" dirty="0"/>
          </a:p>
        </p:txBody>
      </p:sp>
      <p:sp>
        <p:nvSpPr>
          <p:cNvPr id="7" name="Tijdelijke aanduiding voor tekst 6"/>
          <p:cNvSpPr>
            <a:spLocks noGrp="1"/>
          </p:cNvSpPr>
          <p:nvPr>
            <p:ph type="body" sz="quarter" idx="4294967295"/>
          </p:nvPr>
        </p:nvSpPr>
        <p:spPr>
          <a:xfrm>
            <a:off x="4932041" y="1150938"/>
            <a:ext cx="3672407" cy="48101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nl-BE" sz="1600" b="0" dirty="0" smtClean="0"/>
              <a:t>Dubbele zwaaideur</a:t>
            </a:r>
            <a:endParaRPr lang="nl-BE" sz="1600" b="0" dirty="0"/>
          </a:p>
        </p:txBody>
      </p:sp>
    </p:spTree>
    <p:extLst>
      <p:ext uri="{BB962C8B-B14F-4D97-AF65-F5344CB8AC3E}">
        <p14:creationId xmlns:p14="http://schemas.microsoft.com/office/powerpoint/2010/main" val="2391555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/>
            <a:r>
              <a:rPr lang="nl-BE" sz="1600" b="0" dirty="0"/>
              <a:t>Proef </a:t>
            </a:r>
            <a:r>
              <a:rPr lang="nl-BE" sz="1600" b="0" dirty="0" smtClean="0"/>
              <a:t>2: </a:t>
            </a:r>
            <a:r>
              <a:rPr lang="nl-BE" sz="1600" b="0" dirty="0"/>
              <a:t>Toepassing van brandwerende deuren</a:t>
            </a:r>
            <a:endParaRPr lang="nl-NL" sz="1600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1600" b="0" dirty="0" err="1" smtClean="0"/>
              <a:t>Waarnemingen</a:t>
            </a:r>
            <a:r>
              <a:rPr lang="en-US" sz="1600" b="0" dirty="0" smtClean="0"/>
              <a:t> </a:t>
            </a:r>
            <a:r>
              <a:rPr lang="en-US" sz="1600" b="0" dirty="0" err="1" smtClean="0"/>
              <a:t>tijdens</a:t>
            </a:r>
            <a:r>
              <a:rPr lang="en-US" sz="1600" b="0" dirty="0" smtClean="0"/>
              <a:t> de test</a:t>
            </a:r>
            <a:endParaRPr lang="nl-BE" sz="1600" b="0" dirty="0" smtClean="0"/>
          </a:p>
          <a:p>
            <a:pPr marL="360000" indent="-360000"/>
            <a:r>
              <a:rPr lang="en-US" sz="1400" b="0" dirty="0" err="1" smtClean="0"/>
              <a:t>Rookdetector</a:t>
            </a:r>
            <a:r>
              <a:rPr lang="en-US" sz="1400" b="0" dirty="0" smtClean="0"/>
              <a:t> </a:t>
            </a:r>
            <a:r>
              <a:rPr lang="en-US" sz="1400" b="0" dirty="0" err="1" smtClean="0"/>
              <a:t>geactiveerd</a:t>
            </a:r>
            <a:r>
              <a:rPr lang="en-US" sz="1400" b="0" dirty="0" smtClean="0"/>
              <a:t> </a:t>
            </a:r>
            <a:r>
              <a:rPr lang="en-US" sz="1400" b="0" dirty="0" err="1" smtClean="0"/>
              <a:t>na</a:t>
            </a:r>
            <a:r>
              <a:rPr lang="en-US" sz="1400" b="0" dirty="0" smtClean="0"/>
              <a:t> ca. 1 </a:t>
            </a:r>
            <a:r>
              <a:rPr lang="en-US" sz="1400" b="0" dirty="0" err="1" smtClean="0"/>
              <a:t>minuut</a:t>
            </a:r>
            <a:endParaRPr lang="en-US" sz="1400" b="0" dirty="0"/>
          </a:p>
          <a:p>
            <a:pPr marL="360000" indent="-360000"/>
            <a:r>
              <a:rPr lang="en-US" sz="1400" b="0" dirty="0" err="1" smtClean="0"/>
              <a:t>Gemeenschappelijke</a:t>
            </a:r>
            <a:r>
              <a:rPr lang="en-US" sz="1400" b="0" dirty="0" smtClean="0"/>
              <a:t> </a:t>
            </a:r>
            <a:r>
              <a:rPr lang="en-US" sz="1400" b="0" dirty="0" err="1" smtClean="0"/>
              <a:t>ruimte</a:t>
            </a:r>
            <a:r>
              <a:rPr lang="en-US" sz="1400" b="0" dirty="0" smtClean="0"/>
              <a:t> (= </a:t>
            </a:r>
            <a:r>
              <a:rPr lang="en-US" sz="1400" b="0" dirty="0" err="1" smtClean="0"/>
              <a:t>brandruimte</a:t>
            </a:r>
            <a:r>
              <a:rPr lang="en-US" sz="1400" b="0" dirty="0" smtClean="0"/>
              <a:t>) </a:t>
            </a:r>
            <a:r>
              <a:rPr lang="en-US" sz="1400" b="0" dirty="0" err="1" smtClean="0"/>
              <a:t>wordt</a:t>
            </a:r>
            <a:r>
              <a:rPr lang="en-US" sz="1400" b="0" dirty="0" smtClean="0"/>
              <a:t> </a:t>
            </a:r>
            <a:r>
              <a:rPr lang="en-US" sz="1400" b="0" dirty="0" err="1" smtClean="0"/>
              <a:t>zeer</a:t>
            </a:r>
            <a:r>
              <a:rPr lang="en-US" sz="1400" b="0" dirty="0" smtClean="0"/>
              <a:t> </a:t>
            </a:r>
            <a:r>
              <a:rPr lang="en-US" sz="1400" b="0" dirty="0" err="1" smtClean="0"/>
              <a:t>snel</a:t>
            </a:r>
            <a:r>
              <a:rPr lang="en-US" sz="1400" b="0" dirty="0" smtClean="0"/>
              <a:t> </a:t>
            </a:r>
            <a:r>
              <a:rPr lang="en-US" sz="1400" b="0" dirty="0" err="1" smtClean="0"/>
              <a:t>gevuld</a:t>
            </a:r>
            <a:r>
              <a:rPr lang="en-US" sz="1400" b="0" dirty="0" smtClean="0"/>
              <a:t> met rook (idem </a:t>
            </a:r>
            <a:r>
              <a:rPr lang="en-US" sz="1400" b="0" dirty="0" err="1" smtClean="0"/>
              <a:t>als</a:t>
            </a:r>
            <a:r>
              <a:rPr lang="en-US" sz="1400" b="0" dirty="0" smtClean="0"/>
              <a:t> </a:t>
            </a:r>
            <a:r>
              <a:rPr lang="en-US" sz="1400" b="0" dirty="0" err="1" smtClean="0"/>
              <a:t>tijdens</a:t>
            </a:r>
            <a:r>
              <a:rPr lang="en-US" sz="1400" b="0" dirty="0" smtClean="0"/>
              <a:t> </a:t>
            </a:r>
            <a:r>
              <a:rPr lang="en-US" sz="1400" b="0" dirty="0" err="1" smtClean="0"/>
              <a:t>Proef</a:t>
            </a:r>
            <a:r>
              <a:rPr lang="en-US" sz="1400" b="0" dirty="0" smtClean="0"/>
              <a:t> 1 – </a:t>
            </a:r>
            <a:r>
              <a:rPr lang="en-US" sz="1400" b="0" dirty="0" err="1" smtClean="0"/>
              <a:t>zie</a:t>
            </a:r>
            <a:r>
              <a:rPr lang="en-US" sz="1400" b="0" dirty="0" smtClean="0"/>
              <a:t> </a:t>
            </a:r>
            <a:r>
              <a:rPr lang="en-US" sz="1400" b="0" dirty="0" err="1" smtClean="0"/>
              <a:t>ook</a:t>
            </a:r>
            <a:r>
              <a:rPr lang="en-US" sz="1400" b="0" dirty="0" smtClean="0"/>
              <a:t> </a:t>
            </a:r>
            <a:r>
              <a:rPr lang="en-US" sz="1400" b="0" dirty="0" err="1" smtClean="0"/>
              <a:t>foto’s</a:t>
            </a:r>
            <a:r>
              <a:rPr lang="en-US" sz="1400" b="0" dirty="0" smtClean="0"/>
              <a:t> op </a:t>
            </a:r>
            <a:r>
              <a:rPr lang="en-US" sz="1400" b="0" dirty="0" err="1" smtClean="0"/>
              <a:t>volgende</a:t>
            </a:r>
            <a:r>
              <a:rPr lang="en-US" sz="1400" b="0" dirty="0" smtClean="0"/>
              <a:t> slides)</a:t>
            </a:r>
            <a:endParaRPr lang="en-US" sz="1400" b="0" dirty="0"/>
          </a:p>
          <a:p>
            <a:pPr marL="360000" indent="-360000"/>
            <a:r>
              <a:rPr lang="en-US" sz="1400" b="0" dirty="0" err="1" smtClean="0"/>
              <a:t>Omwille</a:t>
            </a:r>
            <a:r>
              <a:rPr lang="en-US" sz="1400" b="0" dirty="0" smtClean="0"/>
              <a:t> van </a:t>
            </a:r>
            <a:r>
              <a:rPr lang="en-US" sz="1400" b="0" dirty="0" err="1" smtClean="0"/>
              <a:t>drukopbouw</a:t>
            </a:r>
            <a:r>
              <a:rPr lang="en-US" sz="1400" b="0" dirty="0" smtClean="0"/>
              <a:t> in de </a:t>
            </a:r>
            <a:r>
              <a:rPr lang="en-US" sz="1400" b="0" dirty="0" err="1" smtClean="0"/>
              <a:t>gemeenschappelijke</a:t>
            </a:r>
            <a:r>
              <a:rPr lang="en-US" sz="1400" b="0" dirty="0" smtClean="0"/>
              <a:t> </a:t>
            </a:r>
            <a:r>
              <a:rPr lang="en-US" sz="1400" b="0" dirty="0" err="1" smtClean="0"/>
              <a:t>ruimte</a:t>
            </a:r>
            <a:r>
              <a:rPr lang="en-US" sz="1400" b="0" dirty="0" smtClean="0"/>
              <a:t> (= </a:t>
            </a:r>
            <a:r>
              <a:rPr lang="en-US" sz="1400" b="0" dirty="0" err="1" smtClean="0"/>
              <a:t>brandruimte</a:t>
            </a:r>
            <a:r>
              <a:rPr lang="en-US" sz="1400" b="0" dirty="0" smtClean="0"/>
              <a:t>) </a:t>
            </a:r>
            <a:r>
              <a:rPr lang="en-US" sz="1400" b="0" dirty="0" smtClean="0">
                <a:sym typeface="Symbol" panose="05050102010706020507" pitchFamily="18" charset="2"/>
              </a:rPr>
              <a:t></a:t>
            </a:r>
            <a:r>
              <a:rPr lang="en-US" sz="1400" b="0" dirty="0" smtClean="0"/>
              <a:t> </a:t>
            </a:r>
            <a:r>
              <a:rPr lang="en-US" sz="1400" b="0" dirty="0" err="1" smtClean="0"/>
              <a:t>rookverspreiding</a:t>
            </a:r>
            <a:r>
              <a:rPr lang="en-US" sz="1400" b="0" dirty="0" smtClean="0"/>
              <a:t> in de </a:t>
            </a:r>
            <a:r>
              <a:rPr lang="en-US" sz="1400" b="0" dirty="0" err="1" smtClean="0"/>
              <a:t>evacuatiewegen</a:t>
            </a:r>
            <a:r>
              <a:rPr lang="en-US" sz="1400" b="0" dirty="0" smtClean="0"/>
              <a:t> (</a:t>
            </a:r>
            <a:r>
              <a:rPr lang="en-US" sz="1400" b="0" dirty="0" err="1" smtClean="0"/>
              <a:t>zie</a:t>
            </a:r>
            <a:r>
              <a:rPr lang="en-US" sz="1400" b="0" dirty="0" smtClean="0"/>
              <a:t> </a:t>
            </a:r>
            <a:r>
              <a:rPr lang="en-US" sz="1400" b="0" dirty="0" err="1" smtClean="0"/>
              <a:t>ook</a:t>
            </a:r>
            <a:r>
              <a:rPr lang="en-US" sz="1400" b="0" dirty="0" smtClean="0"/>
              <a:t> </a:t>
            </a:r>
            <a:r>
              <a:rPr lang="en-US" sz="1400" b="0" dirty="0" err="1" smtClean="0"/>
              <a:t>foto’s</a:t>
            </a:r>
            <a:r>
              <a:rPr lang="en-US" sz="1400" b="0" dirty="0" smtClean="0"/>
              <a:t> op </a:t>
            </a:r>
            <a:r>
              <a:rPr lang="en-US" sz="1400" b="0" dirty="0" err="1" smtClean="0"/>
              <a:t>volgende</a:t>
            </a:r>
            <a:r>
              <a:rPr lang="en-US" sz="1400" b="0" dirty="0" smtClean="0"/>
              <a:t> slides</a:t>
            </a:r>
            <a:r>
              <a:rPr lang="nl-BE" sz="1400" b="0" dirty="0" smtClean="0"/>
              <a:t>)</a:t>
            </a:r>
          </a:p>
          <a:p>
            <a:pPr marL="360000" indent="-360000"/>
            <a:r>
              <a:rPr lang="en-US" sz="1400" b="0" dirty="0" err="1" smtClean="0"/>
              <a:t>Bijna</a:t>
            </a:r>
            <a:r>
              <a:rPr lang="en-US" sz="1400" b="0" dirty="0" smtClean="0"/>
              <a:t> </a:t>
            </a:r>
            <a:r>
              <a:rPr lang="en-US" sz="1400" b="0" dirty="0" err="1" smtClean="0"/>
              <a:t>geen</a:t>
            </a:r>
            <a:r>
              <a:rPr lang="en-US" sz="1400" b="0" dirty="0" smtClean="0"/>
              <a:t> rook in de </a:t>
            </a:r>
            <a:r>
              <a:rPr lang="en-US" sz="1400" b="0" dirty="0" err="1" smtClean="0"/>
              <a:t>kamers</a:t>
            </a:r>
            <a:endParaRPr lang="en-US" sz="1400" b="0" dirty="0" smtClean="0"/>
          </a:p>
          <a:p>
            <a:pPr marL="360000" indent="-360000"/>
            <a:r>
              <a:rPr lang="en-US" sz="1400" b="0" dirty="0" err="1" smtClean="0"/>
              <a:t>Vuur</a:t>
            </a:r>
            <a:r>
              <a:rPr lang="en-US" sz="1400" b="0" dirty="0" smtClean="0"/>
              <a:t> </a:t>
            </a:r>
            <a:r>
              <a:rPr lang="en-US" sz="1400" b="0" dirty="0" err="1" smtClean="0"/>
              <a:t>dooft</a:t>
            </a:r>
            <a:r>
              <a:rPr lang="en-US" sz="1400" b="0" dirty="0" smtClean="0"/>
              <a:t> </a:t>
            </a:r>
            <a:r>
              <a:rPr lang="en-US" sz="1400" b="0" dirty="0" err="1" smtClean="0"/>
              <a:t>zichzelf</a:t>
            </a:r>
            <a:r>
              <a:rPr lang="en-US" sz="1400" b="0" dirty="0" smtClean="0"/>
              <a:t> </a:t>
            </a:r>
            <a:r>
              <a:rPr lang="en-US" sz="1400" b="0" dirty="0" err="1" smtClean="0"/>
              <a:t>uit</a:t>
            </a:r>
            <a:r>
              <a:rPr lang="en-US" sz="1400" b="0" dirty="0" smtClean="0"/>
              <a:t> </a:t>
            </a:r>
            <a:r>
              <a:rPr lang="en-US" sz="1400" b="0" dirty="0" err="1" smtClean="0"/>
              <a:t>wegens</a:t>
            </a:r>
            <a:r>
              <a:rPr lang="en-US" sz="1400" b="0" dirty="0" smtClean="0"/>
              <a:t> </a:t>
            </a:r>
            <a:r>
              <a:rPr lang="en-US" sz="1400" b="0" dirty="0" err="1" smtClean="0"/>
              <a:t>gebrek</a:t>
            </a:r>
            <a:r>
              <a:rPr lang="en-US" sz="1400" b="0" dirty="0" smtClean="0"/>
              <a:t> </a:t>
            </a:r>
            <a:r>
              <a:rPr lang="en-US" sz="1400" b="0" dirty="0" err="1" smtClean="0"/>
              <a:t>aan</a:t>
            </a:r>
            <a:r>
              <a:rPr lang="en-US" sz="1400" b="0" dirty="0" smtClean="0"/>
              <a:t> </a:t>
            </a:r>
            <a:r>
              <a:rPr lang="en-US" sz="1400" b="0" dirty="0" err="1" smtClean="0"/>
              <a:t>zuurstof</a:t>
            </a:r>
            <a:r>
              <a:rPr lang="en-US" sz="1400" b="0" dirty="0" smtClean="0"/>
              <a:t> (idem </a:t>
            </a:r>
            <a:r>
              <a:rPr lang="en-US" sz="1400" b="0" dirty="0" err="1" smtClean="0"/>
              <a:t>als</a:t>
            </a:r>
            <a:r>
              <a:rPr lang="en-US" sz="1400" b="0" dirty="0" smtClean="0"/>
              <a:t> </a:t>
            </a:r>
            <a:r>
              <a:rPr lang="en-US" sz="1400" b="0" dirty="0" err="1" smtClean="0"/>
              <a:t>tijdens</a:t>
            </a:r>
            <a:r>
              <a:rPr lang="en-US" sz="1400" b="0" dirty="0" smtClean="0"/>
              <a:t> </a:t>
            </a:r>
            <a:r>
              <a:rPr lang="en-US" sz="1400" b="0" dirty="0" err="1" smtClean="0"/>
              <a:t>Proef</a:t>
            </a:r>
            <a:r>
              <a:rPr lang="en-US" sz="1400" b="0" dirty="0" smtClean="0"/>
              <a:t> 1 </a:t>
            </a:r>
            <a:r>
              <a:rPr lang="en-US" sz="1400" b="0" dirty="0"/>
              <a:t>– </a:t>
            </a:r>
            <a:r>
              <a:rPr lang="en-US" sz="1400" b="0" dirty="0" err="1" smtClean="0"/>
              <a:t>zie</a:t>
            </a:r>
            <a:r>
              <a:rPr lang="en-US" sz="1400" b="0" dirty="0" smtClean="0"/>
              <a:t> </a:t>
            </a:r>
            <a:r>
              <a:rPr lang="en-US" sz="1400" b="0" dirty="0" err="1" smtClean="0"/>
              <a:t>foto</a:t>
            </a:r>
            <a:r>
              <a:rPr lang="en-US" sz="1400" b="0" dirty="0" smtClean="0"/>
              <a:t>)</a:t>
            </a:r>
            <a:endParaRPr lang="en-US" sz="1400" b="0" dirty="0"/>
          </a:p>
          <a:p>
            <a:endParaRPr lang="nl-BE" sz="1600" b="0" dirty="0" smtClean="0"/>
          </a:p>
          <a:p>
            <a:endParaRPr lang="nl-NL" b="0" dirty="0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4312" y="3319874"/>
            <a:ext cx="4392488" cy="1628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0631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/>
            <a:r>
              <a:rPr lang="nl-BE" sz="1600" b="0" dirty="0"/>
              <a:t>Proef </a:t>
            </a:r>
            <a:r>
              <a:rPr lang="nl-BE" sz="1600" b="0" dirty="0" smtClean="0"/>
              <a:t>2: </a:t>
            </a:r>
            <a:r>
              <a:rPr lang="nl-BE" sz="1600" b="0" dirty="0"/>
              <a:t>Toepassing van brandwerende deuren</a:t>
            </a:r>
            <a:endParaRPr lang="nl-NL" sz="1600" dirty="0"/>
          </a:p>
        </p:txBody>
      </p:sp>
      <p:pic>
        <p:nvPicPr>
          <p:cNvPr id="5" name="Tijdelijke aanduiding voor inhoud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779662"/>
            <a:ext cx="3960000" cy="2447471"/>
          </a:xfrm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464" y="1768376"/>
            <a:ext cx="3960000" cy="2468125"/>
          </a:xfrm>
          <a:prstGeom prst="rect">
            <a:avLst/>
          </a:prstGeom>
        </p:spPr>
      </p:pic>
      <p:pic>
        <p:nvPicPr>
          <p:cNvPr id="7" name="Afbeelding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8925" y="1126379"/>
            <a:ext cx="4861347" cy="455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9281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/>
            <a:r>
              <a:rPr lang="nl-BE" sz="1600" b="0" dirty="0" smtClean="0"/>
              <a:t>Overzicht</a:t>
            </a:r>
            <a:endParaRPr lang="nl-NL" sz="1600" b="0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indent="-360000"/>
            <a:r>
              <a:rPr lang="nl-BE" sz="1600" b="0" dirty="0" smtClean="0"/>
              <a:t>Configuratie van de praktijktesten</a:t>
            </a:r>
          </a:p>
          <a:p>
            <a:pPr marL="720000" lvl="1" indent="-360000">
              <a:buFont typeface="Wingdings" panose="05000000000000000000" pitchFamily="2" charset="2"/>
              <a:buChar char="§"/>
              <a:tabLst>
                <a:tab pos="1800000" algn="l"/>
              </a:tabLst>
            </a:pPr>
            <a:r>
              <a:rPr lang="nl-BE" sz="1400" dirty="0" smtClean="0">
                <a:solidFill>
                  <a:schemeClr val="tx1"/>
                </a:solidFill>
              </a:rPr>
              <a:t>Proefopstelling</a:t>
            </a:r>
          </a:p>
          <a:p>
            <a:pPr marL="720000" lvl="1" indent="-360000">
              <a:buFont typeface="Wingdings" panose="05000000000000000000" pitchFamily="2" charset="2"/>
              <a:buChar char="§"/>
              <a:tabLst>
                <a:tab pos="1800000" algn="l"/>
              </a:tabLst>
            </a:pPr>
            <a:r>
              <a:rPr lang="nl-BE" sz="1400" dirty="0" smtClean="0">
                <a:solidFill>
                  <a:schemeClr val="tx1"/>
                </a:solidFill>
              </a:rPr>
              <a:t>Brandhaard</a:t>
            </a:r>
          </a:p>
          <a:p>
            <a:pPr indent="-360000"/>
            <a:r>
              <a:rPr lang="nl-BE" sz="1600" b="0" dirty="0" smtClean="0"/>
              <a:t>Overzicht van de praktijktesten + resultaten</a:t>
            </a:r>
          </a:p>
          <a:p>
            <a:pPr marL="720000" lvl="1" indent="-360000">
              <a:buFont typeface="Wingdings" panose="05000000000000000000" pitchFamily="2" charset="2"/>
              <a:buChar char="§"/>
            </a:pPr>
            <a:r>
              <a:rPr lang="nl-BE" sz="1400" dirty="0" smtClean="0">
                <a:solidFill>
                  <a:schemeClr val="tx1"/>
                </a:solidFill>
              </a:rPr>
              <a:t>Proef 1: “</a:t>
            </a:r>
            <a:r>
              <a:rPr lang="nl-BE" sz="1400" dirty="0" err="1" smtClean="0">
                <a:solidFill>
                  <a:schemeClr val="tx1"/>
                </a:solidFill>
              </a:rPr>
              <a:t>Nulproef</a:t>
            </a:r>
            <a:r>
              <a:rPr lang="nl-BE" sz="1400" dirty="0" smtClean="0">
                <a:solidFill>
                  <a:schemeClr val="tx1"/>
                </a:solidFill>
              </a:rPr>
              <a:t>”</a:t>
            </a:r>
          </a:p>
          <a:p>
            <a:pPr marL="720000" lvl="1" indent="-360000">
              <a:buFont typeface="Wingdings" panose="05000000000000000000" pitchFamily="2" charset="2"/>
              <a:buChar char="§"/>
            </a:pPr>
            <a:r>
              <a:rPr lang="nl-BE" sz="1400" dirty="0" smtClean="0">
                <a:solidFill>
                  <a:schemeClr val="tx1"/>
                </a:solidFill>
              </a:rPr>
              <a:t>Proef 2: </a:t>
            </a:r>
            <a:r>
              <a:rPr lang="nl-BE" sz="1400" dirty="0">
                <a:solidFill>
                  <a:schemeClr val="tx1"/>
                </a:solidFill>
              </a:rPr>
              <a:t>T</a:t>
            </a:r>
            <a:r>
              <a:rPr lang="nl-BE" sz="1400" dirty="0" smtClean="0">
                <a:solidFill>
                  <a:schemeClr val="tx1"/>
                </a:solidFill>
              </a:rPr>
              <a:t>oepassing van brandwerende deuren</a:t>
            </a:r>
          </a:p>
          <a:p>
            <a:pPr marL="720000" lvl="1" indent="-360000">
              <a:buFont typeface="Wingdings" panose="05000000000000000000" pitchFamily="2" charset="2"/>
              <a:buChar char="§"/>
            </a:pPr>
            <a:r>
              <a:rPr lang="nl-BE" sz="1400" dirty="0" smtClean="0">
                <a:solidFill>
                  <a:schemeClr val="tx1"/>
                </a:solidFill>
              </a:rPr>
              <a:t>Proef 3: Toepassing van een </a:t>
            </a:r>
            <a:r>
              <a:rPr lang="nl-BE" sz="1400" dirty="0" err="1" smtClean="0">
                <a:solidFill>
                  <a:schemeClr val="tx1"/>
                </a:solidFill>
              </a:rPr>
              <a:t>ontrokingssysteem</a:t>
            </a:r>
            <a:endParaRPr lang="nl-BE" sz="1400" dirty="0" smtClean="0">
              <a:solidFill>
                <a:schemeClr val="tx1"/>
              </a:solidFill>
            </a:endParaRPr>
          </a:p>
          <a:p>
            <a:pPr marL="720000" lvl="1" indent="-360000">
              <a:buFont typeface="Wingdings" panose="05000000000000000000" pitchFamily="2" charset="2"/>
              <a:buChar char="§"/>
            </a:pPr>
            <a:r>
              <a:rPr lang="nl-BE" sz="1400" dirty="0" smtClean="0">
                <a:solidFill>
                  <a:schemeClr val="tx1"/>
                </a:solidFill>
              </a:rPr>
              <a:t>Proef 4: Toepassing van een automatische blussing</a:t>
            </a:r>
          </a:p>
          <a:p>
            <a:pPr marL="720000" lvl="1" indent="-360000">
              <a:buFont typeface="Wingdings" panose="05000000000000000000" pitchFamily="2" charset="2"/>
              <a:buChar char="§"/>
            </a:pPr>
            <a:r>
              <a:rPr lang="nl-BE" sz="1400" dirty="0" smtClean="0">
                <a:solidFill>
                  <a:schemeClr val="tx1"/>
                </a:solidFill>
              </a:rPr>
              <a:t>Proef 5: Toepassing van de combinatie van een </a:t>
            </a:r>
            <a:r>
              <a:rPr lang="nl-BE" sz="1400" dirty="0" err="1" smtClean="0">
                <a:solidFill>
                  <a:schemeClr val="tx1"/>
                </a:solidFill>
              </a:rPr>
              <a:t>ontrokingssysteem</a:t>
            </a:r>
            <a:r>
              <a:rPr lang="nl-BE" sz="1400" dirty="0" smtClean="0">
                <a:solidFill>
                  <a:schemeClr val="tx1"/>
                </a:solidFill>
              </a:rPr>
              <a:t> en een automatische blussing</a:t>
            </a:r>
          </a:p>
          <a:p>
            <a:pPr indent="-360000"/>
            <a:r>
              <a:rPr lang="nl-BE" sz="1600" b="0" dirty="0" smtClean="0"/>
              <a:t>Conclusies van de praktijktesten</a:t>
            </a:r>
            <a:endParaRPr lang="nl-NL" sz="1600" b="0" dirty="0"/>
          </a:p>
        </p:txBody>
      </p:sp>
    </p:spTree>
    <p:extLst>
      <p:ext uri="{BB962C8B-B14F-4D97-AF65-F5344CB8AC3E}">
        <p14:creationId xmlns:p14="http://schemas.microsoft.com/office/powerpoint/2010/main" val="1604268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/>
            <a:r>
              <a:rPr lang="nl-BE" sz="1600" b="0" dirty="0"/>
              <a:t>Proef </a:t>
            </a:r>
            <a:r>
              <a:rPr lang="nl-BE" sz="1600" b="0" dirty="0" smtClean="0"/>
              <a:t>2: </a:t>
            </a:r>
            <a:r>
              <a:rPr lang="nl-BE" sz="1600" b="0" dirty="0"/>
              <a:t>Toepassing van brandwerende deuren</a:t>
            </a:r>
            <a:endParaRPr lang="nl-NL" sz="1600" dirty="0"/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779662"/>
            <a:ext cx="3960000" cy="2468125"/>
          </a:xfrm>
          <a:prstGeom prst="rect">
            <a:avLst/>
          </a:prstGeom>
        </p:spPr>
      </p:pic>
      <p:pic>
        <p:nvPicPr>
          <p:cNvPr id="7" name="Afbeelding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196254"/>
            <a:ext cx="4861347" cy="455074"/>
          </a:xfrm>
          <a:prstGeom prst="rect">
            <a:avLst/>
          </a:prstGeom>
        </p:spPr>
      </p:pic>
      <p:pic>
        <p:nvPicPr>
          <p:cNvPr id="10" name="Afbeelding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480" y="1765542"/>
            <a:ext cx="3960000" cy="2534400"/>
          </a:xfrm>
          <a:prstGeom prst="rect">
            <a:avLst/>
          </a:prstGeom>
        </p:spPr>
      </p:pic>
      <p:pic>
        <p:nvPicPr>
          <p:cNvPr id="9" name="Tijdelijke aanduiding voor inhoud 8"/>
          <p:cNvPicPr>
            <a:picLocks noGrp="1" noChangeAspect="1"/>
          </p:cNvPicPr>
          <p:nvPr>
            <p:ph sz="half"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1227464"/>
            <a:ext cx="3708400" cy="196327"/>
          </a:xfrm>
        </p:spPr>
      </p:pic>
    </p:spTree>
    <p:extLst>
      <p:ext uri="{BB962C8B-B14F-4D97-AF65-F5344CB8AC3E}">
        <p14:creationId xmlns:p14="http://schemas.microsoft.com/office/powerpoint/2010/main" val="3339595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/>
            <a:r>
              <a:rPr lang="nl-BE" sz="1600" b="0" dirty="0"/>
              <a:t>Proef </a:t>
            </a:r>
            <a:r>
              <a:rPr lang="nl-BE" sz="1600" b="0" dirty="0" smtClean="0"/>
              <a:t>2: </a:t>
            </a:r>
            <a:r>
              <a:rPr lang="nl-BE" sz="1600" b="0" dirty="0"/>
              <a:t>Toepassing van brandwerende deuren</a:t>
            </a:r>
            <a:endParaRPr lang="nl-NL" sz="1600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1296000" y="1059582"/>
            <a:ext cx="7416000" cy="27540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nl-BE" sz="1400" b="0" dirty="0" smtClean="0"/>
              <a:t>Camera in de gemeenschappelijke ruimte (met de brandhaard aan de rechterkant)</a:t>
            </a:r>
          </a:p>
          <a:p>
            <a:pPr marL="0" indent="0" algn="ctr">
              <a:buNone/>
            </a:pPr>
            <a:endParaRPr lang="nl-BE" sz="1400" dirty="0"/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0000" y="1275606"/>
            <a:ext cx="5858573" cy="32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2553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/>
            <a:r>
              <a:rPr lang="nl-BE" sz="1600" b="0" dirty="0"/>
              <a:t>Proef </a:t>
            </a:r>
            <a:r>
              <a:rPr lang="nl-BE" sz="1600" b="0" dirty="0" smtClean="0"/>
              <a:t>2: </a:t>
            </a:r>
            <a:r>
              <a:rPr lang="nl-BE" sz="1600" b="0" dirty="0"/>
              <a:t>Toepassing van brandwerende deuren</a:t>
            </a:r>
            <a:endParaRPr lang="nl-NL" sz="1600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1296000" y="1041886"/>
            <a:ext cx="7416000" cy="27540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nl-BE" sz="1400" b="0" dirty="0" smtClean="0"/>
              <a:t>Camera gericht op de brandhaard</a:t>
            </a:r>
          </a:p>
          <a:p>
            <a:pPr marL="0" indent="0" algn="ctr">
              <a:buNone/>
            </a:pPr>
            <a:endParaRPr lang="nl-BE" sz="1400" dirty="0" smtClean="0"/>
          </a:p>
          <a:p>
            <a:pPr marL="0" indent="0" algn="ctr">
              <a:buNone/>
            </a:pPr>
            <a:endParaRPr lang="nl-BE" sz="1400" dirty="0"/>
          </a:p>
        </p:txBody>
      </p:sp>
      <p:pic>
        <p:nvPicPr>
          <p:cNvPr id="7" name="Afbeelding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0000" y="1275606"/>
            <a:ext cx="5847386" cy="32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2058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/>
            <a:r>
              <a:rPr lang="nl-BE" sz="1600" b="0" dirty="0"/>
              <a:t>Proef </a:t>
            </a:r>
            <a:r>
              <a:rPr lang="nl-BE" sz="1600" b="0" dirty="0" smtClean="0"/>
              <a:t>2: </a:t>
            </a:r>
            <a:r>
              <a:rPr lang="nl-BE" sz="1600" b="0" dirty="0"/>
              <a:t>Toepassing van brandwerende deuren</a:t>
            </a:r>
            <a:endParaRPr lang="nl-NL" sz="1600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1296000" y="1059582"/>
            <a:ext cx="7416000" cy="27540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nl-BE" sz="1400" b="0" dirty="0" smtClean="0"/>
              <a:t>Camera in Gang1</a:t>
            </a:r>
          </a:p>
          <a:p>
            <a:pPr marL="0" indent="0" algn="ctr">
              <a:buNone/>
            </a:pPr>
            <a:endParaRPr lang="nl-BE" sz="1400" dirty="0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0000" y="1275606"/>
            <a:ext cx="5855937" cy="32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6995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/>
            <a:r>
              <a:rPr lang="nl-BE" sz="1600" b="0" dirty="0"/>
              <a:t>Proef </a:t>
            </a:r>
            <a:r>
              <a:rPr lang="nl-BE" sz="1600" b="0" dirty="0" smtClean="0"/>
              <a:t>2: </a:t>
            </a:r>
            <a:r>
              <a:rPr lang="nl-BE" sz="1600" b="0" dirty="0"/>
              <a:t>Toepassing van brandwerende deuren</a:t>
            </a:r>
            <a:endParaRPr lang="nl-NL" sz="1600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1296000" y="1059582"/>
            <a:ext cx="7416000" cy="27540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nl-BE" sz="1400" b="0" dirty="0" smtClean="0"/>
              <a:t>Camera in Gang2</a:t>
            </a:r>
            <a:endParaRPr lang="nl-BE" sz="1400" b="0" dirty="0"/>
          </a:p>
        </p:txBody>
      </p:sp>
      <p:pic>
        <p:nvPicPr>
          <p:cNvPr id="5" name="Tijdelijke aanduiding voor inhoud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0000" y="1275606"/>
            <a:ext cx="5832852" cy="32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8262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/>
            <a:r>
              <a:rPr lang="nl-BE" sz="1600" b="0" dirty="0"/>
              <a:t>Proef </a:t>
            </a:r>
            <a:r>
              <a:rPr lang="nl-BE" sz="1600" b="0" dirty="0" smtClean="0"/>
              <a:t>2: </a:t>
            </a:r>
            <a:r>
              <a:rPr lang="nl-BE" sz="1600" b="0" dirty="0"/>
              <a:t>Toepassing van brandwerende deuren</a:t>
            </a:r>
            <a:endParaRPr lang="nl-NL" sz="1600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nl-BE" sz="1600" b="0" dirty="0" smtClean="0"/>
              <a:t>Conclusies Proef 2</a:t>
            </a:r>
          </a:p>
          <a:p>
            <a:pPr marL="360000" indent="-360000"/>
            <a:r>
              <a:rPr lang="en-US" sz="1400" b="0" dirty="0" err="1" smtClean="0"/>
              <a:t>Rookontwikkeling</a:t>
            </a:r>
            <a:r>
              <a:rPr lang="en-US" sz="1400" b="0" dirty="0" smtClean="0"/>
              <a:t> in de </a:t>
            </a:r>
            <a:r>
              <a:rPr lang="en-US" sz="1400" b="0" dirty="0" err="1" smtClean="0"/>
              <a:t>brandruimte</a:t>
            </a:r>
            <a:r>
              <a:rPr lang="en-US" sz="1400" b="0" dirty="0" smtClean="0"/>
              <a:t> is </a:t>
            </a:r>
            <a:r>
              <a:rPr lang="en-US" sz="1400" b="0" dirty="0" err="1" smtClean="0"/>
              <a:t>identiek</a:t>
            </a:r>
            <a:r>
              <a:rPr lang="en-US" sz="1400" b="0" dirty="0" smtClean="0"/>
              <a:t> </a:t>
            </a:r>
            <a:r>
              <a:rPr lang="en-US" sz="1400" b="0" dirty="0" err="1" smtClean="0"/>
              <a:t>als</a:t>
            </a:r>
            <a:r>
              <a:rPr lang="en-US" sz="1400" b="0" dirty="0" smtClean="0"/>
              <a:t> </a:t>
            </a:r>
            <a:r>
              <a:rPr lang="en-US" sz="1400" b="0" dirty="0" err="1" smtClean="0"/>
              <a:t>tijdens</a:t>
            </a:r>
            <a:r>
              <a:rPr lang="en-US" sz="1400" b="0" dirty="0" smtClean="0"/>
              <a:t> </a:t>
            </a:r>
            <a:r>
              <a:rPr lang="en-US" sz="1400" b="0" dirty="0" err="1" smtClean="0"/>
              <a:t>Proef</a:t>
            </a:r>
            <a:r>
              <a:rPr lang="en-US" sz="1400" b="0" dirty="0" smtClean="0"/>
              <a:t> 1 (= </a:t>
            </a:r>
            <a:r>
              <a:rPr lang="en-US" sz="1400" b="0" dirty="0" err="1" smtClean="0"/>
              <a:t>brandruimte</a:t>
            </a:r>
            <a:r>
              <a:rPr lang="en-US" sz="1400" b="0" dirty="0" smtClean="0"/>
              <a:t> </a:t>
            </a:r>
            <a:r>
              <a:rPr lang="en-US" sz="1400" b="0" dirty="0" err="1" smtClean="0"/>
              <a:t>wordt</a:t>
            </a:r>
            <a:r>
              <a:rPr lang="en-US" sz="1400" b="0" dirty="0" smtClean="0"/>
              <a:t> </a:t>
            </a:r>
            <a:r>
              <a:rPr lang="en-US" sz="1400" b="0" dirty="0" err="1" smtClean="0"/>
              <a:t>zeer</a:t>
            </a:r>
            <a:r>
              <a:rPr lang="en-US" sz="1400" b="0" dirty="0" smtClean="0"/>
              <a:t> </a:t>
            </a:r>
            <a:r>
              <a:rPr lang="en-US" sz="1400" b="0" dirty="0" err="1" smtClean="0"/>
              <a:t>snel</a:t>
            </a:r>
            <a:r>
              <a:rPr lang="en-US" sz="1400" b="0" dirty="0" smtClean="0"/>
              <a:t> </a:t>
            </a:r>
            <a:r>
              <a:rPr lang="en-US" sz="1400" b="0" dirty="0" err="1" smtClean="0"/>
              <a:t>gevuld</a:t>
            </a:r>
            <a:r>
              <a:rPr lang="en-US" sz="1400" b="0" dirty="0" smtClean="0"/>
              <a:t> met rook)</a:t>
            </a:r>
          </a:p>
          <a:p>
            <a:pPr marL="360000" indent="-360000"/>
            <a:r>
              <a:rPr lang="en-US" sz="1400" b="0" dirty="0" err="1" smtClean="0"/>
              <a:t>Omwille</a:t>
            </a:r>
            <a:r>
              <a:rPr lang="en-US" sz="1400" b="0" dirty="0" smtClean="0"/>
              <a:t> van </a:t>
            </a:r>
            <a:r>
              <a:rPr lang="en-US" sz="1400" b="0" dirty="0" err="1" smtClean="0"/>
              <a:t>drukopbouw</a:t>
            </a:r>
            <a:r>
              <a:rPr lang="en-US" sz="1400" b="0" dirty="0" smtClean="0"/>
              <a:t> in de </a:t>
            </a:r>
            <a:r>
              <a:rPr lang="en-US" sz="1400" b="0" dirty="0" err="1" smtClean="0"/>
              <a:t>brandruimte</a:t>
            </a:r>
            <a:r>
              <a:rPr lang="en-US" sz="1400" b="0" dirty="0" smtClean="0"/>
              <a:t> </a:t>
            </a:r>
            <a:r>
              <a:rPr lang="en-US" sz="1400" b="0" dirty="0" smtClean="0">
                <a:sym typeface="Symbol" panose="05050102010706020507" pitchFamily="18" charset="2"/>
              </a:rPr>
              <a:t></a:t>
            </a:r>
            <a:r>
              <a:rPr lang="en-US" sz="1400" b="0" dirty="0" smtClean="0"/>
              <a:t> </a:t>
            </a:r>
            <a:r>
              <a:rPr lang="en-US" sz="1400" b="0" dirty="0" err="1" smtClean="0"/>
              <a:t>rookverspreiding</a:t>
            </a:r>
            <a:r>
              <a:rPr lang="en-US" sz="1400" b="0" dirty="0" smtClean="0"/>
              <a:t> </a:t>
            </a:r>
            <a:r>
              <a:rPr lang="en-US" sz="1400" b="0" dirty="0" err="1" smtClean="0"/>
              <a:t>naar</a:t>
            </a:r>
            <a:r>
              <a:rPr lang="en-US" sz="1400" b="0" dirty="0" smtClean="0"/>
              <a:t> </a:t>
            </a:r>
            <a:r>
              <a:rPr lang="en-US" sz="1400" b="0" dirty="0" err="1" smtClean="0"/>
              <a:t>ander</a:t>
            </a:r>
            <a:r>
              <a:rPr lang="en-US" sz="1400" b="0" dirty="0" err="1"/>
              <a:t>e</a:t>
            </a:r>
            <a:r>
              <a:rPr lang="en-US" sz="1400" b="0" dirty="0" smtClean="0"/>
              <a:t> </a:t>
            </a:r>
            <a:r>
              <a:rPr lang="en-US" sz="1400" b="0" dirty="0" err="1" smtClean="0"/>
              <a:t>compartmenten</a:t>
            </a:r>
            <a:endParaRPr lang="en-US" sz="1400" b="0" dirty="0" smtClean="0"/>
          </a:p>
          <a:p>
            <a:pPr marL="360000" indent="-360000"/>
            <a:r>
              <a:rPr lang="en-US" sz="1400" b="0" u="sng" dirty="0" err="1" smtClean="0"/>
              <a:t>Brandwerende</a:t>
            </a:r>
            <a:r>
              <a:rPr lang="en-US" sz="1400" b="0" u="sng" dirty="0" smtClean="0"/>
              <a:t> </a:t>
            </a:r>
            <a:r>
              <a:rPr lang="en-US" sz="1400" b="0" u="sng" dirty="0" err="1" smtClean="0"/>
              <a:t>deuren</a:t>
            </a:r>
            <a:r>
              <a:rPr lang="en-US" sz="1400" b="0" u="sng" dirty="0" smtClean="0"/>
              <a:t> </a:t>
            </a:r>
            <a:r>
              <a:rPr lang="en-US" sz="1400" b="0" u="sng" dirty="0" err="1" smtClean="0"/>
              <a:t>zijn</a:t>
            </a:r>
            <a:r>
              <a:rPr lang="en-US" sz="1400" b="0" u="sng" dirty="0" smtClean="0"/>
              <a:t> </a:t>
            </a:r>
            <a:r>
              <a:rPr lang="en-US" sz="1400" b="0" u="sng" dirty="0" err="1" smtClean="0"/>
              <a:t>geen</a:t>
            </a:r>
            <a:r>
              <a:rPr lang="en-US" sz="1400" b="0" u="sng" dirty="0" smtClean="0"/>
              <a:t> </a:t>
            </a:r>
            <a:r>
              <a:rPr lang="en-US" sz="1400" b="0" u="sng" dirty="0" err="1" smtClean="0"/>
              <a:t>rookwerende</a:t>
            </a:r>
            <a:r>
              <a:rPr lang="en-US" sz="1400" b="0" u="sng" dirty="0" smtClean="0"/>
              <a:t> </a:t>
            </a:r>
            <a:r>
              <a:rPr lang="en-US" sz="1400" b="0" u="sng" dirty="0" err="1" smtClean="0"/>
              <a:t>deuren</a:t>
            </a:r>
            <a:r>
              <a:rPr lang="en-US" sz="1400" b="0" u="sng" dirty="0" smtClean="0"/>
              <a:t> </a:t>
            </a:r>
            <a:r>
              <a:rPr lang="en-US" sz="1400" b="0" dirty="0" err="1" smtClean="0"/>
              <a:t>aangezien</a:t>
            </a:r>
            <a:r>
              <a:rPr lang="en-US" sz="1400" b="0" dirty="0" smtClean="0"/>
              <a:t> het </a:t>
            </a:r>
            <a:r>
              <a:rPr lang="en-US" sz="1400" b="0" dirty="0" err="1" smtClean="0"/>
              <a:t>schuimvormend</a:t>
            </a:r>
            <a:r>
              <a:rPr lang="en-US" sz="1400" b="0" dirty="0" smtClean="0"/>
              <a:t> product in de </a:t>
            </a:r>
            <a:r>
              <a:rPr lang="en-US" sz="1400" b="0" dirty="0" err="1" smtClean="0"/>
              <a:t>brandwerende</a:t>
            </a:r>
            <a:r>
              <a:rPr lang="en-US" sz="1400" b="0" dirty="0" smtClean="0"/>
              <a:t> </a:t>
            </a:r>
            <a:r>
              <a:rPr lang="en-US" sz="1400" b="0" dirty="0" err="1" smtClean="0"/>
              <a:t>deuren</a:t>
            </a:r>
            <a:r>
              <a:rPr lang="en-US" sz="1400" b="0" dirty="0" smtClean="0"/>
              <a:t> </a:t>
            </a:r>
            <a:r>
              <a:rPr lang="en-US" sz="1400" b="0" dirty="0" err="1" smtClean="0"/>
              <a:t>een</a:t>
            </a:r>
            <a:r>
              <a:rPr lang="en-US" sz="1400" b="0" dirty="0" smtClean="0"/>
              <a:t> </a:t>
            </a:r>
            <a:r>
              <a:rPr lang="en-US" sz="1400" b="0" dirty="0" err="1" smtClean="0"/>
              <a:t>temperatuur</a:t>
            </a:r>
            <a:r>
              <a:rPr lang="en-US" sz="1400" b="0" dirty="0" smtClean="0"/>
              <a:t> van 150 °C tot 200°C </a:t>
            </a:r>
            <a:r>
              <a:rPr lang="en-US" sz="1400" b="0" dirty="0" err="1" smtClean="0"/>
              <a:t>nodig</a:t>
            </a:r>
            <a:r>
              <a:rPr lang="en-US" sz="1400" b="0" dirty="0" smtClean="0"/>
              <a:t> </a:t>
            </a:r>
            <a:r>
              <a:rPr lang="en-US" sz="1400" b="0" dirty="0" err="1" smtClean="0"/>
              <a:t>heeft</a:t>
            </a:r>
            <a:r>
              <a:rPr lang="en-US" sz="1400" b="0" dirty="0" smtClean="0"/>
              <a:t> om de </a:t>
            </a:r>
            <a:r>
              <a:rPr lang="en-US" sz="1400" b="0" dirty="0" err="1" smtClean="0"/>
              <a:t>spelingen</a:t>
            </a:r>
            <a:r>
              <a:rPr lang="en-US" sz="1400" b="0" dirty="0" smtClean="0"/>
              <a:t> </a:t>
            </a:r>
            <a:r>
              <a:rPr lang="en-US" sz="1400" b="0" dirty="0" err="1" smtClean="0"/>
              <a:t>af</a:t>
            </a:r>
            <a:r>
              <a:rPr lang="en-US" sz="1400" b="0" dirty="0" smtClean="0"/>
              <a:t> </a:t>
            </a:r>
            <a:r>
              <a:rPr lang="en-US" sz="1400" b="0" dirty="0" err="1" smtClean="0"/>
              <a:t>te</a:t>
            </a:r>
            <a:r>
              <a:rPr lang="en-US" sz="1400" b="0" dirty="0" smtClean="0"/>
              <a:t> </a:t>
            </a:r>
            <a:r>
              <a:rPr lang="en-US" sz="1400" b="0" dirty="0" err="1" smtClean="0"/>
              <a:t>dichten</a:t>
            </a:r>
            <a:endParaRPr lang="en-US" sz="1400" b="0" dirty="0" smtClean="0"/>
          </a:p>
          <a:p>
            <a:pPr marL="360000" indent="-360000"/>
            <a:r>
              <a:rPr lang="en-US" sz="1400" b="0" dirty="0" err="1" smtClean="0"/>
              <a:t>Bijna</a:t>
            </a:r>
            <a:r>
              <a:rPr lang="en-US" sz="1400" b="0" dirty="0" smtClean="0"/>
              <a:t> </a:t>
            </a:r>
            <a:r>
              <a:rPr lang="en-US" sz="1400" b="0" dirty="0" err="1" smtClean="0"/>
              <a:t>geen</a:t>
            </a:r>
            <a:r>
              <a:rPr lang="en-US" sz="1400" b="0" dirty="0" smtClean="0"/>
              <a:t> rook in de </a:t>
            </a:r>
            <a:r>
              <a:rPr lang="en-US" sz="1400" b="0" dirty="0" err="1" smtClean="0"/>
              <a:t>kamers</a:t>
            </a:r>
            <a:r>
              <a:rPr lang="en-US" sz="1400" b="0" dirty="0" smtClean="0"/>
              <a:t> (</a:t>
            </a:r>
            <a:r>
              <a:rPr lang="en-US" sz="1400" b="0" dirty="0" err="1" smtClean="0"/>
              <a:t>gescheiden</a:t>
            </a:r>
            <a:r>
              <a:rPr lang="en-US" sz="1400" b="0" dirty="0" smtClean="0"/>
              <a:t> van de </a:t>
            </a:r>
            <a:r>
              <a:rPr lang="en-US" sz="1400" b="0" dirty="0" err="1" smtClean="0"/>
              <a:t>brandruimte</a:t>
            </a:r>
            <a:r>
              <a:rPr lang="en-US" sz="1400" b="0" dirty="0" smtClean="0"/>
              <a:t> door </a:t>
            </a:r>
            <a:r>
              <a:rPr lang="en-US" sz="1400" b="0" dirty="0" err="1" smtClean="0"/>
              <a:t>middel</a:t>
            </a:r>
            <a:r>
              <a:rPr lang="en-US" sz="1400" b="0" dirty="0" smtClean="0"/>
              <a:t> van twee </a:t>
            </a:r>
            <a:r>
              <a:rPr lang="en-US" sz="1400" b="0" dirty="0" err="1" smtClean="0"/>
              <a:t>opeenvolgende</a:t>
            </a:r>
            <a:r>
              <a:rPr lang="en-US" sz="1400" b="0" dirty="0" smtClean="0"/>
              <a:t> </a:t>
            </a:r>
            <a:r>
              <a:rPr lang="en-US" sz="1400" b="0" dirty="0" err="1" smtClean="0"/>
              <a:t>gesloten</a:t>
            </a:r>
            <a:r>
              <a:rPr lang="en-US" sz="1400" b="0" dirty="0" smtClean="0"/>
              <a:t> </a:t>
            </a:r>
            <a:r>
              <a:rPr lang="en-US" sz="1400" b="0" dirty="0" err="1" smtClean="0"/>
              <a:t>deuren</a:t>
            </a:r>
            <a:r>
              <a:rPr lang="en-US" sz="1400" b="0" dirty="0" smtClean="0"/>
              <a:t>)</a:t>
            </a:r>
          </a:p>
          <a:p>
            <a:pPr marL="360000" indent="-360000"/>
            <a:r>
              <a:rPr lang="en-US" sz="1400" b="0" dirty="0" err="1" smtClean="0"/>
              <a:t>Indien</a:t>
            </a:r>
            <a:r>
              <a:rPr lang="en-US" sz="1400" b="0" dirty="0" smtClean="0"/>
              <a:t> </a:t>
            </a:r>
            <a:r>
              <a:rPr lang="en-US" sz="1400" b="0" dirty="0" err="1" smtClean="0"/>
              <a:t>geen</a:t>
            </a:r>
            <a:r>
              <a:rPr lang="en-US" sz="1400" b="0" dirty="0" smtClean="0"/>
              <a:t> </a:t>
            </a:r>
            <a:r>
              <a:rPr lang="en-US" sz="1400" b="0" dirty="0" err="1" smtClean="0"/>
              <a:t>drukopbouw</a:t>
            </a:r>
            <a:r>
              <a:rPr lang="en-US" sz="1400" b="0" dirty="0" smtClean="0"/>
              <a:t> </a:t>
            </a:r>
            <a:r>
              <a:rPr lang="en-US" sz="1400" b="0" dirty="0" smtClean="0">
                <a:sym typeface="Symbol" panose="05050102010706020507" pitchFamily="18" charset="2"/>
              </a:rPr>
              <a:t></a:t>
            </a:r>
            <a:r>
              <a:rPr lang="en-US" sz="1400" b="0" dirty="0" smtClean="0"/>
              <a:t> minder </a:t>
            </a:r>
            <a:r>
              <a:rPr lang="en-US" sz="1400" b="0" dirty="0" err="1" smtClean="0"/>
              <a:t>rookverspreiding</a:t>
            </a:r>
            <a:r>
              <a:rPr lang="en-US" sz="1400" b="0" dirty="0" smtClean="0"/>
              <a:t> (</a:t>
            </a:r>
            <a:r>
              <a:rPr lang="en-US" sz="1400" b="0" dirty="0" err="1" smtClean="0"/>
              <a:t>zie</a:t>
            </a:r>
            <a:r>
              <a:rPr lang="en-US" sz="1400" b="0" dirty="0" smtClean="0"/>
              <a:t> </a:t>
            </a:r>
            <a:r>
              <a:rPr lang="en-US" sz="1400" b="0" dirty="0" err="1" smtClean="0"/>
              <a:t>Proef</a:t>
            </a:r>
            <a:r>
              <a:rPr lang="en-US" sz="1400" b="0" dirty="0" smtClean="0"/>
              <a:t> 1)</a:t>
            </a:r>
          </a:p>
          <a:p>
            <a:pPr marL="360000" indent="-360000"/>
            <a:r>
              <a:rPr lang="en-US" sz="1400" b="0" dirty="0" err="1" smtClean="0"/>
              <a:t>Stralingsflux</a:t>
            </a:r>
            <a:r>
              <a:rPr lang="en-US" sz="1400" b="0" dirty="0" smtClean="0"/>
              <a:t> ca. 30 </a:t>
            </a:r>
            <a:r>
              <a:rPr lang="en-US" sz="1400" b="0" dirty="0"/>
              <a:t>kW/m² </a:t>
            </a:r>
            <a:r>
              <a:rPr lang="en-US" sz="1400" b="0" dirty="0">
                <a:sym typeface="Symbol" panose="05050102010706020507" pitchFamily="18" charset="2"/>
              </a:rPr>
              <a:t></a:t>
            </a:r>
            <a:r>
              <a:rPr lang="en-US" sz="1400" b="0" dirty="0" smtClean="0"/>
              <a:t> </a:t>
            </a:r>
            <a:r>
              <a:rPr lang="en-US" sz="1400" b="0" dirty="0" err="1" smtClean="0"/>
              <a:t>grote</a:t>
            </a:r>
            <a:r>
              <a:rPr lang="en-US" sz="1400" b="0" dirty="0" smtClean="0"/>
              <a:t> </a:t>
            </a:r>
            <a:r>
              <a:rPr lang="en-US" sz="1400" b="0" dirty="0" err="1" smtClean="0"/>
              <a:t>kans</a:t>
            </a:r>
            <a:r>
              <a:rPr lang="en-US" sz="1400" b="0" dirty="0" smtClean="0"/>
              <a:t> op </a:t>
            </a:r>
            <a:r>
              <a:rPr lang="en-US" sz="1400" b="0" dirty="0" err="1" smtClean="0"/>
              <a:t>branduitbreiding</a:t>
            </a:r>
            <a:endParaRPr lang="en-US" sz="1400" b="0" dirty="0" smtClean="0"/>
          </a:p>
          <a:p>
            <a:pPr marL="360000" indent="-360000"/>
            <a:r>
              <a:rPr lang="en-US" sz="1400" b="0" dirty="0" err="1" smtClean="0"/>
              <a:t>Invloed</a:t>
            </a:r>
            <a:r>
              <a:rPr lang="en-US" sz="1400" b="0" dirty="0" smtClean="0"/>
              <a:t> van </a:t>
            </a:r>
            <a:r>
              <a:rPr lang="en-US" sz="1400" b="0" dirty="0" err="1" smtClean="0"/>
              <a:t>zuurstoftekort</a:t>
            </a:r>
            <a:r>
              <a:rPr lang="en-US" sz="1400" b="0" dirty="0" smtClean="0"/>
              <a:t> op </a:t>
            </a:r>
            <a:r>
              <a:rPr lang="en-US" sz="1400" b="0" dirty="0" err="1" smtClean="0"/>
              <a:t>brandontwikkeling</a:t>
            </a:r>
            <a:endParaRPr lang="nl-BE" sz="1800" b="0" dirty="0" smtClean="0"/>
          </a:p>
          <a:p>
            <a:endParaRPr lang="nl-NL" b="0" dirty="0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4208" y="3147814"/>
            <a:ext cx="2376264" cy="1850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1249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/>
            <a:r>
              <a:rPr lang="nl-BE" sz="1600" b="0" dirty="0" smtClean="0"/>
              <a:t>Proef 3: Toepassing van een </a:t>
            </a:r>
            <a:r>
              <a:rPr lang="nl-BE" sz="1600" b="0" dirty="0" err="1" smtClean="0"/>
              <a:t>ontrokingssysteem</a:t>
            </a:r>
            <a:endParaRPr lang="nl-NL" sz="1600" b="0" dirty="0"/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3940" y="1436688"/>
            <a:ext cx="4439719" cy="2754312"/>
          </a:xfrm>
        </p:spPr>
      </p:pic>
    </p:spTree>
    <p:extLst>
      <p:ext uri="{BB962C8B-B14F-4D97-AF65-F5344CB8AC3E}">
        <p14:creationId xmlns:p14="http://schemas.microsoft.com/office/powerpoint/2010/main" val="38075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/>
            <a:r>
              <a:rPr lang="nl-BE" sz="1600" b="0" dirty="0"/>
              <a:t>Proef </a:t>
            </a:r>
            <a:r>
              <a:rPr lang="nl-BE" sz="1600" b="0" dirty="0" smtClean="0"/>
              <a:t>3: </a:t>
            </a:r>
            <a:r>
              <a:rPr lang="nl-BE" sz="1600" b="0" dirty="0"/>
              <a:t>Toepassing van een </a:t>
            </a:r>
            <a:r>
              <a:rPr lang="nl-BE" sz="1600" b="0" dirty="0" err="1"/>
              <a:t>ontrokingssysteem</a:t>
            </a:r>
            <a:endParaRPr lang="nl-NL" sz="1600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10000"/>
          </a:bodyPr>
          <a:lstStyle/>
          <a:p>
            <a:pPr marL="360000" indent="-360000"/>
            <a:r>
              <a:rPr lang="en-GB" sz="1600" b="0" dirty="0" err="1" smtClean="0"/>
              <a:t>Doel</a:t>
            </a:r>
            <a:r>
              <a:rPr lang="en-GB" sz="1600" b="0" dirty="0" smtClean="0"/>
              <a:t> van de </a:t>
            </a:r>
            <a:r>
              <a:rPr lang="en-GB" sz="1600" b="0" dirty="0" err="1" smtClean="0"/>
              <a:t>proef</a:t>
            </a:r>
            <a:endParaRPr lang="en-GB" sz="1600" b="0" dirty="0" smtClean="0"/>
          </a:p>
          <a:p>
            <a:pPr marL="720000" indent="-360000">
              <a:buFont typeface="Wingdings" panose="05000000000000000000" pitchFamily="2" charset="2"/>
              <a:buChar char="§"/>
            </a:pPr>
            <a:r>
              <a:rPr lang="nl-BE" sz="1400" b="0" dirty="0" smtClean="0"/>
              <a:t>Observeren van de evolutie van de rookverspreiding in het compartiment indien een </a:t>
            </a:r>
            <a:r>
              <a:rPr lang="nl-BE" sz="1400" b="0" dirty="0" err="1" smtClean="0"/>
              <a:t>ontrokingssysteem</a:t>
            </a:r>
            <a:r>
              <a:rPr lang="nl-BE" sz="1400" b="0" dirty="0" smtClean="0"/>
              <a:t> toegepast wordt</a:t>
            </a:r>
            <a:endParaRPr lang="en-GB" sz="1400" b="0" dirty="0" smtClean="0"/>
          </a:p>
          <a:p>
            <a:pPr marL="360000" indent="-360000"/>
            <a:r>
              <a:rPr lang="en-GB" sz="1600" b="0" dirty="0" smtClean="0"/>
              <a:t>Wat </a:t>
            </a:r>
            <a:r>
              <a:rPr lang="en-GB" sz="1600" b="0" dirty="0" err="1" smtClean="0"/>
              <a:t>te</a:t>
            </a:r>
            <a:r>
              <a:rPr lang="en-GB" sz="1600" b="0" dirty="0" smtClean="0"/>
              <a:t> </a:t>
            </a:r>
            <a:r>
              <a:rPr lang="en-GB" sz="1600" b="0" dirty="0" err="1" smtClean="0"/>
              <a:t>verwachten</a:t>
            </a:r>
            <a:r>
              <a:rPr lang="en-GB" sz="1600" b="0" dirty="0" smtClean="0"/>
              <a:t> </a:t>
            </a:r>
            <a:r>
              <a:rPr lang="en-GB" sz="1600" b="0" dirty="0" err="1" smtClean="0"/>
              <a:t>tijdens</a:t>
            </a:r>
            <a:r>
              <a:rPr lang="en-GB" sz="1600" b="0" dirty="0" smtClean="0"/>
              <a:t> de </a:t>
            </a:r>
            <a:r>
              <a:rPr lang="en-GB" sz="1600" b="0" dirty="0" err="1" smtClean="0"/>
              <a:t>proef</a:t>
            </a:r>
            <a:endParaRPr lang="en-GB" sz="1600" b="0" dirty="0" smtClean="0"/>
          </a:p>
          <a:p>
            <a:pPr marL="720000" indent="-360000">
              <a:buFont typeface="Wingdings" panose="05000000000000000000" pitchFamily="2" charset="2"/>
              <a:buChar char="§"/>
            </a:pPr>
            <a:r>
              <a:rPr lang="en-GB" sz="1400" b="0" dirty="0" err="1" smtClean="0"/>
              <a:t>Ontrokingssysteem</a:t>
            </a:r>
            <a:r>
              <a:rPr lang="en-GB" sz="1400" b="0" dirty="0" smtClean="0"/>
              <a:t> </a:t>
            </a:r>
            <a:r>
              <a:rPr lang="en-GB" sz="1400" b="0" dirty="0" err="1" smtClean="0"/>
              <a:t>zal</a:t>
            </a:r>
            <a:r>
              <a:rPr lang="en-GB" sz="1400" b="0" dirty="0" smtClean="0"/>
              <a:t> rook </a:t>
            </a:r>
            <a:r>
              <a:rPr lang="en-GB" sz="1400" b="0" dirty="0" err="1" smtClean="0"/>
              <a:t>afvoeren</a:t>
            </a:r>
            <a:r>
              <a:rPr lang="en-GB" sz="1400" b="0" dirty="0" smtClean="0"/>
              <a:t> </a:t>
            </a:r>
            <a:r>
              <a:rPr lang="en-GB" sz="1400" b="0" dirty="0" err="1" smtClean="0"/>
              <a:t>uit</a:t>
            </a:r>
            <a:r>
              <a:rPr lang="en-GB" sz="1400" b="0" dirty="0" smtClean="0"/>
              <a:t> het </a:t>
            </a:r>
            <a:r>
              <a:rPr lang="en-GB" sz="1400" b="0" dirty="0" err="1" smtClean="0"/>
              <a:t>compartiment</a:t>
            </a:r>
            <a:r>
              <a:rPr lang="en-GB" sz="1400" b="0" dirty="0" smtClean="0"/>
              <a:t> (</a:t>
            </a:r>
            <a:r>
              <a:rPr lang="en-GB" sz="1400" b="0" dirty="0" err="1" smtClean="0"/>
              <a:t>verhoogde</a:t>
            </a:r>
            <a:r>
              <a:rPr lang="en-GB" sz="1400" b="0" dirty="0" smtClean="0"/>
              <a:t> </a:t>
            </a:r>
            <a:r>
              <a:rPr lang="en-GB" sz="1400" b="0" dirty="0" err="1" smtClean="0"/>
              <a:t>zichtbaarheid</a:t>
            </a:r>
            <a:r>
              <a:rPr lang="en-GB" sz="1400" b="0" dirty="0" smtClean="0"/>
              <a:t>)</a:t>
            </a:r>
          </a:p>
          <a:p>
            <a:pPr marL="720000" indent="-360000">
              <a:buFont typeface="Wingdings" panose="05000000000000000000" pitchFamily="2" charset="2"/>
              <a:buChar char="§"/>
            </a:pPr>
            <a:r>
              <a:rPr lang="en-GB" sz="1400" b="0" dirty="0" err="1" smtClean="0"/>
              <a:t>Omwille</a:t>
            </a:r>
            <a:r>
              <a:rPr lang="en-GB" sz="1400" b="0" dirty="0" smtClean="0"/>
              <a:t> van de </a:t>
            </a:r>
            <a:r>
              <a:rPr lang="en-GB" sz="1400" b="0" dirty="0" err="1" smtClean="0"/>
              <a:t>te</a:t>
            </a:r>
            <a:r>
              <a:rPr lang="en-GB" sz="1400" b="0" dirty="0" smtClean="0"/>
              <a:t> </a:t>
            </a:r>
            <a:r>
              <a:rPr lang="en-GB" sz="1400" b="0" dirty="0" err="1" smtClean="0"/>
              <a:t>verwachten</a:t>
            </a:r>
            <a:r>
              <a:rPr lang="en-GB" sz="1400" b="0" dirty="0" smtClean="0"/>
              <a:t> </a:t>
            </a:r>
            <a:r>
              <a:rPr lang="en-GB" sz="1400" b="0" dirty="0" err="1" smtClean="0"/>
              <a:t>drukopbouw</a:t>
            </a:r>
            <a:r>
              <a:rPr lang="en-GB" sz="1400" b="0" dirty="0" smtClean="0"/>
              <a:t> (</a:t>
            </a:r>
            <a:r>
              <a:rPr lang="en-GB" sz="1400" b="0" dirty="0" err="1" smtClean="0"/>
              <a:t>invloed</a:t>
            </a:r>
            <a:r>
              <a:rPr lang="en-GB" sz="1400" b="0" dirty="0" smtClean="0"/>
              <a:t> op </a:t>
            </a:r>
            <a:r>
              <a:rPr lang="en-GB" sz="1400" b="0" dirty="0" err="1" smtClean="0"/>
              <a:t>volumedebiet</a:t>
            </a:r>
            <a:r>
              <a:rPr lang="en-GB" sz="1400" b="0" dirty="0" smtClean="0"/>
              <a:t> – “fan curve”) en de </a:t>
            </a:r>
            <a:r>
              <a:rPr lang="en-GB" sz="1400" b="0" dirty="0" err="1" smtClean="0"/>
              <a:t>verhoging</a:t>
            </a:r>
            <a:r>
              <a:rPr lang="en-GB" sz="1400" b="0" dirty="0" smtClean="0"/>
              <a:t> van de </a:t>
            </a:r>
            <a:r>
              <a:rPr lang="en-GB" sz="1400" b="0" dirty="0" err="1" smtClean="0"/>
              <a:t>temperatuur</a:t>
            </a:r>
            <a:r>
              <a:rPr lang="en-GB" sz="1400" b="0" dirty="0" smtClean="0"/>
              <a:t> van de </a:t>
            </a:r>
            <a:r>
              <a:rPr lang="en-GB" sz="1400" b="0" dirty="0" err="1" smtClean="0"/>
              <a:t>lucht</a:t>
            </a:r>
            <a:r>
              <a:rPr lang="en-GB" sz="1400" b="0" dirty="0" smtClean="0"/>
              <a:t> (</a:t>
            </a:r>
            <a:r>
              <a:rPr lang="en-GB" sz="1400" b="0" dirty="0" err="1" smtClean="0"/>
              <a:t>invloed</a:t>
            </a:r>
            <a:r>
              <a:rPr lang="en-GB" sz="1400" b="0" dirty="0" smtClean="0"/>
              <a:t> op het </a:t>
            </a:r>
            <a:r>
              <a:rPr lang="en-GB" sz="1400" b="0" dirty="0" err="1" smtClean="0"/>
              <a:t>massadebiet</a:t>
            </a:r>
            <a:r>
              <a:rPr lang="en-GB" sz="1400" b="0" dirty="0" smtClean="0"/>
              <a:t>) </a:t>
            </a:r>
            <a:r>
              <a:rPr lang="en-GB" sz="1400" b="0" dirty="0" smtClean="0">
                <a:sym typeface="Symbol" panose="05050102010706020507" pitchFamily="18" charset="2"/>
              </a:rPr>
              <a:t> </a:t>
            </a:r>
            <a:r>
              <a:rPr lang="en-GB" sz="1400" b="0" dirty="0" err="1" smtClean="0">
                <a:sym typeface="Symbol" panose="05050102010706020507" pitchFamily="18" charset="2"/>
              </a:rPr>
              <a:t>hoeveelheid</a:t>
            </a:r>
            <a:r>
              <a:rPr lang="en-GB" sz="1400" b="0" dirty="0" smtClean="0">
                <a:sym typeface="Symbol" panose="05050102010706020507" pitchFamily="18" charset="2"/>
              </a:rPr>
              <a:t> </a:t>
            </a:r>
            <a:r>
              <a:rPr lang="en-GB" sz="1400" b="0" dirty="0" err="1" smtClean="0">
                <a:sym typeface="Symbol" panose="05050102010706020507" pitchFamily="18" charset="2"/>
              </a:rPr>
              <a:t>afgevoerde</a:t>
            </a:r>
            <a:r>
              <a:rPr lang="en-GB" sz="1400" b="0" dirty="0" smtClean="0">
                <a:sym typeface="Symbol" panose="05050102010706020507" pitchFamily="18" charset="2"/>
              </a:rPr>
              <a:t> rook </a:t>
            </a:r>
            <a:r>
              <a:rPr lang="en-GB" sz="1400" b="0" dirty="0" err="1" smtClean="0">
                <a:sym typeface="Symbol" panose="05050102010706020507" pitchFamily="18" charset="2"/>
              </a:rPr>
              <a:t>zal</a:t>
            </a:r>
            <a:r>
              <a:rPr lang="en-GB" sz="1400" b="0" dirty="0" smtClean="0">
                <a:sym typeface="Symbol" panose="05050102010706020507" pitchFamily="18" charset="2"/>
              </a:rPr>
              <a:t> </a:t>
            </a:r>
            <a:r>
              <a:rPr lang="en-GB" sz="1400" b="0" dirty="0" err="1" smtClean="0">
                <a:sym typeface="Symbol" panose="05050102010706020507" pitchFamily="18" charset="2"/>
              </a:rPr>
              <a:t>niet</a:t>
            </a:r>
            <a:r>
              <a:rPr lang="en-GB" sz="1400" b="0" dirty="0" smtClean="0">
                <a:sym typeface="Symbol" panose="05050102010706020507" pitchFamily="18" charset="2"/>
              </a:rPr>
              <a:t> constant </a:t>
            </a:r>
            <a:r>
              <a:rPr lang="en-GB" sz="1400" b="0" dirty="0" err="1" smtClean="0">
                <a:sym typeface="Symbol" panose="05050102010706020507" pitchFamily="18" charset="2"/>
              </a:rPr>
              <a:t>zijn</a:t>
            </a:r>
            <a:endParaRPr lang="en-GB" sz="1400" b="0" dirty="0" smtClean="0"/>
          </a:p>
          <a:p>
            <a:pPr marL="360000" indent="-360000"/>
            <a:r>
              <a:rPr lang="en-GB" sz="1600" b="0" dirty="0" err="1" smtClean="0"/>
              <a:t>Proefopstelling</a:t>
            </a:r>
            <a:endParaRPr lang="en-GB" sz="1600" b="0" dirty="0" smtClean="0"/>
          </a:p>
          <a:p>
            <a:pPr marL="720000" indent="-360000">
              <a:buFont typeface="Wingdings" panose="05000000000000000000" pitchFamily="2" charset="2"/>
              <a:buChar char="§"/>
            </a:pPr>
            <a:r>
              <a:rPr lang="en-GB" sz="1400" b="0" dirty="0" err="1" smtClean="0"/>
              <a:t>Luchtoevoer</a:t>
            </a:r>
            <a:r>
              <a:rPr lang="en-GB" sz="1400" b="0" dirty="0" smtClean="0"/>
              <a:t> (2 x 10.000 m³/h - </a:t>
            </a:r>
            <a:r>
              <a:rPr lang="en-GB" sz="1400" b="0" dirty="0" smtClean="0">
                <a:sym typeface="Symbol"/>
              </a:rPr>
              <a:t> 630 mm) en </a:t>
            </a:r>
            <a:r>
              <a:rPr lang="en-GB" sz="1400" b="0" dirty="0" err="1" smtClean="0">
                <a:sym typeface="Symbol"/>
              </a:rPr>
              <a:t>rookafvoer</a:t>
            </a:r>
            <a:r>
              <a:rPr lang="en-GB" sz="1400" b="0" dirty="0" smtClean="0"/>
              <a:t> (40.000 m³/h - </a:t>
            </a:r>
            <a:r>
              <a:rPr lang="en-GB" sz="1400" b="0" dirty="0" smtClean="0">
                <a:sym typeface="Symbol"/>
              </a:rPr>
              <a:t> 800 mm)</a:t>
            </a:r>
            <a:endParaRPr lang="en-GB" sz="1400" b="0" dirty="0" smtClean="0"/>
          </a:p>
          <a:p>
            <a:pPr marL="720000" indent="-360000">
              <a:buFont typeface="Wingdings" panose="05000000000000000000" pitchFamily="2" charset="2"/>
              <a:buChar char="§"/>
            </a:pPr>
            <a:r>
              <a:rPr lang="en-GB" sz="1400" b="0" dirty="0" smtClean="0"/>
              <a:t>Opening in het plafond : 1 x 1 m²</a:t>
            </a:r>
          </a:p>
          <a:p>
            <a:pPr marL="360000" indent="-360000"/>
            <a:r>
              <a:rPr lang="en-GB" sz="1600" b="0" dirty="0" err="1" smtClean="0"/>
              <a:t>Opmerking</a:t>
            </a:r>
            <a:endParaRPr lang="en-GB" sz="1600" b="0" dirty="0" smtClean="0"/>
          </a:p>
          <a:p>
            <a:pPr marL="720000" indent="-360000">
              <a:buFont typeface="Wingdings" panose="05000000000000000000" pitchFamily="2" charset="2"/>
              <a:buChar char="§"/>
            </a:pPr>
            <a:r>
              <a:rPr lang="en-GB" sz="1400" b="0" dirty="0" err="1" smtClean="0"/>
              <a:t>Toevoer</a:t>
            </a:r>
            <a:r>
              <a:rPr lang="en-GB" sz="1400" b="0" dirty="0" smtClean="0"/>
              <a:t> = 2 </a:t>
            </a:r>
            <a:r>
              <a:rPr lang="en-GB" sz="1400" b="0" dirty="0"/>
              <a:t>x 14.500 </a:t>
            </a:r>
            <a:r>
              <a:rPr lang="en-GB" sz="1400" b="0" dirty="0" smtClean="0"/>
              <a:t>m³/h </a:t>
            </a:r>
            <a:r>
              <a:rPr lang="en-GB" sz="1400" b="0" dirty="0" smtClean="0">
                <a:sym typeface="Symbol" panose="05050102010706020507" pitchFamily="18" charset="2"/>
              </a:rPr>
              <a:t> </a:t>
            </a:r>
            <a:r>
              <a:rPr lang="en-GB" sz="1400" b="0" dirty="0" err="1" smtClean="0"/>
              <a:t>overdruk</a:t>
            </a:r>
            <a:r>
              <a:rPr lang="en-GB" sz="1400" b="0" dirty="0" smtClean="0"/>
              <a:t> in het compartment (? </a:t>
            </a:r>
            <a:r>
              <a:rPr lang="en-GB" sz="1400" b="0" dirty="0" err="1" smtClean="0"/>
              <a:t>Totale</a:t>
            </a:r>
            <a:r>
              <a:rPr lang="en-GB" sz="1400" b="0" dirty="0" smtClean="0"/>
              <a:t> </a:t>
            </a:r>
            <a:r>
              <a:rPr lang="en-GB" sz="1400" b="0" dirty="0" err="1" smtClean="0"/>
              <a:t>toevoer</a:t>
            </a:r>
            <a:r>
              <a:rPr lang="en-GB" sz="1400" b="0" dirty="0" smtClean="0"/>
              <a:t> is </a:t>
            </a:r>
            <a:r>
              <a:rPr lang="en-GB" sz="1400" b="0" dirty="0" err="1" smtClean="0"/>
              <a:t>kleiner</a:t>
            </a:r>
            <a:r>
              <a:rPr lang="en-GB" sz="1400" b="0" dirty="0" smtClean="0"/>
              <a:t> </a:t>
            </a:r>
            <a:r>
              <a:rPr lang="en-GB" sz="1400" b="0" dirty="0" err="1" smtClean="0"/>
              <a:t>dan</a:t>
            </a:r>
            <a:r>
              <a:rPr lang="en-GB" sz="1400" b="0" dirty="0" smtClean="0"/>
              <a:t> </a:t>
            </a:r>
            <a:r>
              <a:rPr lang="en-GB" sz="1400" b="0" dirty="0" err="1" smtClean="0"/>
              <a:t>afvoer</a:t>
            </a:r>
            <a:r>
              <a:rPr lang="en-GB" sz="1400" b="0" dirty="0" smtClean="0"/>
              <a:t>?)</a:t>
            </a:r>
          </a:p>
          <a:p>
            <a:pPr marL="720000" indent="-360000">
              <a:buFont typeface="Wingdings" panose="05000000000000000000" pitchFamily="2" charset="2"/>
              <a:buChar char="§"/>
            </a:pPr>
            <a:r>
              <a:rPr lang="en-GB" sz="1400" b="0" dirty="0" err="1" smtClean="0"/>
              <a:t>Toevoer</a:t>
            </a:r>
            <a:r>
              <a:rPr lang="en-GB" sz="1400" b="0" dirty="0" smtClean="0"/>
              <a:t> = 2 x 10.000 m³/h </a:t>
            </a:r>
            <a:r>
              <a:rPr lang="en-GB" sz="1400" b="0" dirty="0" smtClean="0">
                <a:sym typeface="Symbol" panose="05050102010706020507" pitchFamily="18" charset="2"/>
              </a:rPr>
              <a:t></a:t>
            </a:r>
            <a:r>
              <a:rPr lang="en-GB" sz="1400" b="0" dirty="0" smtClean="0"/>
              <a:t> </a:t>
            </a:r>
            <a:r>
              <a:rPr lang="en-GB" sz="1400" b="0" dirty="0" err="1" smtClean="0"/>
              <a:t>onderdruk</a:t>
            </a:r>
            <a:r>
              <a:rPr lang="en-GB" sz="1400" b="0" dirty="0" smtClean="0"/>
              <a:t> in het </a:t>
            </a:r>
            <a:r>
              <a:rPr lang="en-GB" sz="1400" b="0" dirty="0" err="1" smtClean="0"/>
              <a:t>compartiment</a:t>
            </a:r>
            <a:r>
              <a:rPr lang="en-GB" sz="1400" b="0" dirty="0" smtClean="0"/>
              <a:t> (</a:t>
            </a:r>
            <a:r>
              <a:rPr lang="en-GB" sz="1400" b="0" dirty="0" err="1" smtClean="0"/>
              <a:t>zoals</a:t>
            </a:r>
            <a:r>
              <a:rPr lang="en-GB" sz="1400" b="0" dirty="0" smtClean="0"/>
              <a:t> </a:t>
            </a:r>
            <a:r>
              <a:rPr lang="en-GB" sz="1400" b="0" dirty="0" err="1" smtClean="0"/>
              <a:t>te</a:t>
            </a:r>
            <a:r>
              <a:rPr lang="en-GB" sz="1400" b="0" dirty="0" smtClean="0"/>
              <a:t> </a:t>
            </a:r>
            <a:r>
              <a:rPr lang="en-GB" sz="1400" b="0" dirty="0" err="1" smtClean="0"/>
              <a:t>verwachten</a:t>
            </a:r>
            <a:r>
              <a:rPr lang="en-GB" sz="1400" b="0" dirty="0" smtClean="0"/>
              <a:t>).</a:t>
            </a:r>
            <a:endParaRPr lang="en-GB" sz="1400" b="0" dirty="0"/>
          </a:p>
          <a:p>
            <a:endParaRPr lang="nl-BE" sz="1600" b="0" dirty="0" smtClean="0"/>
          </a:p>
          <a:p>
            <a:endParaRPr lang="nl-NL" sz="1600" b="0" dirty="0"/>
          </a:p>
        </p:txBody>
      </p:sp>
    </p:spTree>
    <p:extLst>
      <p:ext uri="{BB962C8B-B14F-4D97-AF65-F5344CB8AC3E}">
        <p14:creationId xmlns:p14="http://schemas.microsoft.com/office/powerpoint/2010/main" val="1867740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/>
            <a:r>
              <a:rPr lang="nl-BE" sz="1600" b="0" dirty="0"/>
              <a:t>Proef </a:t>
            </a:r>
            <a:r>
              <a:rPr lang="nl-BE" sz="1600" b="0" dirty="0" smtClean="0"/>
              <a:t>3: </a:t>
            </a:r>
            <a:r>
              <a:rPr lang="nl-BE" sz="1600" b="0" dirty="0"/>
              <a:t>Toepassing van een </a:t>
            </a:r>
            <a:r>
              <a:rPr lang="nl-BE" sz="1600" b="0" dirty="0" err="1"/>
              <a:t>ontrokingssysteem</a:t>
            </a:r>
            <a:endParaRPr lang="nl-NL" sz="1600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endParaRPr lang="nl-BE" sz="1600" dirty="0" smtClean="0"/>
          </a:p>
          <a:p>
            <a:endParaRPr lang="nl-NL" sz="1600" dirty="0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816" y="1061662"/>
            <a:ext cx="4939074" cy="3869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3383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/>
            <a:r>
              <a:rPr lang="nl-BE" sz="1600" b="0" dirty="0"/>
              <a:t>Proef </a:t>
            </a:r>
            <a:r>
              <a:rPr lang="nl-BE" sz="1600" b="0" dirty="0" smtClean="0"/>
              <a:t>3: </a:t>
            </a:r>
            <a:r>
              <a:rPr lang="nl-BE" sz="1600" b="0" dirty="0"/>
              <a:t>Toepassing van een </a:t>
            </a:r>
            <a:r>
              <a:rPr lang="nl-BE" sz="1600" b="0" dirty="0" err="1"/>
              <a:t>ontrokingssysteem</a:t>
            </a:r>
            <a:endParaRPr lang="nl-NL" sz="1600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nl-BE" sz="1600" b="0" dirty="0" smtClean="0"/>
              <a:t>Waarnemingen tijdens de proef</a:t>
            </a:r>
            <a:endParaRPr lang="nl-BE" sz="1600" b="0" dirty="0"/>
          </a:p>
          <a:p>
            <a:pPr marL="360000" indent="-360000"/>
            <a:r>
              <a:rPr lang="en-US" sz="1400" b="0" dirty="0" err="1" smtClean="0"/>
              <a:t>Rookdetector</a:t>
            </a:r>
            <a:r>
              <a:rPr lang="en-US" sz="1400" b="0" dirty="0" smtClean="0"/>
              <a:t> </a:t>
            </a:r>
            <a:r>
              <a:rPr lang="en-US" sz="1400" b="0" dirty="0" err="1" smtClean="0"/>
              <a:t>geactiveerd</a:t>
            </a:r>
            <a:r>
              <a:rPr lang="en-US" sz="1400" b="0" dirty="0" smtClean="0"/>
              <a:t> </a:t>
            </a:r>
            <a:r>
              <a:rPr lang="en-US" sz="1400" b="0" dirty="0" err="1" smtClean="0"/>
              <a:t>na</a:t>
            </a:r>
            <a:r>
              <a:rPr lang="en-US" sz="1400" b="0" dirty="0" smtClean="0"/>
              <a:t> ca. 1 </a:t>
            </a:r>
            <a:r>
              <a:rPr lang="en-US" sz="1400" b="0" dirty="0" err="1" smtClean="0"/>
              <a:t>minuut</a:t>
            </a:r>
            <a:r>
              <a:rPr lang="en-US" sz="1400" b="0" dirty="0" smtClean="0"/>
              <a:t>. Op </a:t>
            </a:r>
            <a:r>
              <a:rPr lang="en-US" sz="1400" b="0" dirty="0" err="1" smtClean="0"/>
              <a:t>dat</a:t>
            </a:r>
            <a:r>
              <a:rPr lang="en-US" sz="1400" b="0" dirty="0" smtClean="0"/>
              <a:t> moment </a:t>
            </a:r>
            <a:r>
              <a:rPr lang="en-US" sz="1400" b="0" dirty="0" err="1" smtClean="0"/>
              <a:t>wordt</a:t>
            </a:r>
            <a:r>
              <a:rPr lang="en-US" sz="1400" b="0" dirty="0" smtClean="0"/>
              <a:t> het </a:t>
            </a:r>
            <a:r>
              <a:rPr lang="en-US" sz="1400" b="0" dirty="0" err="1" smtClean="0"/>
              <a:t>ontrokingssyteem</a:t>
            </a:r>
            <a:r>
              <a:rPr lang="en-US" sz="1400" b="0" dirty="0" smtClean="0"/>
              <a:t> </a:t>
            </a:r>
            <a:r>
              <a:rPr lang="en-US" sz="1400" b="0" dirty="0" err="1" smtClean="0"/>
              <a:t>aangezet</a:t>
            </a:r>
            <a:endParaRPr lang="nl-BE" sz="1400" b="0" dirty="0"/>
          </a:p>
          <a:p>
            <a:pPr marL="360000" indent="-360000"/>
            <a:r>
              <a:rPr lang="nl-BE" sz="1400" b="0" dirty="0" smtClean="0"/>
              <a:t>Tijdens de </a:t>
            </a:r>
            <a:r>
              <a:rPr lang="nl-BE" sz="1400" b="0" dirty="0" err="1" smtClean="0"/>
              <a:t>beginfaze</a:t>
            </a:r>
            <a:r>
              <a:rPr lang="nl-BE" sz="1400" b="0" dirty="0" smtClean="0"/>
              <a:t> van de brand: zichtbaarheid in de brandruimte vermindert</a:t>
            </a:r>
          </a:p>
          <a:p>
            <a:pPr marL="360000" indent="-360000"/>
            <a:r>
              <a:rPr lang="nl-BE" sz="1400" b="0" dirty="0" smtClean="0"/>
              <a:t>Tijdens volontwikkelde brand: zichtbaarheid in de brandruimte is zeer slecht</a:t>
            </a:r>
          </a:p>
          <a:p>
            <a:pPr marL="360000" indent="-360000"/>
            <a:r>
              <a:rPr lang="en-US" sz="1400" b="0" dirty="0" err="1" smtClean="0"/>
              <a:t>Tijdens</a:t>
            </a:r>
            <a:r>
              <a:rPr lang="en-US" sz="1400" b="0" dirty="0" smtClean="0"/>
              <a:t> </a:t>
            </a:r>
            <a:r>
              <a:rPr lang="en-US" sz="1400" b="0" dirty="0" err="1" smtClean="0"/>
              <a:t>uitdooffase</a:t>
            </a:r>
            <a:r>
              <a:rPr lang="en-US" sz="1400" b="0" dirty="0" smtClean="0"/>
              <a:t> van de brand: </a:t>
            </a:r>
            <a:r>
              <a:rPr lang="en-US" sz="1400" b="0" dirty="0" err="1" smtClean="0"/>
              <a:t>zichtbaarheid</a:t>
            </a:r>
            <a:r>
              <a:rPr lang="en-US" sz="1400" b="0" dirty="0" smtClean="0"/>
              <a:t> in de </a:t>
            </a:r>
            <a:r>
              <a:rPr lang="en-US" sz="1400" b="0" dirty="0" err="1" smtClean="0"/>
              <a:t>brandruimte</a:t>
            </a:r>
            <a:r>
              <a:rPr lang="en-US" sz="1400" b="0" dirty="0" smtClean="0"/>
              <a:t> </a:t>
            </a:r>
            <a:r>
              <a:rPr lang="en-US" sz="1400" b="0" dirty="0" err="1" smtClean="0"/>
              <a:t>verbetert</a:t>
            </a:r>
            <a:endParaRPr lang="en-US" sz="1400" b="0" dirty="0" smtClean="0"/>
          </a:p>
          <a:p>
            <a:pPr marL="360000" indent="-360000"/>
            <a:r>
              <a:rPr lang="en-GB" sz="1400" b="0" dirty="0" err="1" smtClean="0"/>
              <a:t>Omwille</a:t>
            </a:r>
            <a:r>
              <a:rPr lang="en-GB" sz="1400" b="0" dirty="0" smtClean="0"/>
              <a:t> van continue </a:t>
            </a:r>
            <a:r>
              <a:rPr lang="en-GB" sz="1400" b="0" dirty="0" err="1" smtClean="0"/>
              <a:t>toevoer</a:t>
            </a:r>
            <a:r>
              <a:rPr lang="en-GB" sz="1400" b="0" dirty="0" smtClean="0"/>
              <a:t> van </a:t>
            </a:r>
            <a:r>
              <a:rPr lang="en-GB" sz="1400" b="0" dirty="0" err="1" smtClean="0"/>
              <a:t>zuurstof</a:t>
            </a:r>
            <a:r>
              <a:rPr lang="en-GB" sz="1400" b="0" dirty="0" smtClean="0"/>
              <a:t>: </a:t>
            </a:r>
            <a:r>
              <a:rPr lang="en-GB" sz="1400" b="0" dirty="0" err="1" smtClean="0"/>
              <a:t>zetel</a:t>
            </a:r>
            <a:r>
              <a:rPr lang="en-GB" sz="1400" b="0" dirty="0" smtClean="0"/>
              <a:t> is </a:t>
            </a:r>
            <a:r>
              <a:rPr lang="en-GB" sz="1400" b="0" dirty="0" err="1" smtClean="0"/>
              <a:t>volledig</a:t>
            </a:r>
            <a:r>
              <a:rPr lang="en-GB" sz="1400" b="0" dirty="0" smtClean="0"/>
              <a:t> </a:t>
            </a:r>
            <a:r>
              <a:rPr lang="en-GB" sz="1400" b="0" dirty="0" err="1" smtClean="0"/>
              <a:t>opgebrand</a:t>
            </a:r>
            <a:r>
              <a:rPr lang="en-US" sz="1400" b="0" dirty="0" smtClean="0"/>
              <a:t> (</a:t>
            </a:r>
            <a:r>
              <a:rPr lang="en-US" sz="1400" b="0" dirty="0" err="1" smtClean="0"/>
              <a:t>zie</a:t>
            </a:r>
            <a:r>
              <a:rPr lang="en-US" sz="1400" b="0" dirty="0" smtClean="0"/>
              <a:t> </a:t>
            </a:r>
            <a:r>
              <a:rPr lang="en-US" sz="1400" b="0" dirty="0" err="1" smtClean="0"/>
              <a:t>foto</a:t>
            </a:r>
            <a:r>
              <a:rPr lang="en-US" sz="1400" b="0" dirty="0" smtClean="0"/>
              <a:t>)</a:t>
            </a:r>
          </a:p>
          <a:p>
            <a:pPr marL="360000" indent="-360000"/>
            <a:r>
              <a:rPr lang="en-US" sz="1400" b="0" dirty="0" err="1" smtClean="0"/>
              <a:t>Geen</a:t>
            </a:r>
            <a:r>
              <a:rPr lang="en-US" sz="1400" b="0" dirty="0" smtClean="0"/>
              <a:t> rook in </a:t>
            </a:r>
            <a:r>
              <a:rPr lang="en-US" sz="1400" b="0" dirty="0" err="1" smtClean="0"/>
              <a:t>beide</a:t>
            </a:r>
            <a:r>
              <a:rPr lang="en-US" sz="1400" b="0" dirty="0" smtClean="0"/>
              <a:t> </a:t>
            </a:r>
            <a:r>
              <a:rPr lang="en-US" sz="1400" b="0" dirty="0" err="1" smtClean="0"/>
              <a:t>kamers</a:t>
            </a:r>
            <a:endParaRPr lang="en-US" sz="1400" b="0" dirty="0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176" y="3075806"/>
            <a:ext cx="2491640" cy="1859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9628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/>
            <a:r>
              <a:rPr lang="nl-BE" sz="1600" b="0" dirty="0" smtClean="0"/>
              <a:t>Configuratie van de praktijktesten – Proefopstelling</a:t>
            </a:r>
            <a:endParaRPr lang="nl-NL" sz="1600" b="0" dirty="0"/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5497" y="1436688"/>
            <a:ext cx="5716755" cy="3151286"/>
          </a:xfrm>
        </p:spPr>
      </p:pic>
    </p:spTree>
    <p:extLst>
      <p:ext uri="{BB962C8B-B14F-4D97-AF65-F5344CB8AC3E}">
        <p14:creationId xmlns:p14="http://schemas.microsoft.com/office/powerpoint/2010/main" val="805185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/>
            <a:r>
              <a:rPr lang="nl-BE" sz="1600" b="0" dirty="0"/>
              <a:t>Proef </a:t>
            </a:r>
            <a:r>
              <a:rPr lang="nl-BE" sz="1600" b="0" dirty="0" smtClean="0"/>
              <a:t>3: </a:t>
            </a:r>
            <a:r>
              <a:rPr lang="nl-BE" sz="1600" b="0" dirty="0"/>
              <a:t>Toepassing van een </a:t>
            </a:r>
            <a:r>
              <a:rPr lang="nl-BE" sz="1600" b="0" dirty="0" err="1"/>
              <a:t>ontrokingssysteem</a:t>
            </a:r>
            <a:endParaRPr lang="nl-NL" sz="1600" dirty="0"/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848316"/>
            <a:ext cx="3960000" cy="2451626"/>
          </a:xfr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3087" y="1851670"/>
            <a:ext cx="3960000" cy="2476810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6917" y="1126379"/>
            <a:ext cx="4861347" cy="455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2647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/>
            <a:r>
              <a:rPr lang="nl-BE" sz="1600" b="0" dirty="0"/>
              <a:t>Proef </a:t>
            </a:r>
            <a:r>
              <a:rPr lang="nl-BE" sz="1600" b="0" dirty="0" smtClean="0"/>
              <a:t>3: </a:t>
            </a:r>
            <a:r>
              <a:rPr lang="nl-BE" sz="1600" b="0" dirty="0"/>
              <a:t>Toepassing van een </a:t>
            </a:r>
            <a:r>
              <a:rPr lang="nl-BE" sz="1600" b="0" dirty="0" err="1"/>
              <a:t>ontrokingssysteem</a:t>
            </a:r>
            <a:endParaRPr lang="nl-NL" sz="1600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611560" y="1436400"/>
            <a:ext cx="2628440" cy="27540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l-BE" sz="1400" b="0" dirty="0"/>
              <a:t>Camera in </a:t>
            </a:r>
            <a:r>
              <a:rPr lang="nl-BE" sz="1400" b="0" dirty="0" smtClean="0"/>
              <a:t>gemeenschappelijke ruimte </a:t>
            </a:r>
          </a:p>
          <a:p>
            <a:pPr marL="0" indent="0">
              <a:buNone/>
            </a:pPr>
            <a:r>
              <a:rPr lang="nl-BE" sz="1400" b="0" dirty="0" smtClean="0"/>
              <a:t>(met de brandhaard aan de rechterkant)</a:t>
            </a:r>
          </a:p>
          <a:p>
            <a:pPr marL="0" indent="0" algn="ctr">
              <a:buNone/>
            </a:pPr>
            <a:endParaRPr lang="nl-BE" sz="1400" b="0" dirty="0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0000" y="1060022"/>
            <a:ext cx="4827075" cy="39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4860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/>
            <a:r>
              <a:rPr lang="nl-BE" sz="1600" b="0" dirty="0"/>
              <a:t>Proef </a:t>
            </a:r>
            <a:r>
              <a:rPr lang="nl-BE" sz="1600" b="0" dirty="0" smtClean="0"/>
              <a:t>3: </a:t>
            </a:r>
            <a:r>
              <a:rPr lang="nl-BE" sz="1600" b="0" dirty="0"/>
              <a:t>Toepassing van een </a:t>
            </a:r>
            <a:r>
              <a:rPr lang="nl-BE" sz="1600" b="0" dirty="0" err="1" smtClean="0"/>
              <a:t>ontrokingssysteem</a:t>
            </a:r>
            <a:endParaRPr lang="nl-NL" sz="1600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611560" y="1436400"/>
            <a:ext cx="2520280" cy="2754000"/>
          </a:xfrm>
        </p:spPr>
        <p:txBody>
          <a:bodyPr/>
          <a:lstStyle/>
          <a:p>
            <a:pPr marL="0" indent="0">
              <a:buNone/>
            </a:pPr>
            <a:r>
              <a:rPr lang="nl-BE" sz="1400" b="0" dirty="0"/>
              <a:t>Camera </a:t>
            </a:r>
            <a:r>
              <a:rPr lang="nl-BE" sz="1400" b="0" dirty="0" smtClean="0"/>
              <a:t>gericht op de brandhaard</a:t>
            </a:r>
          </a:p>
          <a:p>
            <a:pPr marL="0" indent="0">
              <a:buNone/>
            </a:pPr>
            <a:endParaRPr lang="nl-BE" sz="1400" b="0" dirty="0"/>
          </a:p>
          <a:p>
            <a:endParaRPr lang="nl-BE" b="0" dirty="0"/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0000" y="1060022"/>
            <a:ext cx="4826660" cy="39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8199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/>
            <a:r>
              <a:rPr lang="nl-BE" sz="1600" b="0" dirty="0"/>
              <a:t>Proef </a:t>
            </a:r>
            <a:r>
              <a:rPr lang="nl-BE" sz="1600" b="0" dirty="0" smtClean="0"/>
              <a:t>3: </a:t>
            </a:r>
            <a:r>
              <a:rPr lang="nl-BE" sz="1600" b="0" dirty="0"/>
              <a:t>Toepassing van een </a:t>
            </a:r>
            <a:r>
              <a:rPr lang="nl-BE" sz="1600" b="0" dirty="0" err="1"/>
              <a:t>ontrokingssysteem</a:t>
            </a:r>
            <a:endParaRPr lang="nl-NL" sz="1600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611560" y="1436400"/>
            <a:ext cx="2520280" cy="2754000"/>
          </a:xfrm>
        </p:spPr>
        <p:txBody>
          <a:bodyPr/>
          <a:lstStyle/>
          <a:p>
            <a:pPr marL="0" indent="0">
              <a:buNone/>
            </a:pPr>
            <a:r>
              <a:rPr lang="nl-BE" sz="1400" b="0" dirty="0"/>
              <a:t>Camera in </a:t>
            </a:r>
            <a:r>
              <a:rPr lang="nl-BE" sz="1400" b="0" dirty="0" smtClean="0"/>
              <a:t>Gang1</a:t>
            </a:r>
          </a:p>
          <a:p>
            <a:pPr marL="0" indent="0">
              <a:buNone/>
            </a:pPr>
            <a:endParaRPr lang="nl-BE" sz="1400" b="0" dirty="0"/>
          </a:p>
          <a:p>
            <a:endParaRPr lang="nl-BE" b="0" dirty="0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0000" y="1060022"/>
            <a:ext cx="4783150" cy="39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6629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/>
            <a:r>
              <a:rPr lang="nl-BE" sz="1600" b="0" dirty="0"/>
              <a:t>Proef </a:t>
            </a:r>
            <a:r>
              <a:rPr lang="nl-BE" sz="1600" b="0" dirty="0" smtClean="0"/>
              <a:t>3: </a:t>
            </a:r>
            <a:r>
              <a:rPr lang="nl-BE" sz="1600" b="0" dirty="0"/>
              <a:t>Toepassing van een </a:t>
            </a:r>
            <a:r>
              <a:rPr lang="nl-BE" sz="1600" b="0" dirty="0" err="1"/>
              <a:t>ontrokingssysteem</a:t>
            </a:r>
            <a:endParaRPr lang="nl-NL" sz="1600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611560" y="1436400"/>
            <a:ext cx="2232248" cy="2754000"/>
          </a:xfrm>
        </p:spPr>
        <p:txBody>
          <a:bodyPr/>
          <a:lstStyle/>
          <a:p>
            <a:pPr marL="0" indent="0">
              <a:buNone/>
            </a:pPr>
            <a:r>
              <a:rPr lang="nl-BE" sz="1400" b="0" dirty="0"/>
              <a:t>Camera in </a:t>
            </a:r>
            <a:r>
              <a:rPr lang="nl-BE" sz="1400" b="0" dirty="0" smtClean="0"/>
              <a:t>Gang2</a:t>
            </a:r>
          </a:p>
          <a:p>
            <a:pPr marL="0" indent="0">
              <a:buNone/>
            </a:pPr>
            <a:endParaRPr lang="nl-BE" sz="1400" dirty="0"/>
          </a:p>
          <a:p>
            <a:endParaRPr lang="nl-BE" dirty="0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0000" y="1060022"/>
            <a:ext cx="4809213" cy="39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9724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/>
            <a:r>
              <a:rPr lang="nl-BE" sz="1600" b="0" dirty="0"/>
              <a:t>Proef </a:t>
            </a:r>
            <a:r>
              <a:rPr lang="nl-BE" sz="1600" b="0" dirty="0" smtClean="0"/>
              <a:t>3: </a:t>
            </a:r>
            <a:r>
              <a:rPr lang="nl-BE" sz="1600" b="0" dirty="0"/>
              <a:t>Toepassing van een </a:t>
            </a:r>
            <a:r>
              <a:rPr lang="nl-BE" sz="1600" b="0" dirty="0" err="1"/>
              <a:t>ontrokingssysteem</a:t>
            </a:r>
            <a:endParaRPr lang="nl-NL" sz="1600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1600" b="0" dirty="0" err="1" smtClean="0"/>
              <a:t>Conclusies</a:t>
            </a:r>
            <a:r>
              <a:rPr lang="en-US" sz="1600" b="0" dirty="0" smtClean="0"/>
              <a:t> </a:t>
            </a:r>
            <a:r>
              <a:rPr lang="en-US" sz="1600" b="0" dirty="0" err="1" smtClean="0"/>
              <a:t>Proef</a:t>
            </a:r>
            <a:r>
              <a:rPr lang="nl-BE" sz="1600" b="0" dirty="0" smtClean="0"/>
              <a:t> 3</a:t>
            </a:r>
            <a:endParaRPr lang="nl-BE" sz="1600" b="0" dirty="0"/>
          </a:p>
          <a:p>
            <a:pPr marL="360000" indent="-360000"/>
            <a:r>
              <a:rPr lang="en-US" sz="1400" b="0" dirty="0" smtClean="0"/>
              <a:t>In het begin en op het </a:t>
            </a:r>
            <a:r>
              <a:rPr lang="en-US" sz="1400" b="0" dirty="0" err="1" smtClean="0"/>
              <a:t>einde</a:t>
            </a:r>
            <a:r>
              <a:rPr lang="en-US" sz="1400" b="0" dirty="0" smtClean="0"/>
              <a:t> van de brand: </a:t>
            </a:r>
            <a:r>
              <a:rPr lang="en-US" sz="1400" b="0" dirty="0" err="1" smtClean="0"/>
              <a:t>goede</a:t>
            </a:r>
            <a:r>
              <a:rPr lang="en-US" sz="1400" b="0" dirty="0" smtClean="0"/>
              <a:t> </a:t>
            </a:r>
            <a:r>
              <a:rPr lang="en-US" sz="1400" b="0" dirty="0" err="1" smtClean="0"/>
              <a:t>zichtbaarheid</a:t>
            </a:r>
            <a:endParaRPr lang="en-US" sz="1400" b="0" dirty="0" smtClean="0"/>
          </a:p>
          <a:p>
            <a:pPr marL="360000" indent="-360000"/>
            <a:r>
              <a:rPr lang="en-US" sz="1400" b="0" dirty="0" err="1" smtClean="0"/>
              <a:t>Tijdens</a:t>
            </a:r>
            <a:r>
              <a:rPr lang="en-US" sz="1400" b="0" dirty="0" smtClean="0"/>
              <a:t> </a:t>
            </a:r>
            <a:r>
              <a:rPr lang="en-US" sz="1400" b="0" dirty="0" err="1" smtClean="0"/>
              <a:t>volontwikkelde</a:t>
            </a:r>
            <a:r>
              <a:rPr lang="en-US" sz="1400" b="0" dirty="0" smtClean="0"/>
              <a:t> brand: </a:t>
            </a:r>
            <a:r>
              <a:rPr lang="en-US" sz="1400" b="0" dirty="0" err="1" smtClean="0"/>
              <a:t>zeer</a:t>
            </a:r>
            <a:r>
              <a:rPr lang="en-US" sz="1400" b="0" dirty="0" smtClean="0"/>
              <a:t> </a:t>
            </a:r>
            <a:r>
              <a:rPr lang="en-US" sz="1400" b="0" dirty="0" err="1" smtClean="0"/>
              <a:t>slechte</a:t>
            </a:r>
            <a:r>
              <a:rPr lang="en-US" sz="1400" b="0" dirty="0" smtClean="0"/>
              <a:t> </a:t>
            </a:r>
            <a:r>
              <a:rPr lang="en-US" sz="1400" b="0" dirty="0" err="1" smtClean="0"/>
              <a:t>zichtbaarheid</a:t>
            </a:r>
            <a:endParaRPr lang="en-US" sz="1400" b="0" dirty="0" smtClean="0"/>
          </a:p>
          <a:p>
            <a:pPr marL="360000" indent="-360000"/>
            <a:r>
              <a:rPr lang="en-US" sz="1400" b="0" dirty="0" err="1" smtClean="0"/>
              <a:t>Stralingsflux</a:t>
            </a:r>
            <a:r>
              <a:rPr lang="en-US" sz="1400" b="0" dirty="0" smtClean="0"/>
              <a:t> ca. 70 </a:t>
            </a:r>
            <a:r>
              <a:rPr lang="en-US" sz="1400" b="0" dirty="0"/>
              <a:t>kW/m² </a:t>
            </a:r>
            <a:r>
              <a:rPr lang="en-US" sz="1400" b="0" dirty="0" smtClean="0">
                <a:sym typeface="Symbol" panose="05050102010706020507" pitchFamily="18" charset="2"/>
              </a:rPr>
              <a:t></a:t>
            </a:r>
            <a:r>
              <a:rPr lang="en-US" sz="1400" b="0" dirty="0" smtClean="0"/>
              <a:t> </a:t>
            </a:r>
            <a:r>
              <a:rPr lang="en-US" sz="1400" b="0" dirty="0" err="1" smtClean="0"/>
              <a:t>branduitbreiding</a:t>
            </a:r>
            <a:r>
              <a:rPr lang="en-US" sz="1400" b="0" dirty="0" smtClean="0"/>
              <a:t>!</a:t>
            </a:r>
          </a:p>
          <a:p>
            <a:pPr marL="360000" indent="-360000"/>
            <a:r>
              <a:rPr lang="en-US" sz="1400" b="0" dirty="0" smtClean="0"/>
              <a:t>In </a:t>
            </a:r>
            <a:r>
              <a:rPr lang="en-US" sz="1400" b="0" dirty="0" err="1" smtClean="0"/>
              <a:t>gesloten</a:t>
            </a:r>
            <a:r>
              <a:rPr lang="en-US" sz="1400" b="0" dirty="0" smtClean="0"/>
              <a:t> </a:t>
            </a:r>
            <a:r>
              <a:rPr lang="en-US" sz="1400" b="0" dirty="0" err="1" smtClean="0"/>
              <a:t>compartimenten</a:t>
            </a:r>
            <a:r>
              <a:rPr lang="en-US" sz="1400" b="0" dirty="0" smtClean="0"/>
              <a:t>: </a:t>
            </a:r>
            <a:r>
              <a:rPr lang="en-US" sz="1400" b="0" dirty="0" err="1" smtClean="0"/>
              <a:t>drukverschil</a:t>
            </a:r>
            <a:r>
              <a:rPr lang="en-US" sz="1400" b="0" dirty="0" smtClean="0"/>
              <a:t> </a:t>
            </a:r>
            <a:r>
              <a:rPr lang="en-US" sz="1400" b="0" dirty="0" err="1" smtClean="0"/>
              <a:t>heeft</a:t>
            </a:r>
            <a:r>
              <a:rPr lang="en-US" sz="1400" b="0" dirty="0" smtClean="0"/>
              <a:t> </a:t>
            </a:r>
            <a:r>
              <a:rPr lang="en-US" sz="1400" b="0" dirty="0" err="1" smtClean="0"/>
              <a:t>een</a:t>
            </a:r>
            <a:r>
              <a:rPr lang="en-US" sz="1400" b="0" dirty="0" smtClean="0"/>
              <a:t> </a:t>
            </a:r>
            <a:r>
              <a:rPr lang="en-US" sz="1400" b="0" dirty="0" err="1" smtClean="0"/>
              <a:t>grote</a:t>
            </a:r>
            <a:r>
              <a:rPr lang="en-US" sz="1400" b="0" dirty="0" smtClean="0"/>
              <a:t> </a:t>
            </a:r>
            <a:r>
              <a:rPr lang="en-US" sz="1400" b="0" dirty="0" err="1" smtClean="0"/>
              <a:t>invloed</a:t>
            </a:r>
            <a:r>
              <a:rPr lang="en-US" sz="1400" b="0" dirty="0" smtClean="0"/>
              <a:t> op de </a:t>
            </a:r>
            <a:r>
              <a:rPr lang="en-US" sz="1400" b="0" dirty="0" err="1" smtClean="0"/>
              <a:t>berekende</a:t>
            </a:r>
            <a:r>
              <a:rPr lang="en-US" sz="1400" b="0" dirty="0" smtClean="0"/>
              <a:t> </a:t>
            </a:r>
            <a:r>
              <a:rPr lang="en-US" sz="1400" b="0" dirty="0" err="1" smtClean="0"/>
              <a:t>volumedebieten</a:t>
            </a:r>
            <a:endParaRPr lang="en-US" sz="1400" b="0" dirty="0" smtClean="0"/>
          </a:p>
          <a:p>
            <a:pPr marL="360000" indent="-360000"/>
            <a:r>
              <a:rPr lang="en-US" sz="1400" b="0" dirty="0" err="1" smtClean="0"/>
              <a:t>Een</a:t>
            </a:r>
            <a:r>
              <a:rPr lang="en-US" sz="1400" b="0" dirty="0" smtClean="0"/>
              <a:t> </a:t>
            </a:r>
            <a:r>
              <a:rPr lang="en-US" sz="1400" b="0" dirty="0" err="1" smtClean="0"/>
              <a:t>ontrokingssysteem</a:t>
            </a:r>
            <a:r>
              <a:rPr lang="en-US" sz="1400" b="0" dirty="0" smtClean="0"/>
              <a:t> </a:t>
            </a:r>
            <a:r>
              <a:rPr lang="en-US" sz="1400" b="0" dirty="0" err="1" smtClean="0"/>
              <a:t>kan</a:t>
            </a:r>
            <a:r>
              <a:rPr lang="en-US" sz="1400" b="0" dirty="0" smtClean="0"/>
              <a:t> </a:t>
            </a:r>
            <a:r>
              <a:rPr lang="en-US" sz="1400" b="0" dirty="0" err="1" smtClean="0"/>
              <a:t>een</a:t>
            </a:r>
            <a:r>
              <a:rPr lang="en-US" sz="1400" b="0" dirty="0" smtClean="0"/>
              <a:t> </a:t>
            </a:r>
            <a:r>
              <a:rPr lang="en-US" sz="1400" b="0" dirty="0" err="1" smtClean="0"/>
              <a:t>onderdruk</a:t>
            </a:r>
            <a:r>
              <a:rPr lang="en-US" sz="1400" b="0" dirty="0" smtClean="0"/>
              <a:t> </a:t>
            </a:r>
            <a:r>
              <a:rPr lang="en-US" sz="1400" b="0" dirty="0" err="1" smtClean="0"/>
              <a:t>genereren</a:t>
            </a:r>
            <a:r>
              <a:rPr lang="en-US" sz="1400" b="0" dirty="0" smtClean="0"/>
              <a:t> in de </a:t>
            </a:r>
            <a:r>
              <a:rPr lang="en-US" sz="1400" b="0" dirty="0" err="1" smtClean="0"/>
              <a:t>brandruimte</a:t>
            </a:r>
            <a:r>
              <a:rPr lang="en-US" sz="1400" b="0" dirty="0" smtClean="0"/>
              <a:t> </a:t>
            </a:r>
            <a:r>
              <a:rPr lang="en-US" sz="1400" b="0" dirty="0" smtClean="0">
                <a:sym typeface="Symbol" panose="05050102010706020507" pitchFamily="18" charset="2"/>
              </a:rPr>
              <a:t></a:t>
            </a:r>
            <a:r>
              <a:rPr lang="en-US" sz="1400" b="0" dirty="0" smtClean="0"/>
              <a:t> </a:t>
            </a:r>
            <a:r>
              <a:rPr lang="en-US" sz="1400" b="0" dirty="0" err="1" smtClean="0"/>
              <a:t>geen</a:t>
            </a:r>
            <a:r>
              <a:rPr lang="en-US" sz="1400" b="0" dirty="0" smtClean="0"/>
              <a:t> </a:t>
            </a:r>
            <a:r>
              <a:rPr lang="en-US" sz="1400" b="0" dirty="0" err="1" smtClean="0"/>
              <a:t>rookverspreiding</a:t>
            </a:r>
            <a:r>
              <a:rPr lang="en-US" sz="1400" b="0" dirty="0" smtClean="0"/>
              <a:t> </a:t>
            </a:r>
            <a:r>
              <a:rPr lang="en-US" sz="1400" b="0" dirty="0" err="1" smtClean="0"/>
              <a:t>naar</a:t>
            </a:r>
            <a:r>
              <a:rPr lang="en-US" sz="1400" b="0" dirty="0" smtClean="0"/>
              <a:t> </a:t>
            </a:r>
            <a:r>
              <a:rPr lang="en-US" sz="1400" b="0" dirty="0" err="1" smtClean="0"/>
              <a:t>andere</a:t>
            </a:r>
            <a:r>
              <a:rPr lang="en-US" sz="1400" b="0" dirty="0" smtClean="0"/>
              <a:t> </a:t>
            </a:r>
            <a:r>
              <a:rPr lang="en-US" sz="1400" b="0" dirty="0" err="1" smtClean="0"/>
              <a:t>compartimenten</a:t>
            </a:r>
            <a:endParaRPr lang="en-US" sz="1400" b="0" dirty="0" smtClean="0"/>
          </a:p>
          <a:p>
            <a:endParaRPr lang="nl-BE" sz="1800" b="0" dirty="0"/>
          </a:p>
          <a:p>
            <a:endParaRPr lang="nl-BE" b="0" dirty="0"/>
          </a:p>
          <a:p>
            <a:endParaRPr lang="nl-NL" b="0" dirty="0"/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0576" y="3075806"/>
            <a:ext cx="2471424" cy="1881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465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/>
            <a:r>
              <a:rPr lang="nl-BE" sz="1600" b="0" dirty="0" smtClean="0"/>
              <a:t>Proef 4: Toepassing van een automatische blussing</a:t>
            </a:r>
            <a:endParaRPr lang="nl-NL" sz="1600" b="0" dirty="0"/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2198" y="1851670"/>
            <a:ext cx="3240000" cy="1905137"/>
          </a:xfrm>
          <a:prstGeom prst="rect">
            <a:avLst/>
          </a:prstGeom>
        </p:spPr>
      </p:pic>
      <p:pic>
        <p:nvPicPr>
          <p:cNvPr id="5" name="Tijdelijke aanduiding voor inhoud 4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1667513"/>
            <a:ext cx="3708400" cy="2360925"/>
          </a:xfrm>
        </p:spPr>
      </p:pic>
    </p:spTree>
    <p:extLst>
      <p:ext uri="{BB962C8B-B14F-4D97-AF65-F5344CB8AC3E}">
        <p14:creationId xmlns:p14="http://schemas.microsoft.com/office/powerpoint/2010/main" val="10137350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/>
            <a:r>
              <a:rPr lang="nl-BE" sz="1600" b="0" dirty="0"/>
              <a:t>Proef </a:t>
            </a:r>
            <a:r>
              <a:rPr lang="nl-BE" sz="1600" b="0" dirty="0" smtClean="0"/>
              <a:t>4: </a:t>
            </a:r>
            <a:r>
              <a:rPr lang="nl-BE" sz="1600" b="0" dirty="0"/>
              <a:t>Toepassing van een automatische blussing</a:t>
            </a:r>
            <a:endParaRPr lang="nl-NL" sz="1600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360000" indent="-360000"/>
            <a:r>
              <a:rPr lang="nl-BE" sz="1600" b="0" dirty="0" smtClean="0"/>
              <a:t>Doel van de proef</a:t>
            </a:r>
            <a:endParaRPr lang="nl-BE" sz="1600" b="0" dirty="0"/>
          </a:p>
          <a:p>
            <a:pPr marL="720000" indent="-360000">
              <a:buFont typeface="Wingdings" panose="05000000000000000000" pitchFamily="2" charset="2"/>
              <a:buChar char="§"/>
            </a:pPr>
            <a:r>
              <a:rPr lang="nl-BE" sz="1400" b="0" dirty="0" smtClean="0"/>
              <a:t>Observeren van de evolutie van de rookverspreiding in het compartiment indien een automatische blussing toegepast wordt</a:t>
            </a:r>
            <a:endParaRPr lang="en-GB" sz="1400" b="0" dirty="0"/>
          </a:p>
          <a:p>
            <a:pPr marL="360000" indent="-360000"/>
            <a:r>
              <a:rPr lang="nl-BE" sz="1600" b="0" dirty="0" smtClean="0"/>
              <a:t>Wat te verwachten tijdens de proef</a:t>
            </a:r>
          </a:p>
          <a:p>
            <a:pPr marL="720000" indent="-360000">
              <a:buFont typeface="Wingdings" panose="05000000000000000000" pitchFamily="2" charset="2"/>
              <a:buChar char="§"/>
            </a:pPr>
            <a:r>
              <a:rPr lang="nl-BE" sz="1400" b="0" dirty="0" smtClean="0"/>
              <a:t>Branduitbreiding en rookproductie zullen gelimiteerd worden door de automatische blussing</a:t>
            </a:r>
          </a:p>
          <a:p>
            <a:pPr marL="720000" indent="-360000">
              <a:buFont typeface="Wingdings" panose="05000000000000000000" pitchFamily="2" charset="2"/>
              <a:buChar char="§"/>
            </a:pPr>
            <a:r>
              <a:rPr lang="nl-BE" sz="1400" b="0" dirty="0" smtClean="0"/>
              <a:t>Wat met reeds gevormde rook op het moment van activatie van de automatische blussing?</a:t>
            </a:r>
            <a:endParaRPr lang="nl-BE" sz="1400" b="0" dirty="0"/>
          </a:p>
          <a:p>
            <a:pPr marL="360000" indent="-360000"/>
            <a:r>
              <a:rPr lang="nl-BE" sz="1600" b="0" dirty="0" smtClean="0"/>
              <a:t>Proefopstelling</a:t>
            </a:r>
            <a:endParaRPr lang="nl-BE" sz="1600" b="0" dirty="0"/>
          </a:p>
          <a:p>
            <a:pPr marL="720000" indent="-360000">
              <a:buFont typeface="Wingdings" panose="05000000000000000000" pitchFamily="2" charset="2"/>
              <a:buChar char="§"/>
            </a:pPr>
            <a:r>
              <a:rPr lang="nl-BE" sz="1400" b="0" dirty="0" smtClean="0"/>
              <a:t>Residentiële sprinklers 3.0 K-type (30 liter bij 0,5 bar; activatietemperatuur: 68 °C,</a:t>
            </a:r>
            <a:br>
              <a:rPr lang="nl-BE" sz="1400" b="0" dirty="0" smtClean="0"/>
            </a:br>
            <a:r>
              <a:rPr lang="nl-BE" sz="1400" b="0" dirty="0" smtClean="0"/>
              <a:t>RTI: 35 (ms)</a:t>
            </a:r>
            <a:r>
              <a:rPr lang="nl-BE" sz="1400" b="0" baseline="30000" dirty="0" smtClean="0"/>
              <a:t>1/2</a:t>
            </a:r>
            <a:r>
              <a:rPr lang="nl-BE" sz="1400" b="0" dirty="0" smtClean="0"/>
              <a:t>)</a:t>
            </a:r>
          </a:p>
          <a:p>
            <a:pPr marL="720000" indent="-360000">
              <a:buFont typeface="Wingdings" panose="05000000000000000000" pitchFamily="2" charset="2"/>
              <a:buChar char="§"/>
            </a:pPr>
            <a:r>
              <a:rPr lang="nl-BE" sz="1400" b="0" dirty="0" smtClean="0"/>
              <a:t>Positie van de sprinklers zoals meegedeeld door de fabrikant (1,85 m tot wand – 3,7 m tussenafstand)</a:t>
            </a:r>
            <a:endParaRPr lang="nl-BE" sz="1400" b="0" dirty="0"/>
          </a:p>
          <a:p>
            <a:endParaRPr lang="nl-BE" sz="1600" b="0" dirty="0" smtClean="0"/>
          </a:p>
          <a:p>
            <a:endParaRPr lang="nl-NL" sz="1600" b="0" dirty="0"/>
          </a:p>
        </p:txBody>
      </p:sp>
    </p:spTree>
    <p:extLst>
      <p:ext uri="{BB962C8B-B14F-4D97-AF65-F5344CB8AC3E}">
        <p14:creationId xmlns:p14="http://schemas.microsoft.com/office/powerpoint/2010/main" val="3217077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/>
            <a:r>
              <a:rPr lang="nl-BE" sz="1600" b="0" dirty="0"/>
              <a:t>Proef </a:t>
            </a:r>
            <a:r>
              <a:rPr lang="nl-BE" sz="1600" b="0" dirty="0" smtClean="0"/>
              <a:t>4: </a:t>
            </a:r>
            <a:r>
              <a:rPr lang="nl-BE" sz="1600" b="0" dirty="0"/>
              <a:t>Toepassing van een automatische blussing</a:t>
            </a:r>
            <a:endParaRPr lang="nl-NL" sz="1600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endParaRPr lang="nl-BE" sz="1600" dirty="0" smtClean="0"/>
          </a:p>
          <a:p>
            <a:endParaRPr lang="nl-NL" sz="1600" dirty="0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824" y="1020819"/>
            <a:ext cx="5007173" cy="3927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6124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/>
            <a:r>
              <a:rPr lang="nl-BE" sz="1600" b="0" dirty="0"/>
              <a:t>Proef </a:t>
            </a:r>
            <a:r>
              <a:rPr lang="nl-BE" sz="1600" b="0" dirty="0" smtClean="0"/>
              <a:t>4: </a:t>
            </a:r>
            <a:r>
              <a:rPr lang="nl-BE" sz="1600" b="0" dirty="0"/>
              <a:t>Toepassing van een automatische blussing</a:t>
            </a:r>
            <a:endParaRPr lang="nl-NL" sz="1600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nl-BE" sz="1600" b="0" dirty="0" smtClean="0"/>
              <a:t>Waarnemingen tijdens de proef</a:t>
            </a:r>
            <a:endParaRPr lang="nl-BE" sz="1600" b="0" dirty="0"/>
          </a:p>
          <a:p>
            <a:pPr marL="360000" indent="-360000"/>
            <a:r>
              <a:rPr lang="nl-BE" sz="1400" b="0" dirty="0" smtClean="0"/>
              <a:t>Rookdetector geactiveerd na ca. 1 minuut</a:t>
            </a:r>
            <a:endParaRPr lang="nl-BE" sz="1400" b="0" dirty="0"/>
          </a:p>
          <a:p>
            <a:pPr marL="360000" indent="-360000"/>
            <a:r>
              <a:rPr lang="nl-BE" sz="1400" b="0" dirty="0" smtClean="0"/>
              <a:t>Compartiment wordt zeer snel gevuld met rook</a:t>
            </a:r>
          </a:p>
          <a:p>
            <a:pPr marL="360000" indent="-360000"/>
            <a:r>
              <a:rPr lang="nl-BE" sz="1400" b="0" dirty="0" smtClean="0"/>
              <a:t>Automatische blussing wordt geactiveerd 3 minuten na ontsteking (temperatuur rook </a:t>
            </a:r>
            <a:r>
              <a:rPr lang="nl-BE" sz="1400" b="0" dirty="0" smtClean="0">
                <a:sym typeface="Symbol" panose="05050102010706020507" pitchFamily="18" charset="2"/>
              </a:rPr>
              <a:t> 100 °C)</a:t>
            </a:r>
            <a:endParaRPr lang="nl-BE" sz="1400" b="0" dirty="0" smtClean="0"/>
          </a:p>
          <a:p>
            <a:pPr marL="360000" indent="-360000"/>
            <a:r>
              <a:rPr lang="nl-BE" sz="1400" b="0" dirty="0" smtClean="0"/>
              <a:t>Zichtbaarheid nog steeds slecht na activatie van de automatische blussing</a:t>
            </a:r>
          </a:p>
          <a:p>
            <a:pPr marL="360000" indent="-360000"/>
            <a:r>
              <a:rPr lang="nl-BE" sz="1400" b="0" dirty="0" smtClean="0"/>
              <a:t>Geen rook in beide kamers</a:t>
            </a:r>
            <a:endParaRPr lang="nl-BE" sz="1400" b="0" dirty="0"/>
          </a:p>
          <a:p>
            <a:pPr marL="360000" indent="-360000"/>
            <a:r>
              <a:rPr lang="nl-BE" sz="1400" b="0" dirty="0" smtClean="0"/>
              <a:t>Automatische blussing houdt de brand onder controle, maar dooft deze niet volledig uit</a:t>
            </a: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5395" y="3219822"/>
            <a:ext cx="3978188" cy="1470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8781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/>
            <a:r>
              <a:rPr lang="nl-BE" sz="1600" b="0" dirty="0"/>
              <a:t>Configuratie van de praktijktesten – Proefopstelling</a:t>
            </a:r>
            <a:endParaRPr lang="nl-NL" sz="1600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10000"/>
          </a:bodyPr>
          <a:lstStyle/>
          <a:p>
            <a:pPr indent="-360000"/>
            <a:r>
              <a:rPr lang="en-GB" sz="1600" b="0" dirty="0" err="1" smtClean="0"/>
              <a:t>Proefopstelling</a:t>
            </a:r>
            <a:endParaRPr lang="en-GB" sz="1600" b="0" dirty="0" smtClean="0"/>
          </a:p>
          <a:p>
            <a:pPr marL="720000" indent="-360000">
              <a:buFont typeface="Wingdings" panose="05000000000000000000" pitchFamily="2" charset="2"/>
              <a:buChar char="§"/>
            </a:pPr>
            <a:r>
              <a:rPr lang="en-GB" sz="1400" b="0" dirty="0" err="1" smtClean="0"/>
              <a:t>Muur</a:t>
            </a:r>
            <a:r>
              <a:rPr lang="en-GB" sz="1400" b="0" dirty="0" smtClean="0"/>
              <a:t> </a:t>
            </a:r>
            <a:r>
              <a:rPr lang="en-GB" sz="1400" b="0" dirty="0" err="1" smtClean="0"/>
              <a:t>uit</a:t>
            </a:r>
            <a:r>
              <a:rPr lang="en-GB" sz="1400" b="0" dirty="0" smtClean="0"/>
              <a:t> </a:t>
            </a:r>
            <a:r>
              <a:rPr lang="en-GB" sz="1400" b="0" dirty="0" err="1" smtClean="0"/>
              <a:t>cellenbeton</a:t>
            </a:r>
            <a:r>
              <a:rPr lang="en-GB" sz="1400" b="0" dirty="0" smtClean="0"/>
              <a:t> (</a:t>
            </a:r>
            <a:r>
              <a:rPr lang="en-GB" sz="1400" b="0" dirty="0" err="1" smtClean="0"/>
              <a:t>dikte</a:t>
            </a:r>
            <a:r>
              <a:rPr lang="en-GB" sz="1400" b="0" dirty="0" smtClean="0"/>
              <a:t>: 150 mm)</a:t>
            </a:r>
          </a:p>
          <a:p>
            <a:pPr marL="720000" indent="-360000">
              <a:buFont typeface="Wingdings" panose="05000000000000000000" pitchFamily="2" charset="2"/>
              <a:buChar char="§"/>
            </a:pPr>
            <a:r>
              <a:rPr lang="en-GB" sz="1400" b="0" dirty="0" err="1" smtClean="0"/>
              <a:t>Hoogte</a:t>
            </a:r>
            <a:r>
              <a:rPr lang="en-GB" sz="1400" b="0" dirty="0" smtClean="0"/>
              <a:t> </a:t>
            </a:r>
            <a:r>
              <a:rPr lang="en-GB" sz="1400" b="0" dirty="0" err="1" smtClean="0"/>
              <a:t>opgehangen</a:t>
            </a:r>
            <a:r>
              <a:rPr lang="en-GB" sz="1400" b="0" dirty="0" smtClean="0"/>
              <a:t> plafond: 2,5 m</a:t>
            </a:r>
          </a:p>
          <a:p>
            <a:pPr marL="720000" indent="-360000">
              <a:buFont typeface="Wingdings" panose="05000000000000000000" pitchFamily="2" charset="2"/>
              <a:buChar char="§"/>
            </a:pPr>
            <a:r>
              <a:rPr lang="en-GB" sz="1400" b="0" dirty="0" err="1" smtClean="0"/>
              <a:t>Deuren</a:t>
            </a:r>
            <a:r>
              <a:rPr lang="en-GB" sz="1400" b="0" dirty="0" smtClean="0"/>
              <a:t> (</a:t>
            </a:r>
            <a:r>
              <a:rPr lang="en-GB" sz="1400" b="0" dirty="0" err="1" smtClean="0"/>
              <a:t>hoogte</a:t>
            </a:r>
            <a:r>
              <a:rPr lang="en-GB" sz="1400" b="0" dirty="0" smtClean="0"/>
              <a:t>: 2 m) </a:t>
            </a:r>
            <a:r>
              <a:rPr lang="en-GB" sz="1400" b="0" dirty="0" err="1" smtClean="0"/>
              <a:t>aan</a:t>
            </a:r>
            <a:r>
              <a:rPr lang="en-GB" sz="1400" b="0" dirty="0" smtClean="0"/>
              <a:t> de </a:t>
            </a:r>
            <a:r>
              <a:rPr lang="en-GB" sz="1400" b="0" dirty="0" err="1" smtClean="0"/>
              <a:t>uiteinden</a:t>
            </a:r>
            <a:r>
              <a:rPr lang="en-GB" sz="1400" b="0" dirty="0" smtClean="0"/>
              <a:t> van de </a:t>
            </a:r>
            <a:r>
              <a:rPr lang="en-GB" sz="1400" b="0" dirty="0" err="1" smtClean="0"/>
              <a:t>evacuatieweg</a:t>
            </a:r>
            <a:r>
              <a:rPr lang="en-GB" sz="1400" b="0" dirty="0" smtClean="0"/>
              <a:t> (“</a:t>
            </a:r>
            <a:r>
              <a:rPr lang="en-GB" sz="1400" b="0" dirty="0" err="1" smtClean="0"/>
              <a:t>gewone</a:t>
            </a:r>
            <a:r>
              <a:rPr lang="en-GB" sz="1400" b="0" dirty="0" smtClean="0"/>
              <a:t>” </a:t>
            </a:r>
            <a:r>
              <a:rPr lang="en-GB" sz="1400" b="0" dirty="0" err="1" smtClean="0"/>
              <a:t>deuren</a:t>
            </a:r>
            <a:r>
              <a:rPr lang="en-GB" sz="1400" b="0" dirty="0" smtClean="0"/>
              <a:t>)</a:t>
            </a:r>
          </a:p>
          <a:p>
            <a:pPr marL="720000" indent="-360000">
              <a:buFont typeface="Wingdings" panose="05000000000000000000" pitchFamily="2" charset="2"/>
              <a:buChar char="§"/>
            </a:pPr>
            <a:r>
              <a:rPr lang="en-GB" sz="1400" b="0" dirty="0" err="1" smtClean="0"/>
              <a:t>Deuren</a:t>
            </a:r>
            <a:r>
              <a:rPr lang="en-GB" sz="1400" b="0" dirty="0" smtClean="0"/>
              <a:t> (</a:t>
            </a:r>
            <a:r>
              <a:rPr lang="en-GB" sz="1400" b="0" dirty="0" err="1" smtClean="0"/>
              <a:t>hoogte</a:t>
            </a:r>
            <a:r>
              <a:rPr lang="en-GB" sz="1400" b="0" dirty="0" smtClean="0"/>
              <a:t>: 2 m) </a:t>
            </a:r>
            <a:r>
              <a:rPr lang="en-GB" sz="1400" b="0" dirty="0" err="1" smtClean="0"/>
              <a:t>t.p.v</a:t>
            </a:r>
            <a:r>
              <a:rPr lang="en-GB" sz="1400" b="0" dirty="0" smtClean="0"/>
              <a:t>. de </a:t>
            </a:r>
            <a:r>
              <a:rPr lang="en-GB" sz="1400" b="0" dirty="0" err="1" smtClean="0"/>
              <a:t>kamers</a:t>
            </a:r>
            <a:r>
              <a:rPr lang="en-GB" sz="1400" b="0" dirty="0" smtClean="0"/>
              <a:t> (</a:t>
            </a:r>
            <a:r>
              <a:rPr lang="en-GB" sz="1400" b="0" dirty="0" err="1" smtClean="0"/>
              <a:t>brandwerende</a:t>
            </a:r>
            <a:r>
              <a:rPr lang="en-GB" sz="1400" b="0" dirty="0" smtClean="0"/>
              <a:t> – </a:t>
            </a:r>
            <a:r>
              <a:rPr lang="en-GB" sz="1400" b="0" dirty="0" err="1" smtClean="0"/>
              <a:t>rookwerende</a:t>
            </a:r>
            <a:r>
              <a:rPr lang="en-GB" sz="1400" b="0" dirty="0" smtClean="0"/>
              <a:t> </a:t>
            </a:r>
            <a:r>
              <a:rPr lang="en-GB" sz="1400" b="0" dirty="0" err="1" smtClean="0"/>
              <a:t>deur</a:t>
            </a:r>
            <a:r>
              <a:rPr lang="en-GB" sz="1400" b="0" dirty="0" smtClean="0"/>
              <a:t>)</a:t>
            </a:r>
          </a:p>
          <a:p>
            <a:pPr marL="720000" indent="-360000">
              <a:buFont typeface="Wingdings" panose="05000000000000000000" pitchFamily="2" charset="2"/>
              <a:buChar char="§"/>
            </a:pPr>
            <a:r>
              <a:rPr lang="en-GB" sz="1400" b="0" dirty="0" err="1" smtClean="0"/>
              <a:t>Gemeenschappelijke</a:t>
            </a:r>
            <a:r>
              <a:rPr lang="en-GB" sz="1400" b="0" dirty="0" smtClean="0"/>
              <a:t> </a:t>
            </a:r>
            <a:r>
              <a:rPr lang="en-GB" sz="1400" b="0" dirty="0" err="1" smtClean="0"/>
              <a:t>ruimte</a:t>
            </a:r>
            <a:r>
              <a:rPr lang="en-GB" sz="1400" b="0" dirty="0" smtClean="0"/>
              <a:t> (13,8 x 7,8 m²) – </a:t>
            </a:r>
            <a:r>
              <a:rPr lang="en-GB" sz="1400" b="0" dirty="0" err="1" smtClean="0"/>
              <a:t>kamer</a:t>
            </a:r>
            <a:r>
              <a:rPr lang="en-GB" sz="1400" b="0" dirty="0" smtClean="0"/>
              <a:t> (6 x 4 m²) – </a:t>
            </a:r>
            <a:r>
              <a:rPr lang="en-GB" sz="1400" b="0" dirty="0" err="1" smtClean="0"/>
              <a:t>evacuatieweg</a:t>
            </a:r>
            <a:r>
              <a:rPr lang="en-GB" sz="1400" b="0" dirty="0" smtClean="0"/>
              <a:t> (1,8 x 10/12 m²)</a:t>
            </a:r>
          </a:p>
          <a:p>
            <a:pPr indent="-360000"/>
            <a:r>
              <a:rPr lang="en-GB" sz="1600" b="0" dirty="0" err="1" smtClean="0"/>
              <a:t>Randvoorwaarden</a:t>
            </a:r>
            <a:endParaRPr lang="en-GB" sz="1600" b="0" dirty="0" smtClean="0"/>
          </a:p>
          <a:p>
            <a:pPr marL="720000" indent="-360000">
              <a:buFont typeface="Wingdings" panose="05000000000000000000" pitchFamily="2" charset="2"/>
              <a:buChar char="§"/>
            </a:pPr>
            <a:r>
              <a:rPr lang="en-GB" sz="1400" b="0" dirty="0" err="1" smtClean="0"/>
              <a:t>Deuren</a:t>
            </a:r>
            <a:r>
              <a:rPr lang="en-GB" sz="1400" b="0" dirty="0" smtClean="0"/>
              <a:t> </a:t>
            </a:r>
            <a:r>
              <a:rPr lang="en-GB" sz="1400" b="0" dirty="0" err="1" smtClean="0"/>
              <a:t>aan</a:t>
            </a:r>
            <a:r>
              <a:rPr lang="en-GB" sz="1400" b="0" dirty="0" smtClean="0"/>
              <a:t> het </a:t>
            </a:r>
            <a:r>
              <a:rPr lang="en-GB" sz="1400" b="0" dirty="0" err="1" smtClean="0"/>
              <a:t>einde</a:t>
            </a:r>
            <a:r>
              <a:rPr lang="en-GB" sz="1400" b="0" dirty="0" smtClean="0"/>
              <a:t> van de </a:t>
            </a:r>
            <a:r>
              <a:rPr lang="en-GB" sz="1400" b="0" dirty="0" err="1" smtClean="0"/>
              <a:t>evacuatieweg</a:t>
            </a:r>
            <a:r>
              <a:rPr lang="en-GB" sz="1400" b="0" dirty="0" smtClean="0"/>
              <a:t> </a:t>
            </a:r>
            <a:r>
              <a:rPr lang="en-GB" sz="1400" b="0" dirty="0" err="1" smtClean="0"/>
              <a:t>worden</a:t>
            </a:r>
            <a:r>
              <a:rPr lang="en-GB" sz="1400" b="0" dirty="0" smtClean="0"/>
              <a:t> </a:t>
            </a:r>
            <a:r>
              <a:rPr lang="en-GB" sz="1400" b="0" dirty="0" err="1" smtClean="0"/>
              <a:t>gesloten</a:t>
            </a:r>
            <a:r>
              <a:rPr lang="en-GB" sz="1400" b="0" dirty="0" smtClean="0"/>
              <a:t> 1 </a:t>
            </a:r>
            <a:r>
              <a:rPr lang="en-GB" sz="1400" b="0" dirty="0" err="1" smtClean="0"/>
              <a:t>minuut</a:t>
            </a:r>
            <a:r>
              <a:rPr lang="en-GB" sz="1400" b="0" dirty="0" smtClean="0"/>
              <a:t> </a:t>
            </a:r>
            <a:r>
              <a:rPr lang="en-GB" sz="1400" b="0" dirty="0" err="1" smtClean="0"/>
              <a:t>na</a:t>
            </a:r>
            <a:r>
              <a:rPr lang="en-GB" sz="1400" b="0" dirty="0" smtClean="0"/>
              <a:t> </a:t>
            </a:r>
            <a:r>
              <a:rPr lang="en-GB" sz="1400" b="0" dirty="0" err="1" smtClean="0"/>
              <a:t>ontsteking</a:t>
            </a:r>
            <a:r>
              <a:rPr lang="en-GB" sz="1400" b="0" dirty="0" smtClean="0"/>
              <a:t> </a:t>
            </a:r>
          </a:p>
          <a:p>
            <a:pPr marL="720000" indent="-360000">
              <a:buFont typeface="Wingdings" panose="05000000000000000000" pitchFamily="2" charset="2"/>
              <a:buChar char="§"/>
            </a:pPr>
            <a:r>
              <a:rPr lang="en-GB" sz="1400" b="0" dirty="0" err="1" smtClean="0"/>
              <a:t>Deuren</a:t>
            </a:r>
            <a:r>
              <a:rPr lang="en-GB" sz="1400" b="0" dirty="0" smtClean="0"/>
              <a:t> van de </a:t>
            </a:r>
            <a:r>
              <a:rPr lang="en-GB" sz="1400" b="0" dirty="0" err="1" smtClean="0"/>
              <a:t>kamers</a:t>
            </a:r>
            <a:r>
              <a:rPr lang="en-GB" sz="1400" b="0" dirty="0" smtClean="0"/>
              <a:t> </a:t>
            </a:r>
            <a:r>
              <a:rPr lang="en-GB" sz="1400" b="0" dirty="0" err="1" smtClean="0"/>
              <a:t>zijn</a:t>
            </a:r>
            <a:r>
              <a:rPr lang="en-GB" sz="1400" b="0" dirty="0" smtClean="0"/>
              <a:t> </a:t>
            </a:r>
            <a:r>
              <a:rPr lang="en-GB" sz="1400" b="0" dirty="0" err="1" smtClean="0"/>
              <a:t>gesloten</a:t>
            </a:r>
            <a:r>
              <a:rPr lang="en-GB" sz="1400" b="0" dirty="0" smtClean="0"/>
              <a:t> </a:t>
            </a:r>
            <a:r>
              <a:rPr lang="en-GB" sz="1400" b="0" dirty="0" err="1" smtClean="0"/>
              <a:t>tijdens</a:t>
            </a:r>
            <a:r>
              <a:rPr lang="en-GB" sz="1400" b="0" dirty="0" smtClean="0"/>
              <a:t> de </a:t>
            </a:r>
            <a:r>
              <a:rPr lang="en-GB" sz="1400" b="0" dirty="0" err="1" smtClean="0"/>
              <a:t>proef</a:t>
            </a:r>
            <a:endParaRPr lang="en-GB" sz="1400" b="0" dirty="0" smtClean="0"/>
          </a:p>
          <a:p>
            <a:pPr marL="720000" indent="-360000">
              <a:buFont typeface="Wingdings" panose="05000000000000000000" pitchFamily="2" charset="2"/>
              <a:buChar char="§"/>
            </a:pPr>
            <a:r>
              <a:rPr lang="en-GB" sz="1400" b="0" dirty="0" err="1" smtClean="0"/>
              <a:t>Geen</a:t>
            </a:r>
            <a:r>
              <a:rPr lang="en-GB" sz="1400" b="0" dirty="0" smtClean="0"/>
              <a:t> </a:t>
            </a:r>
            <a:r>
              <a:rPr lang="en-GB" sz="1400" b="0" dirty="0" err="1" smtClean="0"/>
              <a:t>openingen</a:t>
            </a:r>
            <a:r>
              <a:rPr lang="en-GB" sz="1400" b="0" dirty="0" smtClean="0"/>
              <a:t> in het </a:t>
            </a:r>
            <a:r>
              <a:rPr lang="en-GB" sz="1400" b="0" dirty="0" err="1" smtClean="0"/>
              <a:t>compartiment</a:t>
            </a:r>
            <a:r>
              <a:rPr lang="en-GB" sz="1400" b="0" dirty="0" smtClean="0"/>
              <a:t> (heel </a:t>
            </a:r>
            <a:r>
              <a:rPr lang="en-GB" sz="1400" b="0" dirty="0" err="1" smtClean="0"/>
              <a:t>belangrijke</a:t>
            </a:r>
            <a:r>
              <a:rPr lang="en-GB" sz="1400" b="0" dirty="0" smtClean="0"/>
              <a:t> </a:t>
            </a:r>
            <a:r>
              <a:rPr lang="en-GB" sz="1400" b="0" dirty="0" err="1" smtClean="0"/>
              <a:t>randvoorwaarde</a:t>
            </a:r>
            <a:r>
              <a:rPr lang="en-GB" sz="1400" b="0" dirty="0" smtClean="0"/>
              <a:t>!)</a:t>
            </a:r>
          </a:p>
          <a:p>
            <a:pPr indent="-360000"/>
            <a:r>
              <a:rPr lang="en-GB" sz="1600" b="0" dirty="0" err="1" smtClean="0"/>
              <a:t>Brandhaard</a:t>
            </a:r>
            <a:endParaRPr lang="en-GB" sz="1600" b="0" dirty="0" smtClean="0"/>
          </a:p>
          <a:p>
            <a:pPr marL="720000" indent="-360000">
              <a:buFont typeface="Wingdings" panose="05000000000000000000" pitchFamily="2" charset="2"/>
              <a:buChar char="§"/>
            </a:pPr>
            <a:r>
              <a:rPr lang="en-GB" sz="1400" b="0" dirty="0" err="1" smtClean="0"/>
              <a:t>Tweezitsbank</a:t>
            </a:r>
            <a:r>
              <a:rPr lang="en-GB" sz="1400" b="0" dirty="0" smtClean="0"/>
              <a:t> (</a:t>
            </a:r>
            <a:r>
              <a:rPr lang="en-GB" sz="1400" b="0" dirty="0" err="1" smtClean="0"/>
              <a:t>polyetherschuim</a:t>
            </a:r>
            <a:r>
              <a:rPr lang="en-GB" sz="1400" b="0" dirty="0" smtClean="0"/>
              <a:t>, </a:t>
            </a:r>
            <a:r>
              <a:rPr lang="en-GB" sz="1400" b="0" dirty="0" err="1" smtClean="0"/>
              <a:t>houten</a:t>
            </a:r>
            <a:r>
              <a:rPr lang="en-GB" sz="1400" b="0" dirty="0" smtClean="0"/>
              <a:t> </a:t>
            </a:r>
            <a:r>
              <a:rPr lang="en-GB" sz="1400" b="0" dirty="0" err="1" smtClean="0"/>
              <a:t>kader</a:t>
            </a:r>
            <a:r>
              <a:rPr lang="en-GB" sz="1400" b="0" dirty="0" smtClean="0"/>
              <a:t>, polyester hoes)</a:t>
            </a:r>
          </a:p>
          <a:p>
            <a:pPr marL="720000" indent="-360000">
              <a:buFont typeface="Wingdings" panose="05000000000000000000" pitchFamily="2" charset="2"/>
              <a:buChar char="§"/>
            </a:pPr>
            <a:r>
              <a:rPr lang="en-GB" sz="1400" b="0" dirty="0" err="1" smtClean="0"/>
              <a:t>Ontstekingsbron</a:t>
            </a:r>
            <a:r>
              <a:rPr lang="en-GB" sz="1400" b="0" dirty="0" smtClean="0"/>
              <a:t>: in </a:t>
            </a:r>
            <a:r>
              <a:rPr lang="en-GB" sz="1400" b="0" dirty="0" err="1" smtClean="0"/>
              <a:t>heptaan</a:t>
            </a:r>
            <a:r>
              <a:rPr lang="en-GB" sz="1400" b="0" dirty="0" smtClean="0"/>
              <a:t> </a:t>
            </a:r>
            <a:r>
              <a:rPr lang="en-GB" sz="1400" b="0" dirty="0" err="1" smtClean="0"/>
              <a:t>gedrenkte</a:t>
            </a:r>
            <a:r>
              <a:rPr lang="en-GB" sz="1400" b="0" dirty="0" smtClean="0"/>
              <a:t> </a:t>
            </a:r>
            <a:r>
              <a:rPr lang="en-GB" sz="1400" b="0" dirty="0" err="1" smtClean="0"/>
              <a:t>vezelplaatblokjes</a:t>
            </a:r>
            <a:endParaRPr lang="en-GB" sz="1400" b="0" dirty="0" smtClean="0"/>
          </a:p>
          <a:p>
            <a:endParaRPr lang="en-GB" b="0" dirty="0"/>
          </a:p>
        </p:txBody>
      </p:sp>
    </p:spTree>
    <p:extLst>
      <p:ext uri="{BB962C8B-B14F-4D97-AF65-F5344CB8AC3E}">
        <p14:creationId xmlns:p14="http://schemas.microsoft.com/office/powerpoint/2010/main" val="519532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/>
            <a:r>
              <a:rPr lang="nl-BE" sz="1600" b="0" dirty="0"/>
              <a:t>Proef </a:t>
            </a:r>
            <a:r>
              <a:rPr lang="nl-BE" sz="1600" b="0" dirty="0" smtClean="0"/>
              <a:t>4: </a:t>
            </a:r>
            <a:r>
              <a:rPr lang="nl-BE" sz="1600" b="0" dirty="0"/>
              <a:t>Toepassing van een automatische blussing</a:t>
            </a:r>
            <a:endParaRPr lang="nl-NL" sz="1600" dirty="0"/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59" y="1923678"/>
            <a:ext cx="3960000" cy="2469274"/>
          </a:xfr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1923678"/>
            <a:ext cx="3960000" cy="2465237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0886" y="1275606"/>
            <a:ext cx="4861347" cy="455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6957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/>
            <a:r>
              <a:rPr lang="nl-BE" sz="1600" b="0" dirty="0"/>
              <a:t>Proef </a:t>
            </a:r>
            <a:r>
              <a:rPr lang="nl-BE" sz="1600" b="0" dirty="0" smtClean="0"/>
              <a:t>4: </a:t>
            </a:r>
            <a:r>
              <a:rPr lang="nl-BE" sz="1600" b="0" dirty="0"/>
              <a:t>Toepassing van een automatische blussing</a:t>
            </a:r>
            <a:endParaRPr lang="nl-NL" sz="1600" dirty="0"/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027" y="1923678"/>
            <a:ext cx="3960000" cy="2462520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472" y="1923678"/>
            <a:ext cx="3960000" cy="2466039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196254"/>
            <a:ext cx="4861347" cy="455074"/>
          </a:xfrm>
          <a:prstGeom prst="rect">
            <a:avLst/>
          </a:prstGeom>
        </p:spPr>
      </p:pic>
      <p:pic>
        <p:nvPicPr>
          <p:cNvPr id="7" name="Tijdelijke aanduiding voor inhoud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1216819"/>
            <a:ext cx="4032448" cy="213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7704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/>
            <a:r>
              <a:rPr lang="nl-BE" sz="1600" b="0" dirty="0"/>
              <a:t>Proef </a:t>
            </a:r>
            <a:r>
              <a:rPr lang="nl-BE" sz="1600" b="0" dirty="0" smtClean="0"/>
              <a:t>4: </a:t>
            </a:r>
            <a:r>
              <a:rPr lang="nl-BE" sz="1600" b="0" dirty="0"/>
              <a:t>Toepassing van een automatische blussing</a:t>
            </a:r>
            <a:endParaRPr lang="nl-NL" sz="1600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1296000" y="1059582"/>
            <a:ext cx="7416000" cy="2754000"/>
          </a:xfrm>
        </p:spPr>
        <p:txBody>
          <a:bodyPr/>
          <a:lstStyle/>
          <a:p>
            <a:pPr marL="0" indent="0" algn="ctr">
              <a:buNone/>
            </a:pPr>
            <a:r>
              <a:rPr lang="nl-BE" sz="1400" b="0" dirty="0"/>
              <a:t>Camera in </a:t>
            </a:r>
            <a:r>
              <a:rPr lang="nl-BE" sz="1400" b="0" dirty="0" smtClean="0"/>
              <a:t>gemeenschappelijke ruimte (met de brandhaard aan de rechterkant)</a:t>
            </a:r>
          </a:p>
          <a:p>
            <a:pPr marL="0" indent="0" algn="ctr">
              <a:buNone/>
            </a:pPr>
            <a:endParaRPr lang="nl-BE" sz="1400" dirty="0"/>
          </a:p>
          <a:p>
            <a:endParaRPr lang="nl-BE" dirty="0"/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0000" y="1275606"/>
            <a:ext cx="5743829" cy="32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4702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/>
            <a:r>
              <a:rPr lang="nl-BE" sz="1600" b="0" dirty="0"/>
              <a:t>Proef </a:t>
            </a:r>
            <a:r>
              <a:rPr lang="nl-BE" sz="1600" b="0" dirty="0" smtClean="0"/>
              <a:t>4: </a:t>
            </a:r>
            <a:r>
              <a:rPr lang="nl-BE" sz="1600" b="0" dirty="0"/>
              <a:t>Toepassing van een automatische blussing</a:t>
            </a:r>
            <a:endParaRPr lang="nl-NL" sz="1600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1296000" y="1059582"/>
            <a:ext cx="7416000" cy="2754000"/>
          </a:xfrm>
        </p:spPr>
        <p:txBody>
          <a:bodyPr/>
          <a:lstStyle/>
          <a:p>
            <a:pPr marL="0" indent="0" algn="ctr">
              <a:buNone/>
            </a:pPr>
            <a:r>
              <a:rPr lang="nl-BE" sz="1400" b="0" dirty="0"/>
              <a:t>Camera </a:t>
            </a:r>
            <a:r>
              <a:rPr lang="nl-BE" sz="1400" b="0" dirty="0" smtClean="0"/>
              <a:t>gericht op de brandhaard</a:t>
            </a:r>
          </a:p>
          <a:p>
            <a:pPr marL="0" indent="0" algn="ctr">
              <a:buNone/>
            </a:pPr>
            <a:endParaRPr lang="nl-BE" sz="1400" dirty="0"/>
          </a:p>
          <a:p>
            <a:endParaRPr lang="nl-BE" dirty="0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0000" y="1275606"/>
            <a:ext cx="5861459" cy="32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3070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/>
            <a:r>
              <a:rPr lang="nl-BE" sz="1600" b="0" dirty="0"/>
              <a:t>Proef </a:t>
            </a:r>
            <a:r>
              <a:rPr lang="nl-BE" sz="1600" b="0" dirty="0" smtClean="0"/>
              <a:t>4: </a:t>
            </a:r>
            <a:r>
              <a:rPr lang="nl-BE" sz="1600" b="0" dirty="0"/>
              <a:t>Toepassing van een automatische blussing</a:t>
            </a:r>
            <a:endParaRPr lang="nl-NL" sz="1600" dirty="0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1"/>
          </p:nvPr>
        </p:nvSpPr>
        <p:spPr>
          <a:xfrm>
            <a:off x="1296000" y="1059582"/>
            <a:ext cx="7416000" cy="2754000"/>
          </a:xfrm>
        </p:spPr>
        <p:txBody>
          <a:bodyPr/>
          <a:lstStyle/>
          <a:p>
            <a:pPr marL="0" indent="0" algn="ctr">
              <a:buNone/>
            </a:pPr>
            <a:r>
              <a:rPr lang="nl-BE" sz="1400" b="0" dirty="0"/>
              <a:t>Camera </a:t>
            </a:r>
            <a:r>
              <a:rPr lang="nl-BE" sz="1400" b="0" dirty="0" smtClean="0"/>
              <a:t>gericht op de brandhaard (vervolg)</a:t>
            </a:r>
          </a:p>
          <a:p>
            <a:pPr marL="0" indent="0" algn="ctr">
              <a:buNone/>
            </a:pPr>
            <a:endParaRPr lang="nl-BE" sz="1400" dirty="0"/>
          </a:p>
          <a:p>
            <a:endParaRPr lang="nl-BE" dirty="0"/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0000" y="1275606"/>
            <a:ext cx="5768276" cy="32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728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/>
            <a:r>
              <a:rPr lang="nl-BE" sz="1600" b="0" dirty="0"/>
              <a:t>Proef </a:t>
            </a:r>
            <a:r>
              <a:rPr lang="nl-BE" sz="1600" b="0" dirty="0" smtClean="0"/>
              <a:t>4: </a:t>
            </a:r>
            <a:r>
              <a:rPr lang="nl-BE" sz="1600" b="0" dirty="0"/>
              <a:t>Toepassing van een automatische blussing</a:t>
            </a:r>
            <a:endParaRPr lang="nl-NL" sz="1600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1296000" y="1059582"/>
            <a:ext cx="7416000" cy="2754000"/>
          </a:xfrm>
        </p:spPr>
        <p:txBody>
          <a:bodyPr/>
          <a:lstStyle/>
          <a:p>
            <a:pPr marL="0" indent="0" algn="ctr">
              <a:buNone/>
            </a:pPr>
            <a:r>
              <a:rPr lang="nl-BE" sz="1400" b="0" dirty="0"/>
              <a:t>Camera in </a:t>
            </a:r>
            <a:r>
              <a:rPr lang="nl-BE" sz="1400" b="0" dirty="0" smtClean="0"/>
              <a:t>Gang1</a:t>
            </a:r>
          </a:p>
          <a:p>
            <a:pPr marL="0" indent="0" algn="ctr">
              <a:buNone/>
            </a:pPr>
            <a:endParaRPr lang="nl-BE" sz="1400" dirty="0"/>
          </a:p>
          <a:p>
            <a:endParaRPr lang="nl-BE" dirty="0"/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0000" y="1275606"/>
            <a:ext cx="5747445" cy="32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6061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/>
            <a:r>
              <a:rPr lang="nl-BE" sz="1600" b="0" dirty="0"/>
              <a:t>Proef </a:t>
            </a:r>
            <a:r>
              <a:rPr lang="nl-BE" sz="1600" b="0" dirty="0" smtClean="0"/>
              <a:t>4: </a:t>
            </a:r>
            <a:r>
              <a:rPr lang="nl-BE" sz="1600" b="0" dirty="0"/>
              <a:t>Toepassing van een automatische blussing</a:t>
            </a:r>
            <a:endParaRPr lang="nl-NL" sz="1600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1296000" y="1059582"/>
            <a:ext cx="7416000" cy="2754000"/>
          </a:xfrm>
        </p:spPr>
        <p:txBody>
          <a:bodyPr/>
          <a:lstStyle/>
          <a:p>
            <a:pPr marL="0" indent="0" algn="ctr">
              <a:buNone/>
            </a:pPr>
            <a:r>
              <a:rPr lang="nl-BE" sz="1400" b="0" dirty="0"/>
              <a:t>Camera in </a:t>
            </a:r>
            <a:r>
              <a:rPr lang="nl-BE" sz="1400" b="0" dirty="0" smtClean="0"/>
              <a:t>Gang2</a:t>
            </a:r>
          </a:p>
          <a:p>
            <a:pPr marL="0" indent="0" algn="ctr">
              <a:buNone/>
            </a:pPr>
            <a:endParaRPr lang="nl-BE" sz="1400" dirty="0"/>
          </a:p>
          <a:p>
            <a:endParaRPr lang="nl-BE" dirty="0"/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0000" y="1275606"/>
            <a:ext cx="5734552" cy="32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7213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/>
            <a:r>
              <a:rPr lang="nl-BE" sz="1600" b="0" dirty="0"/>
              <a:t>Proef </a:t>
            </a:r>
            <a:r>
              <a:rPr lang="nl-BE" sz="1600" b="0" dirty="0" smtClean="0"/>
              <a:t>4: </a:t>
            </a:r>
            <a:r>
              <a:rPr lang="nl-BE" sz="1600" b="0" dirty="0"/>
              <a:t>Toepassing van een automatische blussing</a:t>
            </a:r>
            <a:endParaRPr lang="nl-NL" sz="1600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nl-BE" sz="1600" b="0" dirty="0" smtClean="0"/>
              <a:t>Conclusies Proef 4</a:t>
            </a:r>
          </a:p>
          <a:p>
            <a:pPr marL="360000" indent="-360000"/>
            <a:r>
              <a:rPr lang="en-US" sz="1400" b="0" dirty="0" err="1" smtClean="0"/>
              <a:t>Vóór</a:t>
            </a:r>
            <a:r>
              <a:rPr lang="en-US" sz="1400" b="0" dirty="0" smtClean="0"/>
              <a:t> </a:t>
            </a:r>
            <a:r>
              <a:rPr lang="en-US" sz="1400" b="0" dirty="0" err="1" smtClean="0"/>
              <a:t>activatie</a:t>
            </a:r>
            <a:r>
              <a:rPr lang="en-US" sz="1400" b="0" dirty="0" smtClean="0"/>
              <a:t> van de </a:t>
            </a:r>
            <a:r>
              <a:rPr lang="en-US" sz="1400" b="0" dirty="0" err="1" smtClean="0"/>
              <a:t>automatische</a:t>
            </a:r>
            <a:r>
              <a:rPr lang="en-US" sz="1400" b="0" dirty="0" smtClean="0"/>
              <a:t> </a:t>
            </a:r>
            <a:r>
              <a:rPr lang="en-US" sz="1400" b="0" dirty="0" err="1" smtClean="0"/>
              <a:t>blussing</a:t>
            </a:r>
            <a:r>
              <a:rPr lang="en-US" sz="1400" b="0" dirty="0" smtClean="0"/>
              <a:t>: </a:t>
            </a:r>
            <a:r>
              <a:rPr lang="en-US" sz="1400" b="0" dirty="0" err="1" smtClean="0"/>
              <a:t>rookontwikkeling</a:t>
            </a:r>
            <a:r>
              <a:rPr lang="en-US" sz="1400" b="0" dirty="0" smtClean="0"/>
              <a:t> in de </a:t>
            </a:r>
            <a:r>
              <a:rPr lang="en-US" sz="1400" b="0" dirty="0" err="1" smtClean="0"/>
              <a:t>brandruimte</a:t>
            </a:r>
            <a:r>
              <a:rPr lang="en-US" sz="1400" b="0" dirty="0" smtClean="0"/>
              <a:t> is </a:t>
            </a:r>
            <a:r>
              <a:rPr lang="en-US" sz="1400" b="0" dirty="0" err="1" smtClean="0"/>
              <a:t>identiek</a:t>
            </a:r>
            <a:r>
              <a:rPr lang="en-US" sz="1400" b="0" dirty="0" smtClean="0"/>
              <a:t> </a:t>
            </a:r>
            <a:r>
              <a:rPr lang="en-US" sz="1400" b="0" dirty="0" err="1" smtClean="0"/>
              <a:t>als</a:t>
            </a:r>
            <a:r>
              <a:rPr lang="en-US" sz="1400" b="0" dirty="0" smtClean="0"/>
              <a:t> </a:t>
            </a:r>
            <a:r>
              <a:rPr lang="en-US" sz="1400" b="0" dirty="0" err="1" smtClean="0"/>
              <a:t>tijdens</a:t>
            </a:r>
            <a:r>
              <a:rPr lang="en-US" sz="1400" b="0" dirty="0" smtClean="0"/>
              <a:t> </a:t>
            </a:r>
            <a:r>
              <a:rPr lang="en-US" sz="1400" b="0" dirty="0" err="1" smtClean="0"/>
              <a:t>Proef</a:t>
            </a:r>
            <a:r>
              <a:rPr lang="en-US" sz="1400" b="0" dirty="0" smtClean="0"/>
              <a:t> 1 en 2 (= </a:t>
            </a:r>
            <a:r>
              <a:rPr lang="en-US" sz="1400" b="0" dirty="0" err="1" smtClean="0"/>
              <a:t>brandruimte</a:t>
            </a:r>
            <a:r>
              <a:rPr lang="en-US" sz="1400" b="0" dirty="0" smtClean="0"/>
              <a:t> </a:t>
            </a:r>
            <a:r>
              <a:rPr lang="en-US" sz="1400" b="0" dirty="0" err="1" smtClean="0"/>
              <a:t>wordt</a:t>
            </a:r>
            <a:r>
              <a:rPr lang="en-US" sz="1400" b="0" dirty="0" smtClean="0"/>
              <a:t> </a:t>
            </a:r>
            <a:r>
              <a:rPr lang="en-US" sz="1400" b="0" dirty="0" err="1" smtClean="0"/>
              <a:t>zeer</a:t>
            </a:r>
            <a:r>
              <a:rPr lang="en-US" sz="1400" b="0" dirty="0" smtClean="0"/>
              <a:t> </a:t>
            </a:r>
            <a:r>
              <a:rPr lang="en-US" sz="1400" b="0" dirty="0" err="1" smtClean="0"/>
              <a:t>snel</a:t>
            </a:r>
            <a:r>
              <a:rPr lang="en-US" sz="1400" b="0" dirty="0" smtClean="0"/>
              <a:t> </a:t>
            </a:r>
            <a:r>
              <a:rPr lang="en-US" sz="1400" b="0" dirty="0" err="1" smtClean="0"/>
              <a:t>gevuld</a:t>
            </a:r>
            <a:r>
              <a:rPr lang="en-US" sz="1400" b="0" dirty="0" smtClean="0"/>
              <a:t> met rook)</a:t>
            </a:r>
            <a:endParaRPr lang="nl-BE" sz="1400" b="0" dirty="0"/>
          </a:p>
          <a:p>
            <a:pPr marL="360000" indent="-360000"/>
            <a:r>
              <a:rPr lang="en-US" sz="1400" b="0" dirty="0" smtClean="0"/>
              <a:t>Rook is nog steeds </a:t>
            </a:r>
            <a:r>
              <a:rPr lang="en-US" sz="1400" b="0" dirty="0" err="1" smtClean="0"/>
              <a:t>aanwezig</a:t>
            </a:r>
            <a:r>
              <a:rPr lang="en-US" sz="1400" b="0" dirty="0" smtClean="0"/>
              <a:t> in de </a:t>
            </a:r>
            <a:r>
              <a:rPr lang="en-US" sz="1400" b="0" dirty="0" err="1" smtClean="0"/>
              <a:t>brandruimte</a:t>
            </a:r>
            <a:r>
              <a:rPr lang="en-US" sz="1400" b="0" dirty="0" smtClean="0"/>
              <a:t> </a:t>
            </a:r>
            <a:r>
              <a:rPr lang="en-US" sz="1400" b="0" dirty="0" err="1" smtClean="0"/>
              <a:t>na</a:t>
            </a:r>
            <a:r>
              <a:rPr lang="en-US" sz="1400" b="0" dirty="0" smtClean="0"/>
              <a:t> </a:t>
            </a:r>
            <a:r>
              <a:rPr lang="en-US" sz="1400" b="0" dirty="0" err="1" smtClean="0"/>
              <a:t>activatie</a:t>
            </a:r>
            <a:r>
              <a:rPr lang="en-US" sz="1400" b="0" dirty="0" smtClean="0"/>
              <a:t> van de </a:t>
            </a:r>
            <a:r>
              <a:rPr lang="en-US" sz="1400" b="0" dirty="0" err="1" smtClean="0"/>
              <a:t>automatische</a:t>
            </a:r>
            <a:r>
              <a:rPr lang="en-US" sz="1400" b="0" dirty="0" smtClean="0"/>
              <a:t> </a:t>
            </a:r>
            <a:r>
              <a:rPr lang="en-US" sz="1400" b="0" dirty="0" err="1" smtClean="0"/>
              <a:t>blussing</a:t>
            </a:r>
            <a:endParaRPr lang="en-US" sz="1400" b="0" dirty="0"/>
          </a:p>
          <a:p>
            <a:pPr marL="360000" indent="-360000"/>
            <a:r>
              <a:rPr lang="en-US" sz="1400" b="0" dirty="0" err="1" smtClean="0"/>
              <a:t>Automatische</a:t>
            </a:r>
            <a:r>
              <a:rPr lang="en-US" sz="1400" b="0" dirty="0" smtClean="0"/>
              <a:t> </a:t>
            </a:r>
            <a:r>
              <a:rPr lang="en-US" sz="1400" b="0" dirty="0" err="1" smtClean="0"/>
              <a:t>blussing</a:t>
            </a:r>
            <a:r>
              <a:rPr lang="en-US" sz="1400" b="0" dirty="0" smtClean="0"/>
              <a:t> </a:t>
            </a:r>
            <a:r>
              <a:rPr lang="en-US" sz="1400" b="0" dirty="0" err="1" smtClean="0"/>
              <a:t>houdt</a:t>
            </a:r>
            <a:r>
              <a:rPr lang="en-US" sz="1400" b="0" dirty="0"/>
              <a:t> </a:t>
            </a:r>
            <a:r>
              <a:rPr lang="en-US" sz="1400" b="0" dirty="0" smtClean="0"/>
              <a:t>de brand </a:t>
            </a:r>
            <a:r>
              <a:rPr lang="en-US" sz="1400" b="0" dirty="0" err="1" smtClean="0"/>
              <a:t>onder</a:t>
            </a:r>
            <a:r>
              <a:rPr lang="en-US" sz="1400" b="0" dirty="0" smtClean="0"/>
              <a:t> </a:t>
            </a:r>
            <a:r>
              <a:rPr lang="en-US" sz="1400" b="0" dirty="0" err="1" smtClean="0"/>
              <a:t>controle</a:t>
            </a:r>
            <a:r>
              <a:rPr lang="en-US" sz="1400" b="0" dirty="0" smtClean="0"/>
              <a:t>, maar </a:t>
            </a:r>
            <a:r>
              <a:rPr lang="en-US" sz="1400" b="0" dirty="0" err="1" smtClean="0"/>
              <a:t>dooft</a:t>
            </a:r>
            <a:r>
              <a:rPr lang="en-US" sz="1400" b="0" dirty="0" smtClean="0"/>
              <a:t> het </a:t>
            </a:r>
            <a:r>
              <a:rPr lang="en-US" sz="1400" b="0" dirty="0" err="1" smtClean="0"/>
              <a:t>niet</a:t>
            </a:r>
            <a:r>
              <a:rPr lang="en-US" sz="1400" b="0" dirty="0" smtClean="0"/>
              <a:t> </a:t>
            </a:r>
            <a:r>
              <a:rPr lang="en-US" sz="1400" b="0" dirty="0" err="1" smtClean="0"/>
              <a:t>volledig</a:t>
            </a:r>
            <a:r>
              <a:rPr lang="en-US" sz="1400" b="0" dirty="0" smtClean="0"/>
              <a:t> </a:t>
            </a:r>
            <a:r>
              <a:rPr lang="en-US" sz="1400" b="0" dirty="0" err="1" smtClean="0"/>
              <a:t>uit</a:t>
            </a:r>
            <a:r>
              <a:rPr lang="en-US" sz="1400" b="0" dirty="0" smtClean="0"/>
              <a:t>. Zo </a:t>
            </a:r>
            <a:r>
              <a:rPr lang="en-US" sz="1400" b="0" dirty="0" err="1" smtClean="0"/>
              <a:t>lang</a:t>
            </a:r>
            <a:r>
              <a:rPr lang="en-US" sz="1400" b="0" dirty="0" smtClean="0"/>
              <a:t> de brand </a:t>
            </a:r>
            <a:r>
              <a:rPr lang="en-US" sz="1400" b="0" dirty="0" err="1" smtClean="0"/>
              <a:t>niet</a:t>
            </a:r>
            <a:r>
              <a:rPr lang="en-US" sz="1400" b="0" dirty="0" smtClean="0"/>
              <a:t> </a:t>
            </a:r>
            <a:r>
              <a:rPr lang="en-US" sz="1400" b="0" dirty="0" err="1" smtClean="0"/>
              <a:t>uitgedoofd</a:t>
            </a:r>
            <a:r>
              <a:rPr lang="en-US" sz="1400" b="0" dirty="0" smtClean="0"/>
              <a:t> is </a:t>
            </a:r>
            <a:r>
              <a:rPr lang="en-US" sz="1400" b="0" dirty="0" smtClean="0">
                <a:sym typeface="Symbol" panose="05050102010706020507" pitchFamily="18" charset="2"/>
              </a:rPr>
              <a:t> </a:t>
            </a:r>
            <a:r>
              <a:rPr lang="en-US" sz="1400" b="0" dirty="0" err="1" smtClean="0">
                <a:sym typeface="Symbol" panose="05050102010706020507" pitchFamily="18" charset="2"/>
              </a:rPr>
              <a:t>rookproductie</a:t>
            </a:r>
            <a:r>
              <a:rPr lang="en-US" sz="1400" b="0" dirty="0" smtClean="0">
                <a:sym typeface="Symbol" panose="05050102010706020507" pitchFamily="18" charset="2"/>
              </a:rPr>
              <a:t> </a:t>
            </a:r>
            <a:r>
              <a:rPr lang="en-US" sz="1400" b="0" dirty="0" err="1" smtClean="0">
                <a:sym typeface="Symbol" panose="05050102010706020507" pitchFamily="18" charset="2"/>
              </a:rPr>
              <a:t>mogelijk</a:t>
            </a:r>
            <a:endParaRPr lang="en-US" sz="1400" b="0" dirty="0" smtClean="0"/>
          </a:p>
          <a:p>
            <a:pPr marL="360000" indent="-360000"/>
            <a:r>
              <a:rPr lang="en-US" sz="1400" b="0" dirty="0" err="1" smtClean="0"/>
              <a:t>Geen</a:t>
            </a:r>
            <a:r>
              <a:rPr lang="en-US" sz="1400" b="0" dirty="0" smtClean="0"/>
              <a:t> </a:t>
            </a:r>
            <a:r>
              <a:rPr lang="en-US" sz="1400" b="0" dirty="0" err="1" smtClean="0"/>
              <a:t>drukopbouw</a:t>
            </a:r>
            <a:r>
              <a:rPr lang="en-US" sz="1400" b="0" dirty="0" smtClean="0"/>
              <a:t> </a:t>
            </a:r>
            <a:r>
              <a:rPr lang="en-US" sz="1400" b="0" dirty="0" err="1" smtClean="0"/>
              <a:t>meer</a:t>
            </a:r>
            <a:r>
              <a:rPr lang="en-US" sz="1400" b="0" dirty="0" smtClean="0"/>
              <a:t> op het moment van </a:t>
            </a:r>
            <a:r>
              <a:rPr lang="en-US" sz="1400" b="0" dirty="0" err="1" smtClean="0"/>
              <a:t>activatie</a:t>
            </a:r>
            <a:r>
              <a:rPr lang="en-US" sz="1400" b="0" dirty="0" smtClean="0"/>
              <a:t> van de </a:t>
            </a:r>
            <a:r>
              <a:rPr lang="en-US" sz="1400" b="0" dirty="0" err="1" smtClean="0"/>
              <a:t>automatische</a:t>
            </a:r>
            <a:r>
              <a:rPr lang="en-US" sz="1400" b="0" dirty="0" smtClean="0"/>
              <a:t> </a:t>
            </a:r>
            <a:r>
              <a:rPr lang="en-US" sz="1400" b="0" dirty="0" err="1" smtClean="0"/>
              <a:t>blussing</a:t>
            </a:r>
            <a:endParaRPr lang="en-US" sz="1400" b="0" dirty="0" smtClean="0"/>
          </a:p>
          <a:p>
            <a:pPr marL="360000" indent="-360000"/>
            <a:r>
              <a:rPr lang="en-US" sz="1400" b="0" dirty="0" err="1" smtClean="0"/>
              <a:t>Stralingsflux</a:t>
            </a:r>
            <a:r>
              <a:rPr lang="en-US" sz="1400" b="0" dirty="0" smtClean="0"/>
              <a:t> ca. 4 kW/m² </a:t>
            </a:r>
            <a:r>
              <a:rPr lang="en-US" sz="1400" b="0" dirty="0" smtClean="0">
                <a:sym typeface="Symbol" panose="05050102010706020507" pitchFamily="18" charset="2"/>
              </a:rPr>
              <a:t></a:t>
            </a:r>
            <a:r>
              <a:rPr lang="nl-BE" sz="1400" b="0" dirty="0" smtClean="0"/>
              <a:t> </a:t>
            </a:r>
            <a:r>
              <a:rPr lang="en-US" sz="1400" b="0" dirty="0" err="1" smtClean="0"/>
              <a:t>geen</a:t>
            </a:r>
            <a:r>
              <a:rPr lang="en-US" sz="1400" b="0" dirty="0" smtClean="0"/>
              <a:t> </a:t>
            </a:r>
            <a:r>
              <a:rPr lang="en-US" sz="1400" b="0" dirty="0" err="1" smtClean="0"/>
              <a:t>gevaar</a:t>
            </a:r>
            <a:r>
              <a:rPr lang="en-US" sz="1400" b="0" dirty="0" smtClean="0"/>
              <a:t> </a:t>
            </a:r>
            <a:r>
              <a:rPr lang="en-US" sz="1400" b="0" dirty="0" err="1" smtClean="0"/>
              <a:t>voor</a:t>
            </a:r>
            <a:r>
              <a:rPr lang="en-US" sz="1400" b="0" dirty="0" smtClean="0"/>
              <a:t> </a:t>
            </a:r>
            <a:r>
              <a:rPr lang="en-US" sz="1400" b="0" dirty="0" err="1" smtClean="0"/>
              <a:t>branduitbreiding</a:t>
            </a:r>
            <a:endParaRPr lang="en-US" sz="1400" b="0" dirty="0" smtClean="0"/>
          </a:p>
          <a:p>
            <a:endParaRPr lang="en-US" sz="1400" b="0" dirty="0" smtClean="0"/>
          </a:p>
          <a:p>
            <a:endParaRPr lang="nl-NL" b="0" dirty="0"/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2200" y="3003798"/>
            <a:ext cx="2573234" cy="1987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1212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/>
            <a:r>
              <a:rPr lang="nl-BE" sz="1600" b="0" dirty="0" smtClean="0"/>
              <a:t>Proef 5: Combinatie van een </a:t>
            </a:r>
            <a:r>
              <a:rPr lang="nl-BE" sz="1600" b="0" dirty="0" err="1" smtClean="0"/>
              <a:t>ontrokingssysteem</a:t>
            </a:r>
            <a:r>
              <a:rPr lang="nl-BE" sz="1600" b="0" dirty="0" smtClean="0"/>
              <a:t> en een automatische blussing</a:t>
            </a:r>
            <a:endParaRPr lang="nl-NL" sz="1600" b="0" dirty="0"/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768" y="1203598"/>
            <a:ext cx="5480483" cy="3481524"/>
          </a:xfrm>
        </p:spPr>
      </p:pic>
    </p:spTree>
    <p:extLst>
      <p:ext uri="{BB962C8B-B14F-4D97-AF65-F5344CB8AC3E}">
        <p14:creationId xmlns:p14="http://schemas.microsoft.com/office/powerpoint/2010/main" val="253507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/>
            <a:r>
              <a:rPr lang="nl-BE" sz="1600" b="0" dirty="0"/>
              <a:t>Proef </a:t>
            </a:r>
            <a:r>
              <a:rPr lang="nl-BE" sz="1600" b="0" dirty="0" smtClean="0"/>
              <a:t>5: </a:t>
            </a:r>
            <a:r>
              <a:rPr lang="nl-BE" sz="1600" b="0" dirty="0"/>
              <a:t>Combinatie van een </a:t>
            </a:r>
            <a:r>
              <a:rPr lang="nl-BE" sz="1600" b="0" dirty="0" err="1"/>
              <a:t>ontrokingssysteem</a:t>
            </a:r>
            <a:r>
              <a:rPr lang="nl-BE" sz="1600" b="0" dirty="0"/>
              <a:t> en een automatische blussing</a:t>
            </a:r>
            <a:endParaRPr lang="nl-NL" sz="1600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/>
          </a:bodyPr>
          <a:lstStyle/>
          <a:p>
            <a:pPr marL="360000" indent="-360000"/>
            <a:r>
              <a:rPr lang="nl-BE" sz="1600" b="0" dirty="0" smtClean="0"/>
              <a:t>Doel van de proef</a:t>
            </a:r>
            <a:endParaRPr lang="nl-BE" sz="1600" b="0" dirty="0"/>
          </a:p>
          <a:p>
            <a:pPr marL="720000" indent="-360000">
              <a:buFont typeface="Wingdings" panose="05000000000000000000" pitchFamily="2" charset="2"/>
              <a:buChar char="§"/>
            </a:pPr>
            <a:r>
              <a:rPr lang="nl-BE" sz="1400" b="0" dirty="0" smtClean="0"/>
              <a:t>Observeren van de evolutie van de rookverspreiding in het compartiment indien een combinatie van een </a:t>
            </a:r>
            <a:r>
              <a:rPr lang="nl-BE" sz="1400" b="0" dirty="0" err="1" smtClean="0"/>
              <a:t>ontrokingssysteem</a:t>
            </a:r>
            <a:r>
              <a:rPr lang="nl-BE" sz="1400" b="0" dirty="0" smtClean="0"/>
              <a:t> en een automatische blussing toegepast wordt</a:t>
            </a:r>
          </a:p>
          <a:p>
            <a:pPr marL="360000" indent="-360000"/>
            <a:r>
              <a:rPr lang="nl-BE" sz="1600" b="0" dirty="0" smtClean="0"/>
              <a:t>Wat te verwachten tijdens de proef</a:t>
            </a:r>
          </a:p>
          <a:p>
            <a:pPr marL="720000" indent="-360000">
              <a:buFont typeface="Wingdings" panose="05000000000000000000" pitchFamily="2" charset="2"/>
              <a:buChar char="§"/>
            </a:pPr>
            <a:r>
              <a:rPr lang="nl-BE" sz="1400" b="0" dirty="0" smtClean="0"/>
              <a:t>In het begin van de proef: </a:t>
            </a:r>
            <a:r>
              <a:rPr lang="nl-BE" sz="1400" b="0" dirty="0" err="1" smtClean="0"/>
              <a:t>ontrokingssysteem</a:t>
            </a:r>
            <a:r>
              <a:rPr lang="nl-BE" sz="1400" b="0" dirty="0" smtClean="0"/>
              <a:t> zal de (koude) rook afvoeren uit het compartiment</a:t>
            </a:r>
          </a:p>
          <a:p>
            <a:pPr marL="720000" indent="-360000">
              <a:buFont typeface="Wingdings" panose="05000000000000000000" pitchFamily="2" charset="2"/>
              <a:buChar char="§"/>
            </a:pPr>
            <a:r>
              <a:rPr lang="nl-BE" sz="1400" b="0" dirty="0" smtClean="0"/>
              <a:t>Als de temperatuur in de ruimte stijgt: automatische blussing wordt geactiveerd (temperatuur van de rook zal ‘laag‘ zijn </a:t>
            </a:r>
            <a:r>
              <a:rPr lang="nl-BE" sz="1400" b="0" dirty="0" smtClean="0">
                <a:sym typeface="Symbol" panose="05050102010706020507" pitchFamily="18" charset="2"/>
              </a:rPr>
              <a:t></a:t>
            </a:r>
            <a:r>
              <a:rPr lang="nl-BE" sz="1400" b="0" dirty="0" smtClean="0"/>
              <a:t> goed voor extractie)</a:t>
            </a:r>
          </a:p>
          <a:p>
            <a:pPr marL="720000" indent="-360000">
              <a:buFont typeface="Wingdings" panose="05000000000000000000" pitchFamily="2" charset="2"/>
              <a:buChar char="§"/>
            </a:pPr>
            <a:r>
              <a:rPr lang="nl-BE" sz="1400" b="0" dirty="0" smtClean="0"/>
              <a:t>Na activatie van de automatische blussing: </a:t>
            </a:r>
            <a:r>
              <a:rPr lang="nl-BE" sz="1400" b="0" dirty="0" err="1" smtClean="0"/>
              <a:t>ontrokingssysteem</a:t>
            </a:r>
            <a:r>
              <a:rPr lang="nl-BE" sz="1400" b="0" dirty="0" smtClean="0"/>
              <a:t> zal (zeer) snel de rook uit het compartiment afvoeren</a:t>
            </a:r>
          </a:p>
          <a:p>
            <a:pPr marL="360000" indent="-360000"/>
            <a:r>
              <a:rPr lang="nl-BE" sz="1600" b="0" dirty="0" smtClean="0"/>
              <a:t>Proefopstelling</a:t>
            </a:r>
            <a:endParaRPr lang="nl-BE" sz="1600" b="0" dirty="0"/>
          </a:p>
          <a:p>
            <a:pPr marL="720000" indent="-360000">
              <a:buFont typeface="Wingdings" panose="05000000000000000000" pitchFamily="2" charset="2"/>
              <a:buChar char="§"/>
            </a:pPr>
            <a:r>
              <a:rPr lang="nl-BE" sz="1400" b="0" dirty="0" smtClean="0"/>
              <a:t>Combinatie van Proef 3 en Proef 4</a:t>
            </a:r>
          </a:p>
          <a:p>
            <a:pPr marL="720000" indent="-360000">
              <a:buFont typeface="Wingdings" panose="05000000000000000000" pitchFamily="2" charset="2"/>
              <a:buChar char="§"/>
            </a:pPr>
            <a:r>
              <a:rPr lang="nl-BE" sz="1400" b="0" dirty="0" smtClean="0"/>
              <a:t>De positie van de automatische blussing was zodanig gekozen dat deze niet beïnvloed zou worden door de luchtstroom van het </a:t>
            </a:r>
            <a:r>
              <a:rPr lang="nl-BE" sz="1400" b="0" dirty="0" err="1" smtClean="0"/>
              <a:t>ontrokingssysteem</a:t>
            </a:r>
            <a:endParaRPr lang="nl-BE" sz="1600" b="0" dirty="0" smtClean="0"/>
          </a:p>
          <a:p>
            <a:endParaRPr lang="nl-NL" sz="1600" b="0" dirty="0"/>
          </a:p>
        </p:txBody>
      </p:sp>
    </p:spTree>
    <p:extLst>
      <p:ext uri="{BB962C8B-B14F-4D97-AF65-F5344CB8AC3E}">
        <p14:creationId xmlns:p14="http://schemas.microsoft.com/office/powerpoint/2010/main" val="2718717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/>
            <a:r>
              <a:rPr lang="nl-BE" sz="1600" b="0" dirty="0"/>
              <a:t>Configuratie van de praktijktesten – Proefopstelling</a:t>
            </a:r>
            <a:endParaRPr lang="nl-NL" sz="1600" dirty="0"/>
          </a:p>
        </p:txBody>
      </p:sp>
      <p:pic>
        <p:nvPicPr>
          <p:cNvPr id="6" name="Tijdelijke aanduiding voor inhoud 5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059582"/>
            <a:ext cx="4320000" cy="3375128"/>
          </a:xfrm>
        </p:spPr>
      </p:pic>
      <p:pic>
        <p:nvPicPr>
          <p:cNvPr id="7" name="Afbeelding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488" y="1055807"/>
            <a:ext cx="3960000" cy="2164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5436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/>
            <a:r>
              <a:rPr lang="nl-BE" sz="1600" b="0" dirty="0"/>
              <a:t>Proef </a:t>
            </a:r>
            <a:r>
              <a:rPr lang="nl-BE" sz="1600" b="0" dirty="0" smtClean="0"/>
              <a:t>5: </a:t>
            </a:r>
            <a:r>
              <a:rPr lang="nl-BE" sz="1600" b="0" dirty="0"/>
              <a:t>Combinatie van een </a:t>
            </a:r>
            <a:r>
              <a:rPr lang="nl-BE" sz="1600" b="0" dirty="0" err="1"/>
              <a:t>ontrokingssysteem</a:t>
            </a:r>
            <a:r>
              <a:rPr lang="nl-BE" sz="1600" b="0" dirty="0"/>
              <a:t> en een automatische blussing</a:t>
            </a:r>
            <a:endParaRPr lang="nl-NL" sz="1600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nl-BE" sz="1600" b="0" dirty="0" smtClean="0"/>
              <a:t>Waarnemingen tijdens de proef</a:t>
            </a:r>
            <a:endParaRPr lang="nl-BE" sz="1600" b="0" dirty="0"/>
          </a:p>
          <a:p>
            <a:pPr marL="360000" indent="-360000"/>
            <a:r>
              <a:rPr lang="nl-BE" sz="1400" b="0" dirty="0" smtClean="0"/>
              <a:t>Rookdetector geactiveerd na ca. 1 minuut. Op dat moment wordt het </a:t>
            </a:r>
            <a:r>
              <a:rPr lang="nl-BE" sz="1400" b="0" dirty="0" err="1" smtClean="0"/>
              <a:t>ontrokingssysteem</a:t>
            </a:r>
            <a:r>
              <a:rPr lang="nl-BE" sz="1400" b="0" dirty="0" smtClean="0"/>
              <a:t> aangezet</a:t>
            </a:r>
          </a:p>
          <a:p>
            <a:pPr marL="360000" indent="-360000"/>
            <a:r>
              <a:rPr lang="nl-BE" sz="1400" b="0" dirty="0" smtClean="0"/>
              <a:t>Zichtbaarheid is goed maar vermindert (lichtjes)</a:t>
            </a:r>
          </a:p>
          <a:p>
            <a:pPr marL="360000" indent="-360000"/>
            <a:r>
              <a:rPr lang="nl-BE" sz="1400" b="0" dirty="0" smtClean="0"/>
              <a:t>Automatische blussing wordt geactiveerd ca. 3 minuten na ontsteking </a:t>
            </a:r>
            <a:r>
              <a:rPr lang="nl-BE" sz="1400" b="0" dirty="0"/>
              <a:t>(</a:t>
            </a:r>
            <a:r>
              <a:rPr lang="nl-BE" sz="1400" b="0" dirty="0" smtClean="0"/>
              <a:t>temperatuur rook </a:t>
            </a:r>
            <a:r>
              <a:rPr lang="nl-BE" sz="1400" b="0" dirty="0">
                <a:sym typeface="Symbol" panose="05050102010706020507" pitchFamily="18" charset="2"/>
              </a:rPr>
              <a:t> </a:t>
            </a:r>
            <a:r>
              <a:rPr lang="nl-BE" sz="1400" b="0" dirty="0" smtClean="0">
                <a:sym typeface="Symbol" panose="05050102010706020507" pitchFamily="18" charset="2"/>
              </a:rPr>
              <a:t>110°C)</a:t>
            </a:r>
            <a:endParaRPr lang="nl-BE" sz="1400" b="0" dirty="0"/>
          </a:p>
          <a:p>
            <a:pPr marL="360000" indent="-360000"/>
            <a:r>
              <a:rPr lang="nl-BE" sz="1400" b="0" dirty="0" smtClean="0"/>
              <a:t>Zichtbaarheid verbetert na activatie van de automatische blussing</a:t>
            </a:r>
            <a:endParaRPr lang="nl-BE" sz="1400" b="0" dirty="0"/>
          </a:p>
          <a:p>
            <a:pPr marL="360000" indent="-360000"/>
            <a:r>
              <a:rPr lang="nl-BE" sz="1400" b="0" dirty="0" smtClean="0"/>
              <a:t>Geen rook in de kamers</a:t>
            </a:r>
            <a:endParaRPr lang="nl-BE" sz="1400" b="0" dirty="0"/>
          </a:p>
          <a:p>
            <a:pPr marL="360000" indent="-360000"/>
            <a:r>
              <a:rPr lang="nl-BE" sz="1400" b="0" dirty="0" smtClean="0"/>
              <a:t>Automatische blussing houdt de brand onder controle, maar dooft deze niet volledig uit</a:t>
            </a: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176" y="3430585"/>
            <a:ext cx="2304256" cy="1519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16100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/>
            <a:r>
              <a:rPr lang="nl-BE" sz="1600" b="0" dirty="0"/>
              <a:t>Proef </a:t>
            </a:r>
            <a:r>
              <a:rPr lang="nl-BE" sz="1600" b="0" dirty="0" smtClean="0"/>
              <a:t>5: </a:t>
            </a:r>
            <a:r>
              <a:rPr lang="nl-BE" sz="1600" b="0" dirty="0"/>
              <a:t>Combinatie van een </a:t>
            </a:r>
            <a:r>
              <a:rPr lang="nl-BE" sz="1600" b="0" dirty="0" err="1"/>
              <a:t>ontrokingssysteem</a:t>
            </a:r>
            <a:r>
              <a:rPr lang="nl-BE" sz="1600" b="0" dirty="0"/>
              <a:t> en een automatische blussing</a:t>
            </a:r>
            <a:endParaRPr lang="nl-NL" sz="1600" dirty="0"/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276" y="1899547"/>
            <a:ext cx="3960000" cy="2472403"/>
          </a:xfr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480" y="1923678"/>
            <a:ext cx="3960000" cy="2451980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728" y="1292167"/>
            <a:ext cx="4861347" cy="455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6996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/>
            <a:r>
              <a:rPr lang="nl-BE" sz="1600" b="0" dirty="0"/>
              <a:t>Proef </a:t>
            </a:r>
            <a:r>
              <a:rPr lang="nl-BE" sz="1600" b="0" dirty="0" smtClean="0"/>
              <a:t>5: </a:t>
            </a:r>
            <a:r>
              <a:rPr lang="nl-BE" sz="1600" b="0" dirty="0"/>
              <a:t>Combinatie van een </a:t>
            </a:r>
            <a:r>
              <a:rPr lang="nl-BE" sz="1600" b="0" dirty="0" err="1"/>
              <a:t>ontrokingssysteem</a:t>
            </a:r>
            <a:r>
              <a:rPr lang="nl-BE" sz="1600" b="0" dirty="0"/>
              <a:t> en een automatische blussing</a:t>
            </a:r>
            <a:endParaRPr lang="nl-NL" sz="1600" dirty="0"/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923678"/>
            <a:ext cx="3960000" cy="2450041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1923678"/>
            <a:ext cx="3960000" cy="2500598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419622"/>
            <a:ext cx="4861347" cy="455074"/>
          </a:xfrm>
          <a:prstGeom prst="rect">
            <a:avLst/>
          </a:prstGeom>
        </p:spPr>
      </p:pic>
      <p:pic>
        <p:nvPicPr>
          <p:cNvPr id="7" name="Tijdelijke aanduiding voor inhoud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1494171"/>
            <a:ext cx="4032448" cy="213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10839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/>
            <a:r>
              <a:rPr lang="nl-BE" sz="1600" b="0" dirty="0"/>
              <a:t>Proef </a:t>
            </a:r>
            <a:r>
              <a:rPr lang="nl-BE" sz="1600" b="0" dirty="0" smtClean="0"/>
              <a:t>5: </a:t>
            </a:r>
            <a:r>
              <a:rPr lang="nl-BE" sz="1600" b="0" dirty="0"/>
              <a:t>Combinatie van een </a:t>
            </a:r>
            <a:r>
              <a:rPr lang="nl-BE" sz="1600" b="0" dirty="0" err="1"/>
              <a:t>ontrokingssysteem</a:t>
            </a:r>
            <a:r>
              <a:rPr lang="nl-BE" sz="1600" b="0" dirty="0"/>
              <a:t> en een automatische blussing</a:t>
            </a:r>
            <a:endParaRPr lang="nl-NL" sz="1600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1296000" y="1059582"/>
            <a:ext cx="7416000" cy="2754000"/>
          </a:xfrm>
        </p:spPr>
        <p:txBody>
          <a:bodyPr/>
          <a:lstStyle/>
          <a:p>
            <a:pPr marL="0" indent="0" algn="ctr">
              <a:buNone/>
            </a:pPr>
            <a:r>
              <a:rPr lang="nl-BE" sz="1400" b="0" dirty="0"/>
              <a:t>Camera in </a:t>
            </a:r>
            <a:r>
              <a:rPr lang="nl-BE" sz="1400" b="0" dirty="0" smtClean="0"/>
              <a:t>gemeenschappelijke ruimte (met de brand aan de rechterkant)</a:t>
            </a:r>
          </a:p>
          <a:p>
            <a:pPr marL="0" indent="0" algn="ctr">
              <a:buNone/>
            </a:pPr>
            <a:endParaRPr lang="nl-BE" sz="1400" dirty="0"/>
          </a:p>
          <a:p>
            <a:endParaRPr lang="nl-BE" dirty="0"/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0000" y="1275606"/>
            <a:ext cx="5741299" cy="32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9715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/>
            <a:r>
              <a:rPr lang="nl-BE" sz="1600" b="0" dirty="0"/>
              <a:t>Proef </a:t>
            </a:r>
            <a:r>
              <a:rPr lang="nl-BE" sz="1600" b="0" dirty="0" smtClean="0"/>
              <a:t>5: </a:t>
            </a:r>
            <a:r>
              <a:rPr lang="nl-BE" sz="1600" b="0" dirty="0"/>
              <a:t>Combinatie van een </a:t>
            </a:r>
            <a:r>
              <a:rPr lang="nl-BE" sz="1600" b="0" dirty="0" err="1"/>
              <a:t>ontrokingssysteem</a:t>
            </a:r>
            <a:r>
              <a:rPr lang="nl-BE" sz="1600" b="0" dirty="0"/>
              <a:t> en een automatische blussing</a:t>
            </a:r>
            <a:endParaRPr lang="nl-NL" sz="1800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611560" y="1436400"/>
            <a:ext cx="2628440" cy="2754000"/>
          </a:xfrm>
        </p:spPr>
        <p:txBody>
          <a:bodyPr/>
          <a:lstStyle/>
          <a:p>
            <a:pPr marL="0" indent="0">
              <a:buNone/>
            </a:pPr>
            <a:r>
              <a:rPr lang="nl-BE" sz="1400" b="0" dirty="0"/>
              <a:t>Camera </a:t>
            </a:r>
            <a:r>
              <a:rPr lang="nl-BE" sz="1400" b="0" dirty="0" smtClean="0"/>
              <a:t>gericht op de brandhaard</a:t>
            </a:r>
            <a:endParaRPr lang="nl-BE" sz="1400" b="0" dirty="0"/>
          </a:p>
          <a:p>
            <a:endParaRPr lang="nl-BE" dirty="0"/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0000" y="1260000"/>
            <a:ext cx="4503398" cy="37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5965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/>
            <a:r>
              <a:rPr lang="nl-BE" sz="1600" b="0" dirty="0"/>
              <a:t>Proef </a:t>
            </a:r>
            <a:r>
              <a:rPr lang="nl-BE" sz="1600" b="0" dirty="0" smtClean="0"/>
              <a:t>5: </a:t>
            </a:r>
            <a:r>
              <a:rPr lang="nl-BE" sz="1600" b="0" dirty="0"/>
              <a:t>Combinatie van een </a:t>
            </a:r>
            <a:r>
              <a:rPr lang="nl-BE" sz="1600" b="0" dirty="0" err="1"/>
              <a:t>ontrokingssysteem</a:t>
            </a:r>
            <a:r>
              <a:rPr lang="nl-BE" sz="1600" b="0" dirty="0"/>
              <a:t> en een automatische blussing</a:t>
            </a:r>
            <a:endParaRPr lang="nl-NL" sz="1600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1296000" y="1059582"/>
            <a:ext cx="7416000" cy="2754000"/>
          </a:xfrm>
        </p:spPr>
        <p:txBody>
          <a:bodyPr/>
          <a:lstStyle/>
          <a:p>
            <a:pPr marL="0" indent="0" algn="ctr">
              <a:buNone/>
            </a:pPr>
            <a:r>
              <a:rPr lang="nl-BE" sz="1400" b="0" dirty="0"/>
              <a:t>Camera in </a:t>
            </a:r>
            <a:r>
              <a:rPr lang="nl-BE" sz="1400" b="0" dirty="0" smtClean="0"/>
              <a:t>Gang1</a:t>
            </a:r>
          </a:p>
          <a:p>
            <a:pPr marL="0" indent="0" algn="ctr">
              <a:buNone/>
            </a:pPr>
            <a:endParaRPr lang="nl-BE" sz="1400" dirty="0"/>
          </a:p>
          <a:p>
            <a:endParaRPr lang="nl-BE" dirty="0"/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0000" y="1275606"/>
            <a:ext cx="5706134" cy="32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8101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/>
            <a:r>
              <a:rPr lang="nl-BE" sz="1600" b="0" dirty="0"/>
              <a:t>Proef </a:t>
            </a:r>
            <a:r>
              <a:rPr lang="nl-BE" sz="1600" b="0" dirty="0" smtClean="0"/>
              <a:t>5: </a:t>
            </a:r>
            <a:r>
              <a:rPr lang="nl-BE" sz="1600" b="0" dirty="0"/>
              <a:t>Combinatie van een </a:t>
            </a:r>
            <a:r>
              <a:rPr lang="nl-BE" sz="1600" b="0" dirty="0" err="1"/>
              <a:t>ontrokingssysteem</a:t>
            </a:r>
            <a:r>
              <a:rPr lang="nl-BE" sz="1600" b="0" dirty="0"/>
              <a:t> en een automatische blussing</a:t>
            </a:r>
            <a:endParaRPr lang="nl-NL" sz="1600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1296000" y="1059582"/>
            <a:ext cx="7416000" cy="2754000"/>
          </a:xfrm>
        </p:spPr>
        <p:txBody>
          <a:bodyPr/>
          <a:lstStyle/>
          <a:p>
            <a:pPr marL="0" indent="0" algn="ctr">
              <a:buNone/>
            </a:pPr>
            <a:r>
              <a:rPr lang="nl-BE" sz="1400" b="0" dirty="0"/>
              <a:t>Camera in </a:t>
            </a:r>
            <a:r>
              <a:rPr lang="nl-BE" sz="1400" b="0" dirty="0" smtClean="0"/>
              <a:t>Gang2</a:t>
            </a:r>
          </a:p>
          <a:p>
            <a:pPr marL="0" indent="0" algn="ctr">
              <a:buNone/>
            </a:pPr>
            <a:endParaRPr lang="nl-BE" sz="1400" dirty="0"/>
          </a:p>
          <a:p>
            <a:endParaRPr lang="nl-BE" dirty="0"/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0000" y="1275606"/>
            <a:ext cx="5742363" cy="32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1172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/>
            <a:r>
              <a:rPr lang="nl-BE" sz="1600" b="0" dirty="0"/>
              <a:t>Proef </a:t>
            </a:r>
            <a:r>
              <a:rPr lang="nl-BE" sz="1600" b="0" dirty="0" smtClean="0"/>
              <a:t>5: </a:t>
            </a:r>
            <a:r>
              <a:rPr lang="nl-BE" sz="1600" b="0" dirty="0"/>
              <a:t>Combinatie van een </a:t>
            </a:r>
            <a:r>
              <a:rPr lang="nl-BE" sz="1600" b="0" dirty="0" err="1"/>
              <a:t>ontrokingssysteem</a:t>
            </a:r>
            <a:r>
              <a:rPr lang="nl-BE" sz="1600" b="0" dirty="0"/>
              <a:t> en een automatische blussing</a:t>
            </a:r>
            <a:endParaRPr lang="nl-NL" sz="1600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nl-BE" sz="1600" b="0" dirty="0" smtClean="0"/>
              <a:t>Conclusies Proef 5</a:t>
            </a:r>
          </a:p>
          <a:p>
            <a:pPr marL="360000" indent="-360000"/>
            <a:r>
              <a:rPr lang="nl-BE" sz="1400" b="0" dirty="0" smtClean="0"/>
              <a:t>Zichtbaarheid is zeer snel goed omwille van lage temperatuur van de rook</a:t>
            </a:r>
          </a:p>
          <a:p>
            <a:pPr marL="360000" indent="-360000"/>
            <a:r>
              <a:rPr lang="en-US" sz="1400" b="0" dirty="0" err="1" smtClean="0"/>
              <a:t>Stralingsflux</a:t>
            </a:r>
            <a:r>
              <a:rPr lang="en-US" sz="1400" b="0" dirty="0" smtClean="0"/>
              <a:t> </a:t>
            </a:r>
            <a:r>
              <a:rPr lang="en-US" sz="1400" b="0" dirty="0" err="1" smtClean="0"/>
              <a:t>bedraagt</a:t>
            </a:r>
            <a:r>
              <a:rPr lang="en-US" sz="1400" b="0" dirty="0" smtClean="0"/>
              <a:t> ca. 3 </a:t>
            </a:r>
            <a:r>
              <a:rPr lang="en-US" sz="1400" b="0" dirty="0"/>
              <a:t>kW/m² </a:t>
            </a:r>
            <a:r>
              <a:rPr lang="en-US" sz="1400" b="0" dirty="0">
                <a:sym typeface="Symbol" panose="05050102010706020507" pitchFamily="18" charset="2"/>
              </a:rPr>
              <a:t></a:t>
            </a:r>
            <a:r>
              <a:rPr lang="nl-BE" sz="1400" b="0" dirty="0" smtClean="0"/>
              <a:t> geen risico op branduitbreiding</a:t>
            </a:r>
            <a:endParaRPr lang="nl-BE" sz="1400" b="0" dirty="0"/>
          </a:p>
          <a:p>
            <a:pPr marL="360000" indent="-360000"/>
            <a:r>
              <a:rPr lang="nl-BE" sz="1400" b="0" dirty="0" smtClean="0"/>
              <a:t>Opmerking: zeer hoge extractie volumedebieten toegepast tijdens de proef</a:t>
            </a:r>
          </a:p>
          <a:p>
            <a:endParaRPr lang="nl-BE" sz="1800" b="0" dirty="0" smtClean="0"/>
          </a:p>
          <a:p>
            <a:endParaRPr lang="nl-NL" b="0" dirty="0"/>
          </a:p>
        </p:txBody>
      </p:sp>
    </p:spTree>
    <p:extLst>
      <p:ext uri="{BB962C8B-B14F-4D97-AF65-F5344CB8AC3E}">
        <p14:creationId xmlns:p14="http://schemas.microsoft.com/office/powerpoint/2010/main" val="3123798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/>
            <a:r>
              <a:rPr lang="nl-BE" sz="1600" b="0" dirty="0" smtClean="0"/>
              <a:t>Conclusies van de praktijktesten</a:t>
            </a:r>
            <a:endParaRPr lang="nl-NL" sz="1600" b="0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10000"/>
          </a:bodyPr>
          <a:lstStyle/>
          <a:p>
            <a:pPr marL="360000" indent="-360000"/>
            <a:r>
              <a:rPr lang="en-US" sz="1400" b="0" dirty="0" err="1" smtClean="0"/>
              <a:t>Een</a:t>
            </a:r>
            <a:r>
              <a:rPr lang="en-US" sz="1400" b="0" dirty="0" smtClean="0"/>
              <a:t> </a:t>
            </a:r>
            <a:r>
              <a:rPr lang="en-US" sz="1400" b="0" dirty="0" err="1" smtClean="0"/>
              <a:t>compartiment</a:t>
            </a:r>
            <a:r>
              <a:rPr lang="en-US" sz="1400" b="0" dirty="0" smtClean="0"/>
              <a:t> </a:t>
            </a:r>
            <a:r>
              <a:rPr lang="en-US" sz="1400" b="0" dirty="0" err="1" smtClean="0"/>
              <a:t>wordt</a:t>
            </a:r>
            <a:r>
              <a:rPr lang="en-US" sz="1400" b="0" dirty="0" smtClean="0"/>
              <a:t> </a:t>
            </a:r>
            <a:r>
              <a:rPr lang="en-US" sz="1400" b="0" dirty="0" err="1" smtClean="0"/>
              <a:t>zeer</a:t>
            </a:r>
            <a:r>
              <a:rPr lang="en-US" sz="1400" b="0" dirty="0" smtClean="0"/>
              <a:t> </a:t>
            </a:r>
            <a:r>
              <a:rPr lang="en-US" sz="1400" b="0" dirty="0" err="1" smtClean="0"/>
              <a:t>snel</a:t>
            </a:r>
            <a:r>
              <a:rPr lang="en-US" sz="1400" b="0" dirty="0" smtClean="0"/>
              <a:t> </a:t>
            </a:r>
            <a:r>
              <a:rPr lang="en-US" sz="1400" b="0" dirty="0" err="1" smtClean="0"/>
              <a:t>gevuld</a:t>
            </a:r>
            <a:r>
              <a:rPr lang="en-US" sz="1400" b="0" dirty="0" smtClean="0"/>
              <a:t> met rook (</a:t>
            </a:r>
            <a:r>
              <a:rPr lang="en-US" sz="1400" b="0" dirty="0" err="1" smtClean="0"/>
              <a:t>binnen</a:t>
            </a:r>
            <a:r>
              <a:rPr lang="en-US" sz="1400" b="0" dirty="0" smtClean="0"/>
              <a:t> </a:t>
            </a:r>
            <a:r>
              <a:rPr lang="en-US" sz="1400" b="0" dirty="0" err="1" smtClean="0"/>
              <a:t>enkele</a:t>
            </a:r>
            <a:r>
              <a:rPr lang="en-US" sz="1400" b="0" dirty="0" smtClean="0"/>
              <a:t> </a:t>
            </a:r>
            <a:r>
              <a:rPr lang="en-US" sz="1400" b="0" dirty="0" err="1" smtClean="0"/>
              <a:t>minuten</a:t>
            </a:r>
            <a:r>
              <a:rPr lang="en-US" sz="1400" b="0" dirty="0" smtClean="0"/>
              <a:t>)</a:t>
            </a:r>
          </a:p>
          <a:p>
            <a:pPr marL="360000" indent="-360000"/>
            <a:r>
              <a:rPr lang="en-US" sz="1400" b="0" dirty="0" smtClean="0"/>
              <a:t>In </a:t>
            </a:r>
            <a:r>
              <a:rPr lang="en-US" sz="1400" b="0" dirty="0" err="1" smtClean="0"/>
              <a:t>gesloten</a:t>
            </a:r>
            <a:r>
              <a:rPr lang="en-US" sz="1400" b="0" dirty="0" smtClean="0"/>
              <a:t> </a:t>
            </a:r>
            <a:r>
              <a:rPr lang="en-US" sz="1400" b="0" dirty="0" err="1" smtClean="0"/>
              <a:t>ruimtes</a:t>
            </a:r>
            <a:r>
              <a:rPr lang="en-US" sz="1400" b="0" dirty="0" smtClean="0"/>
              <a:t>: </a:t>
            </a:r>
            <a:r>
              <a:rPr lang="en-US" sz="1400" b="0" dirty="0" err="1" smtClean="0"/>
              <a:t>drukopbouw</a:t>
            </a:r>
            <a:r>
              <a:rPr lang="en-US" sz="1400" b="0" dirty="0" smtClean="0"/>
              <a:t> </a:t>
            </a:r>
            <a:r>
              <a:rPr lang="en-US" sz="1400" b="0" dirty="0" err="1" smtClean="0"/>
              <a:t>leidt</a:t>
            </a:r>
            <a:r>
              <a:rPr lang="en-US" sz="1400" b="0" dirty="0" smtClean="0"/>
              <a:t> tot </a:t>
            </a:r>
            <a:r>
              <a:rPr lang="en-US" sz="1400" b="0" dirty="0" err="1" smtClean="0"/>
              <a:t>rookverspreiding</a:t>
            </a:r>
            <a:r>
              <a:rPr lang="en-US" sz="1400" b="0" dirty="0" smtClean="0"/>
              <a:t> </a:t>
            </a:r>
            <a:r>
              <a:rPr lang="en-US" sz="1400" b="0" dirty="0" err="1" smtClean="0"/>
              <a:t>naar</a:t>
            </a:r>
            <a:r>
              <a:rPr lang="en-US" sz="1400" b="0" dirty="0" smtClean="0"/>
              <a:t> </a:t>
            </a:r>
            <a:r>
              <a:rPr lang="en-US" sz="1400" b="0" dirty="0" err="1" smtClean="0"/>
              <a:t>andere</a:t>
            </a:r>
            <a:r>
              <a:rPr lang="en-US" sz="1400" b="0" dirty="0" smtClean="0"/>
              <a:t> </a:t>
            </a:r>
            <a:r>
              <a:rPr lang="en-US" sz="1400" b="0" dirty="0" err="1" smtClean="0"/>
              <a:t>compartimenten</a:t>
            </a:r>
            <a:endParaRPr lang="en-US" sz="1400" b="0" dirty="0" smtClean="0"/>
          </a:p>
          <a:p>
            <a:pPr marL="720000" indent="-360000">
              <a:buNone/>
            </a:pPr>
            <a:r>
              <a:rPr lang="en-US" sz="1400" b="0" dirty="0" err="1" smtClean="0"/>
              <a:t>Drukopbouw</a:t>
            </a:r>
            <a:r>
              <a:rPr lang="en-US" sz="1400" b="0" dirty="0" smtClean="0"/>
              <a:t> </a:t>
            </a:r>
            <a:r>
              <a:rPr lang="en-US" sz="1400" b="0" dirty="0" err="1" smtClean="0"/>
              <a:t>kan</a:t>
            </a:r>
            <a:r>
              <a:rPr lang="en-US" sz="1400" b="0" dirty="0" smtClean="0"/>
              <a:t> </a:t>
            </a:r>
            <a:r>
              <a:rPr lang="en-US" sz="1400" b="0" dirty="0" err="1" smtClean="0"/>
              <a:t>geëlimineerd</a:t>
            </a:r>
            <a:r>
              <a:rPr lang="en-US" sz="1400" b="0" dirty="0" smtClean="0"/>
              <a:t> </a:t>
            </a:r>
            <a:r>
              <a:rPr lang="en-US" sz="1400" b="0" dirty="0" err="1" smtClean="0"/>
              <a:t>worden</a:t>
            </a:r>
            <a:r>
              <a:rPr lang="en-US" sz="1400" b="0" dirty="0" smtClean="0"/>
              <a:t> door:</a:t>
            </a:r>
          </a:p>
          <a:p>
            <a:pPr marL="360000" indent="360000">
              <a:buFont typeface="Wingdings" panose="05000000000000000000" pitchFamily="2" charset="2"/>
              <a:buChar char="§"/>
            </a:pPr>
            <a:r>
              <a:rPr lang="en-US" sz="1400" b="0" dirty="0" err="1" smtClean="0"/>
              <a:t>een</a:t>
            </a:r>
            <a:r>
              <a:rPr lang="en-US" sz="1400" b="0" dirty="0" smtClean="0"/>
              <a:t> opening in het </a:t>
            </a:r>
            <a:r>
              <a:rPr lang="en-US" sz="1400" b="0" dirty="0" err="1" smtClean="0"/>
              <a:t>compartiment</a:t>
            </a:r>
            <a:r>
              <a:rPr lang="en-US" sz="1400" b="0" dirty="0" smtClean="0"/>
              <a:t> (opening </a:t>
            </a:r>
            <a:r>
              <a:rPr lang="en-US" sz="1400" b="0" dirty="0" err="1" smtClean="0"/>
              <a:t>moet</a:t>
            </a:r>
            <a:r>
              <a:rPr lang="en-US" sz="1400" b="0" dirty="0" smtClean="0"/>
              <a:t> </a:t>
            </a:r>
            <a:r>
              <a:rPr lang="en-US" sz="1400" b="0" dirty="0" err="1" smtClean="0"/>
              <a:t>groot</a:t>
            </a:r>
            <a:r>
              <a:rPr lang="en-US" sz="1400" b="0" dirty="0" smtClean="0"/>
              <a:t> </a:t>
            </a:r>
            <a:r>
              <a:rPr lang="en-US" sz="1400" b="0" dirty="0" err="1" smtClean="0"/>
              <a:t>genoeg</a:t>
            </a:r>
            <a:r>
              <a:rPr lang="en-US" sz="1400" b="0" dirty="0" smtClean="0"/>
              <a:t> </a:t>
            </a:r>
            <a:r>
              <a:rPr lang="en-US" sz="1400" b="0" dirty="0" err="1" smtClean="0"/>
              <a:t>zijn</a:t>
            </a:r>
            <a:r>
              <a:rPr lang="en-US" sz="1400" b="0" dirty="0" smtClean="0"/>
              <a:t>)</a:t>
            </a:r>
          </a:p>
          <a:p>
            <a:pPr marL="360000" indent="360000">
              <a:buFont typeface="Wingdings" panose="05000000000000000000" pitchFamily="2" charset="2"/>
              <a:buChar char="§"/>
            </a:pPr>
            <a:r>
              <a:rPr lang="en-US" sz="1400" b="0" dirty="0" err="1" smtClean="0"/>
              <a:t>een</a:t>
            </a:r>
            <a:r>
              <a:rPr lang="en-US" sz="1400" b="0" dirty="0" smtClean="0"/>
              <a:t> </a:t>
            </a:r>
            <a:r>
              <a:rPr lang="en-US" sz="1400" b="0" dirty="0" err="1" smtClean="0"/>
              <a:t>automatische</a:t>
            </a:r>
            <a:r>
              <a:rPr lang="en-US" sz="1400" b="0" dirty="0" smtClean="0"/>
              <a:t> </a:t>
            </a:r>
            <a:r>
              <a:rPr lang="en-US" sz="1400" b="0" dirty="0" err="1" smtClean="0"/>
              <a:t>blussing</a:t>
            </a:r>
            <a:r>
              <a:rPr lang="en-US" sz="1400" b="0" dirty="0" smtClean="0"/>
              <a:t>:</a:t>
            </a:r>
          </a:p>
          <a:p>
            <a:pPr marL="720000" indent="360000">
              <a:buFont typeface="Wingdings" panose="05000000000000000000" pitchFamily="2" charset="2"/>
              <a:buChar char="Ø"/>
            </a:pPr>
            <a:r>
              <a:rPr lang="en-US" sz="1400" b="0" dirty="0" err="1"/>
              <a:t>g</a:t>
            </a:r>
            <a:r>
              <a:rPr lang="en-US" sz="1400" b="0" dirty="0" err="1" smtClean="0"/>
              <a:t>een</a:t>
            </a:r>
            <a:r>
              <a:rPr lang="en-US" sz="1400" b="0" dirty="0" smtClean="0"/>
              <a:t> </a:t>
            </a:r>
            <a:r>
              <a:rPr lang="en-US" sz="1400" b="0" dirty="0" err="1" smtClean="0"/>
              <a:t>drukopbouw</a:t>
            </a:r>
            <a:r>
              <a:rPr lang="en-US" sz="1400" b="0" dirty="0" smtClean="0"/>
              <a:t> </a:t>
            </a:r>
            <a:r>
              <a:rPr lang="en-US" sz="1400" b="0" dirty="0" err="1" smtClean="0"/>
              <a:t>meer</a:t>
            </a:r>
            <a:r>
              <a:rPr lang="en-US" sz="1400" b="0" dirty="0" smtClean="0"/>
              <a:t> op het moment van de </a:t>
            </a:r>
            <a:r>
              <a:rPr lang="en-US" sz="1400" b="0" dirty="0" err="1" smtClean="0"/>
              <a:t>activatie</a:t>
            </a:r>
            <a:r>
              <a:rPr lang="en-US" sz="1400" b="0" dirty="0" smtClean="0"/>
              <a:t> van de </a:t>
            </a:r>
            <a:r>
              <a:rPr lang="en-US" sz="1400" b="0" dirty="0" err="1" smtClean="0"/>
              <a:t>automatische</a:t>
            </a:r>
            <a:r>
              <a:rPr lang="en-US" sz="1400" b="0" dirty="0" smtClean="0"/>
              <a:t> </a:t>
            </a:r>
            <a:r>
              <a:rPr lang="en-US" sz="1400" b="0" dirty="0" err="1" smtClean="0"/>
              <a:t>blussing</a:t>
            </a:r>
            <a:endParaRPr lang="en-US" sz="1400" b="0" dirty="0" smtClean="0"/>
          </a:p>
          <a:p>
            <a:pPr marL="720000" indent="360000">
              <a:buFont typeface="Wingdings" panose="05000000000000000000" pitchFamily="2" charset="2"/>
              <a:buChar char="Ø"/>
            </a:pPr>
            <a:r>
              <a:rPr lang="en-US" sz="1400" b="0" dirty="0" err="1"/>
              <a:t>e</a:t>
            </a:r>
            <a:r>
              <a:rPr lang="en-US" sz="1400" b="0" dirty="0" err="1" smtClean="0"/>
              <a:t>en</a:t>
            </a:r>
            <a:r>
              <a:rPr lang="en-US" sz="1400" b="0" dirty="0" smtClean="0"/>
              <a:t> </a:t>
            </a:r>
            <a:r>
              <a:rPr lang="en-US" sz="1400" b="0" dirty="0" err="1" smtClean="0"/>
              <a:t>automatische</a:t>
            </a:r>
            <a:r>
              <a:rPr lang="en-US" sz="1400" b="0" dirty="0" smtClean="0"/>
              <a:t> </a:t>
            </a:r>
            <a:r>
              <a:rPr lang="en-US" sz="1400" b="0" dirty="0" err="1" smtClean="0"/>
              <a:t>blussing</a:t>
            </a:r>
            <a:r>
              <a:rPr lang="en-US" sz="1400" b="0" dirty="0" smtClean="0"/>
              <a:t> </a:t>
            </a:r>
            <a:r>
              <a:rPr lang="en-US" sz="1400" b="0" dirty="0" err="1" smtClean="0"/>
              <a:t>heeft</a:t>
            </a:r>
            <a:r>
              <a:rPr lang="en-US" sz="1400" b="0" dirty="0" smtClean="0"/>
              <a:t> “</a:t>
            </a:r>
            <a:r>
              <a:rPr lang="en-US" sz="1400" b="0" dirty="0" err="1" smtClean="0"/>
              <a:t>hoge</a:t>
            </a:r>
            <a:r>
              <a:rPr lang="en-US" sz="1400" b="0" smtClean="0"/>
              <a:t>” </a:t>
            </a:r>
            <a:r>
              <a:rPr lang="en-US" sz="1400" b="0" dirty="0" err="1" smtClean="0"/>
              <a:t>temperaturen</a:t>
            </a:r>
            <a:r>
              <a:rPr lang="en-US" sz="1400" b="0" dirty="0" smtClean="0"/>
              <a:t> </a:t>
            </a:r>
            <a:r>
              <a:rPr lang="en-US" sz="1400" b="0" dirty="0" err="1" smtClean="0"/>
              <a:t>nodig</a:t>
            </a:r>
            <a:endParaRPr lang="en-US" sz="1400" b="0" dirty="0" smtClean="0"/>
          </a:p>
          <a:p>
            <a:pPr marL="720000" indent="360000">
              <a:buFont typeface="Wingdings" panose="05000000000000000000" pitchFamily="2" charset="2"/>
              <a:buChar char="Ø"/>
            </a:pPr>
            <a:r>
              <a:rPr lang="en-US" sz="1400" b="0" dirty="0" err="1" smtClean="0"/>
              <a:t>niet</a:t>
            </a:r>
            <a:r>
              <a:rPr lang="en-US" sz="1400" b="0" dirty="0" smtClean="0"/>
              <a:t> </a:t>
            </a:r>
            <a:r>
              <a:rPr lang="en-US" sz="1400" b="0" dirty="0" err="1" smtClean="0"/>
              <a:t>efficiënt</a:t>
            </a:r>
            <a:r>
              <a:rPr lang="en-US" sz="1400" b="0" dirty="0" smtClean="0"/>
              <a:t> in </a:t>
            </a:r>
            <a:r>
              <a:rPr lang="en-US" sz="1400" b="0" dirty="0" err="1" smtClean="0"/>
              <a:t>geval</a:t>
            </a:r>
            <a:r>
              <a:rPr lang="en-US" sz="1400" b="0" dirty="0" smtClean="0"/>
              <a:t> van </a:t>
            </a:r>
            <a:r>
              <a:rPr lang="en-US" sz="1400" b="0" dirty="0" err="1" smtClean="0"/>
              <a:t>een</a:t>
            </a:r>
            <a:r>
              <a:rPr lang="en-US" sz="1400" b="0" dirty="0" smtClean="0"/>
              <a:t> </a:t>
            </a:r>
            <a:r>
              <a:rPr lang="en-US" sz="1400" b="0" dirty="0" err="1" smtClean="0"/>
              <a:t>smeulende</a:t>
            </a:r>
            <a:r>
              <a:rPr lang="en-US" sz="1400" b="0" dirty="0" smtClean="0"/>
              <a:t> brand (brand die </a:t>
            </a:r>
            <a:r>
              <a:rPr lang="en-US" sz="1400" b="0" dirty="0" err="1" smtClean="0"/>
              <a:t>veel</a:t>
            </a:r>
            <a:r>
              <a:rPr lang="en-US" sz="1400" b="0" dirty="0" smtClean="0"/>
              <a:t> rook </a:t>
            </a:r>
            <a:r>
              <a:rPr lang="en-US" sz="1400" b="0" dirty="0" err="1" smtClean="0"/>
              <a:t>produceert</a:t>
            </a:r>
            <a:r>
              <a:rPr lang="en-US" sz="1400" b="0" dirty="0" smtClean="0"/>
              <a:t>, maar </a:t>
            </a:r>
            <a:r>
              <a:rPr lang="en-US" sz="1400" b="0" dirty="0" err="1" smtClean="0"/>
              <a:t>geen</a:t>
            </a:r>
            <a:r>
              <a:rPr lang="en-US" sz="1400" b="0" dirty="0" smtClean="0"/>
              <a:t> </a:t>
            </a:r>
            <a:r>
              <a:rPr lang="en-US" sz="1400" b="0" dirty="0" err="1" smtClean="0"/>
              <a:t>warmte</a:t>
            </a:r>
            <a:r>
              <a:rPr lang="en-US" sz="1400" b="0" dirty="0" smtClean="0"/>
              <a:t>)</a:t>
            </a:r>
          </a:p>
          <a:p>
            <a:pPr marL="360000" indent="-360000"/>
            <a:r>
              <a:rPr lang="en-US" sz="1400" b="0" dirty="0" err="1" smtClean="0"/>
              <a:t>Brandwerende</a:t>
            </a:r>
            <a:r>
              <a:rPr lang="en-US" sz="1400" b="0" dirty="0" smtClean="0"/>
              <a:t> </a:t>
            </a:r>
            <a:r>
              <a:rPr lang="en-US" sz="1400" b="0" dirty="0" err="1" smtClean="0"/>
              <a:t>deuren</a:t>
            </a:r>
            <a:r>
              <a:rPr lang="en-US" sz="1400" b="0" dirty="0" smtClean="0"/>
              <a:t> </a:t>
            </a:r>
            <a:r>
              <a:rPr lang="en-US" sz="1400" b="0" dirty="0" err="1" smtClean="0"/>
              <a:t>verhinderen</a:t>
            </a:r>
            <a:r>
              <a:rPr lang="en-US" sz="1400" b="0" dirty="0" smtClean="0"/>
              <a:t> </a:t>
            </a:r>
            <a:r>
              <a:rPr lang="en-US" sz="1400" b="0" dirty="0" err="1" smtClean="0"/>
              <a:t>niet</a:t>
            </a:r>
            <a:r>
              <a:rPr lang="en-US" sz="1400" b="0" dirty="0" smtClean="0"/>
              <a:t> </a:t>
            </a:r>
            <a:r>
              <a:rPr lang="en-US" sz="1400" b="0" dirty="0" err="1" smtClean="0"/>
              <a:t>dat</a:t>
            </a:r>
            <a:r>
              <a:rPr lang="en-US" sz="1400" b="0" dirty="0" smtClean="0"/>
              <a:t> </a:t>
            </a:r>
            <a:r>
              <a:rPr lang="en-US" sz="1400" b="0" dirty="0" err="1" smtClean="0"/>
              <a:t>er</a:t>
            </a:r>
            <a:r>
              <a:rPr lang="en-US" sz="1400" b="0" dirty="0" smtClean="0"/>
              <a:t> </a:t>
            </a:r>
            <a:r>
              <a:rPr lang="en-US" sz="1400" b="0" dirty="0" err="1" smtClean="0"/>
              <a:t>rookverspreiding</a:t>
            </a:r>
            <a:r>
              <a:rPr lang="en-US" sz="1400" b="0" dirty="0" smtClean="0"/>
              <a:t> </a:t>
            </a:r>
            <a:r>
              <a:rPr lang="en-US" sz="1400" b="0" dirty="0" err="1" smtClean="0"/>
              <a:t>plaatsvindt</a:t>
            </a:r>
            <a:r>
              <a:rPr lang="en-US" sz="1400" b="0" dirty="0" smtClean="0"/>
              <a:t> door de </a:t>
            </a:r>
            <a:r>
              <a:rPr lang="en-US" sz="1400" b="0" dirty="0" err="1" smtClean="0"/>
              <a:t>spelingen</a:t>
            </a:r>
            <a:r>
              <a:rPr lang="en-US" sz="1400" b="0" dirty="0" smtClean="0"/>
              <a:t>! </a:t>
            </a:r>
            <a:r>
              <a:rPr lang="en-US" sz="1400" b="0" dirty="0" err="1" smtClean="0"/>
              <a:t>Zelfde</a:t>
            </a:r>
            <a:r>
              <a:rPr lang="en-US" sz="1400" b="0" dirty="0" smtClean="0"/>
              <a:t> </a:t>
            </a:r>
            <a:r>
              <a:rPr lang="en-US" sz="1400" b="0" dirty="0" err="1" smtClean="0"/>
              <a:t>conclusie</a:t>
            </a:r>
            <a:r>
              <a:rPr lang="en-US" sz="1400" b="0" dirty="0" smtClean="0"/>
              <a:t> </a:t>
            </a:r>
            <a:r>
              <a:rPr lang="en-US" sz="1400" b="0" dirty="0" err="1" smtClean="0"/>
              <a:t>voor</a:t>
            </a:r>
            <a:r>
              <a:rPr lang="en-US" sz="1400" b="0" dirty="0" smtClean="0"/>
              <a:t> elk </a:t>
            </a:r>
            <a:r>
              <a:rPr lang="en-US" sz="1400" b="0" dirty="0" err="1" smtClean="0"/>
              <a:t>passief</a:t>
            </a:r>
            <a:r>
              <a:rPr lang="en-US" sz="1400" b="0" dirty="0" smtClean="0"/>
              <a:t> </a:t>
            </a:r>
            <a:r>
              <a:rPr lang="en-US" sz="1400" b="0" dirty="0" err="1" smtClean="0"/>
              <a:t>brandbeschermingssysteem</a:t>
            </a:r>
            <a:r>
              <a:rPr lang="en-US" sz="1400" b="0" dirty="0" smtClean="0"/>
              <a:t> </a:t>
            </a:r>
            <a:r>
              <a:rPr lang="en-US" sz="1400" b="0" dirty="0" err="1" smtClean="0"/>
              <a:t>opgebouwd</a:t>
            </a:r>
            <a:r>
              <a:rPr lang="en-US" sz="1400" b="0" dirty="0" smtClean="0"/>
              <a:t> </a:t>
            </a:r>
            <a:r>
              <a:rPr lang="en-US" sz="1400" b="0" dirty="0" err="1" smtClean="0"/>
              <a:t>uit</a:t>
            </a:r>
            <a:r>
              <a:rPr lang="en-US" sz="1400" b="0" dirty="0" smtClean="0"/>
              <a:t> </a:t>
            </a:r>
            <a:r>
              <a:rPr lang="en-US" sz="1400" b="0" dirty="0" err="1" smtClean="0"/>
              <a:t>een</a:t>
            </a:r>
            <a:r>
              <a:rPr lang="en-US" sz="1400" b="0" dirty="0" smtClean="0"/>
              <a:t> </a:t>
            </a:r>
            <a:r>
              <a:rPr lang="en-US" sz="1400" b="0" dirty="0" err="1" smtClean="0"/>
              <a:t>temperatuur</a:t>
            </a:r>
            <a:r>
              <a:rPr lang="en-US" sz="1400" b="0" dirty="0" smtClean="0"/>
              <a:t> </a:t>
            </a:r>
            <a:r>
              <a:rPr lang="en-US" sz="1400" b="0" dirty="0" err="1" smtClean="0"/>
              <a:t>afhankelijk</a:t>
            </a:r>
            <a:r>
              <a:rPr lang="en-US" sz="1400" b="0" dirty="0" smtClean="0"/>
              <a:t> </a:t>
            </a:r>
            <a:r>
              <a:rPr lang="en-US" sz="1400" b="0" dirty="0" err="1" smtClean="0"/>
              <a:t>materiaal</a:t>
            </a:r>
            <a:endParaRPr lang="en-US" sz="1400" b="0" dirty="0" smtClean="0"/>
          </a:p>
          <a:p>
            <a:pPr marL="360000" indent="-360000"/>
            <a:r>
              <a:rPr lang="en-US" sz="1400" b="0" dirty="0" err="1" smtClean="0"/>
              <a:t>Een</a:t>
            </a:r>
            <a:r>
              <a:rPr lang="en-US" sz="1400" b="0" dirty="0" smtClean="0"/>
              <a:t> </a:t>
            </a:r>
            <a:r>
              <a:rPr lang="en-US" sz="1400" b="0" dirty="0" err="1" smtClean="0"/>
              <a:t>automatische</a:t>
            </a:r>
            <a:r>
              <a:rPr lang="en-US" sz="1400" b="0" dirty="0" smtClean="0"/>
              <a:t> </a:t>
            </a:r>
            <a:r>
              <a:rPr lang="en-US" sz="1400" b="0" dirty="0" err="1" smtClean="0"/>
              <a:t>blussing</a:t>
            </a:r>
            <a:r>
              <a:rPr lang="en-US" sz="1400" b="0" dirty="0" smtClean="0"/>
              <a:t> is </a:t>
            </a:r>
            <a:r>
              <a:rPr lang="en-US" sz="1400" b="0" dirty="0" err="1" smtClean="0"/>
              <a:t>goed</a:t>
            </a:r>
            <a:r>
              <a:rPr lang="en-US" sz="1400" b="0" dirty="0" smtClean="0"/>
              <a:t> om </a:t>
            </a:r>
            <a:r>
              <a:rPr lang="en-US" sz="1400" b="0" dirty="0" err="1" smtClean="0"/>
              <a:t>branduitbreiding</a:t>
            </a:r>
            <a:r>
              <a:rPr lang="en-US" sz="1400" b="0" dirty="0" smtClean="0"/>
              <a:t> </a:t>
            </a:r>
            <a:r>
              <a:rPr lang="en-US" sz="1400" b="0" dirty="0" err="1" smtClean="0"/>
              <a:t>tegen</a:t>
            </a:r>
            <a:r>
              <a:rPr lang="en-US" sz="1400" b="0" dirty="0" smtClean="0"/>
              <a:t> </a:t>
            </a:r>
            <a:r>
              <a:rPr lang="en-US" sz="1400" b="0" dirty="0" err="1" smtClean="0"/>
              <a:t>te</a:t>
            </a:r>
            <a:r>
              <a:rPr lang="en-US" sz="1400" b="0" dirty="0" smtClean="0"/>
              <a:t> </a:t>
            </a:r>
            <a:r>
              <a:rPr lang="en-US" sz="1400" b="0" dirty="0" err="1" smtClean="0"/>
              <a:t>gaan</a:t>
            </a:r>
            <a:r>
              <a:rPr lang="en-US" sz="1400" b="0" dirty="0" smtClean="0"/>
              <a:t> (i.e. </a:t>
            </a:r>
            <a:r>
              <a:rPr lang="en-US" sz="1400" b="0" dirty="0" err="1" smtClean="0"/>
              <a:t>houdt</a:t>
            </a:r>
            <a:r>
              <a:rPr lang="en-US" sz="1400" b="0" dirty="0" smtClean="0"/>
              <a:t> de brand </a:t>
            </a:r>
            <a:r>
              <a:rPr lang="en-US" sz="1400" b="0" dirty="0" err="1" smtClean="0"/>
              <a:t>onder</a:t>
            </a:r>
            <a:r>
              <a:rPr lang="en-US" sz="1400" b="0" dirty="0" smtClean="0"/>
              <a:t> </a:t>
            </a:r>
            <a:r>
              <a:rPr lang="en-US" sz="1400" b="0" dirty="0" err="1" smtClean="0"/>
              <a:t>controle</a:t>
            </a:r>
            <a:r>
              <a:rPr lang="en-US" sz="1400" b="0" dirty="0" smtClean="0"/>
              <a:t>), maar </a:t>
            </a:r>
            <a:r>
              <a:rPr lang="en-US" sz="1400" b="0" dirty="0" err="1" smtClean="0"/>
              <a:t>niet</a:t>
            </a:r>
            <a:r>
              <a:rPr lang="en-US" sz="1400" b="0" dirty="0" smtClean="0"/>
              <a:t> om </a:t>
            </a:r>
            <a:r>
              <a:rPr lang="en-US" sz="1400" b="0" dirty="0" err="1" smtClean="0"/>
              <a:t>rookverspreiding</a:t>
            </a:r>
            <a:r>
              <a:rPr lang="en-US" sz="1400" b="0" dirty="0" smtClean="0"/>
              <a:t> </a:t>
            </a:r>
            <a:r>
              <a:rPr lang="en-US" sz="1400" b="0" dirty="0" err="1" smtClean="0"/>
              <a:t>tegen</a:t>
            </a:r>
            <a:r>
              <a:rPr lang="en-US" sz="1400" b="0" dirty="0" smtClean="0"/>
              <a:t> </a:t>
            </a:r>
            <a:r>
              <a:rPr lang="en-US" sz="1400" b="0" dirty="0" err="1" smtClean="0"/>
              <a:t>te</a:t>
            </a:r>
            <a:r>
              <a:rPr lang="en-US" sz="1400" b="0" dirty="0" smtClean="0"/>
              <a:t> </a:t>
            </a:r>
            <a:r>
              <a:rPr lang="en-US" sz="1400" b="0" dirty="0" err="1" smtClean="0"/>
              <a:t>gaan</a:t>
            </a:r>
            <a:endParaRPr lang="en-US" sz="1400" b="0" dirty="0" smtClean="0"/>
          </a:p>
          <a:p>
            <a:endParaRPr lang="nl-NL" sz="1600" b="0" dirty="0"/>
          </a:p>
        </p:txBody>
      </p:sp>
    </p:spTree>
    <p:extLst>
      <p:ext uri="{BB962C8B-B14F-4D97-AF65-F5344CB8AC3E}">
        <p14:creationId xmlns:p14="http://schemas.microsoft.com/office/powerpoint/2010/main" val="3419182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/>
            <a:r>
              <a:rPr lang="nl-BE" sz="1600" b="0" dirty="0"/>
              <a:t>Conclusies van de praktijktesten</a:t>
            </a:r>
            <a:endParaRPr lang="nl-BE" sz="1600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sz="1600" b="0" dirty="0" err="1" smtClean="0"/>
              <a:t>Zichtbaarheid</a:t>
            </a:r>
            <a:endParaRPr lang="en-US" sz="1600" b="0" dirty="0" smtClean="0"/>
          </a:p>
          <a:p>
            <a:pPr marL="720000">
              <a:buFont typeface="Wingdings" panose="05000000000000000000" pitchFamily="2" charset="2"/>
              <a:buChar char="§"/>
            </a:pPr>
            <a:r>
              <a:rPr lang="en-US" sz="1400" b="0" dirty="0"/>
              <a:t>H</a:t>
            </a:r>
            <a:r>
              <a:rPr lang="en-US" sz="1400" b="0" dirty="0" smtClean="0"/>
              <a:t>et best in </a:t>
            </a:r>
            <a:r>
              <a:rPr lang="en-US" sz="1400" b="0" dirty="0" err="1" smtClean="0"/>
              <a:t>geval</a:t>
            </a:r>
            <a:r>
              <a:rPr lang="en-US" sz="1400" b="0" dirty="0" smtClean="0"/>
              <a:t> van </a:t>
            </a:r>
            <a:r>
              <a:rPr lang="en-US" sz="1400" b="0" dirty="0" err="1" smtClean="0"/>
              <a:t>een</a:t>
            </a:r>
            <a:r>
              <a:rPr lang="en-US" sz="1400" b="0" dirty="0" smtClean="0"/>
              <a:t> </a:t>
            </a:r>
            <a:r>
              <a:rPr lang="en-US" sz="1400" b="0" dirty="0" err="1" smtClean="0"/>
              <a:t>combinatie</a:t>
            </a:r>
            <a:r>
              <a:rPr lang="en-US" sz="1400" b="0" dirty="0" smtClean="0"/>
              <a:t> van </a:t>
            </a:r>
            <a:r>
              <a:rPr lang="en-US" sz="1400" b="0" dirty="0" err="1" smtClean="0"/>
              <a:t>een</a:t>
            </a:r>
            <a:r>
              <a:rPr lang="en-US" sz="1400" b="0" dirty="0" smtClean="0"/>
              <a:t> </a:t>
            </a:r>
            <a:r>
              <a:rPr lang="en-US" sz="1400" b="0" dirty="0" err="1" smtClean="0"/>
              <a:t>ontrokingssysteem</a:t>
            </a:r>
            <a:r>
              <a:rPr lang="en-US" sz="1400" b="0" dirty="0" smtClean="0"/>
              <a:t> en </a:t>
            </a:r>
            <a:r>
              <a:rPr lang="en-US" sz="1400" b="0" dirty="0" err="1" smtClean="0"/>
              <a:t>een</a:t>
            </a:r>
            <a:r>
              <a:rPr lang="en-US" sz="1400" b="0" dirty="0" smtClean="0"/>
              <a:t> </a:t>
            </a:r>
            <a:r>
              <a:rPr lang="en-US" sz="1400" b="0" dirty="0" err="1" smtClean="0"/>
              <a:t>automatische</a:t>
            </a:r>
            <a:r>
              <a:rPr lang="en-US" sz="1400" b="0" dirty="0" smtClean="0"/>
              <a:t> </a:t>
            </a:r>
            <a:r>
              <a:rPr lang="en-US" sz="1400" b="0" dirty="0" err="1" smtClean="0"/>
              <a:t>blussing</a:t>
            </a:r>
            <a:r>
              <a:rPr lang="en-US" sz="1400" b="0" dirty="0" smtClean="0"/>
              <a:t>. Elk </a:t>
            </a:r>
            <a:r>
              <a:rPr lang="en-US" sz="1400" b="0" dirty="0" err="1" smtClean="0"/>
              <a:t>ander</a:t>
            </a:r>
            <a:r>
              <a:rPr lang="en-US" sz="1400" b="0" dirty="0" smtClean="0"/>
              <a:t> </a:t>
            </a:r>
            <a:r>
              <a:rPr lang="en-US" sz="1400" b="0" dirty="0" err="1" smtClean="0"/>
              <a:t>systeem</a:t>
            </a:r>
            <a:r>
              <a:rPr lang="en-US" sz="1400" b="0" dirty="0" smtClean="0"/>
              <a:t> </a:t>
            </a:r>
            <a:r>
              <a:rPr lang="en-US" sz="1400" b="0" dirty="0" err="1" smtClean="0"/>
              <a:t>resulteert</a:t>
            </a:r>
            <a:r>
              <a:rPr lang="en-US" sz="1400" b="0" dirty="0" smtClean="0"/>
              <a:t> in </a:t>
            </a:r>
            <a:r>
              <a:rPr lang="en-US" sz="1400" b="0" dirty="0" err="1" smtClean="0"/>
              <a:t>een</a:t>
            </a:r>
            <a:r>
              <a:rPr lang="en-US" sz="1400" b="0" dirty="0" smtClean="0"/>
              <a:t> </a:t>
            </a:r>
            <a:r>
              <a:rPr lang="en-US" sz="1400" b="0" dirty="0" err="1" smtClean="0"/>
              <a:t>slechte</a:t>
            </a:r>
            <a:r>
              <a:rPr lang="en-US" sz="1400" b="0" dirty="0" smtClean="0"/>
              <a:t> </a:t>
            </a:r>
            <a:r>
              <a:rPr lang="en-US" sz="1400" b="0" dirty="0" err="1" smtClean="0"/>
              <a:t>zichtbaarheid</a:t>
            </a:r>
            <a:endParaRPr lang="en-US" sz="1400" b="0" dirty="0" smtClean="0"/>
          </a:p>
          <a:p>
            <a:pPr marL="720000">
              <a:buFont typeface="Wingdings" panose="05000000000000000000" pitchFamily="2" charset="2"/>
              <a:buChar char="§"/>
            </a:pPr>
            <a:r>
              <a:rPr lang="en-US" sz="1400" b="0" dirty="0" err="1"/>
              <a:t>Z</a:t>
            </a:r>
            <a:r>
              <a:rPr lang="en-US" sz="1400" b="0" dirty="0" err="1" smtClean="0"/>
              <a:t>ichtbaarheid</a:t>
            </a:r>
            <a:r>
              <a:rPr lang="en-US" sz="1400" b="0" dirty="0" smtClean="0"/>
              <a:t> op basis van camera’s (</a:t>
            </a:r>
            <a:r>
              <a:rPr lang="en-US" sz="1400" b="0" dirty="0" err="1" smtClean="0"/>
              <a:t>analyse</a:t>
            </a:r>
            <a:r>
              <a:rPr lang="en-US" sz="1400" b="0" dirty="0" smtClean="0"/>
              <a:t> </a:t>
            </a:r>
            <a:r>
              <a:rPr lang="en-US" sz="1400" b="0" dirty="0" err="1" smtClean="0"/>
              <a:t>gedaan</a:t>
            </a:r>
            <a:r>
              <a:rPr lang="en-US" sz="1400" b="0" dirty="0" smtClean="0"/>
              <a:t> door Data Science Lab – </a:t>
            </a:r>
            <a:r>
              <a:rPr lang="en-US" sz="1400" b="0" dirty="0" err="1" smtClean="0"/>
              <a:t>Universiteit</a:t>
            </a:r>
            <a:r>
              <a:rPr lang="en-US" sz="1400" b="0" dirty="0" smtClean="0"/>
              <a:t> Gent)</a:t>
            </a:r>
          </a:p>
          <a:p>
            <a:pPr marL="720000">
              <a:buFont typeface="Wingdings" panose="05000000000000000000" pitchFamily="2" charset="2"/>
              <a:buChar char="§"/>
            </a:pPr>
            <a:r>
              <a:rPr lang="en-US" sz="1400" b="0" dirty="0" err="1" smtClean="0"/>
              <a:t>Kleuren</a:t>
            </a:r>
            <a:r>
              <a:rPr lang="en-US" sz="1400" b="0" dirty="0" smtClean="0"/>
              <a:t> in de </a:t>
            </a:r>
            <a:r>
              <a:rPr lang="en-US" sz="1400" b="0" dirty="0" err="1" smtClean="0"/>
              <a:t>foto’s</a:t>
            </a:r>
            <a:r>
              <a:rPr lang="en-US" sz="1400" b="0" dirty="0" smtClean="0"/>
              <a:t>:</a:t>
            </a:r>
          </a:p>
          <a:p>
            <a:pPr marL="1080000">
              <a:buFont typeface="Wingdings" panose="05000000000000000000" pitchFamily="2" charset="2"/>
              <a:buChar char="Ø"/>
            </a:pPr>
            <a:r>
              <a:rPr lang="en-US" sz="1400" b="0" dirty="0" smtClean="0"/>
              <a:t>rood: </a:t>
            </a:r>
            <a:r>
              <a:rPr lang="en-US" sz="1400" b="0" dirty="0" err="1" smtClean="0"/>
              <a:t>zeer</a:t>
            </a:r>
            <a:r>
              <a:rPr lang="en-US" sz="1400" b="0" dirty="0" smtClean="0"/>
              <a:t> </a:t>
            </a:r>
            <a:r>
              <a:rPr lang="en-US" sz="1400" b="0" dirty="0" err="1" smtClean="0"/>
              <a:t>slechte</a:t>
            </a:r>
            <a:r>
              <a:rPr lang="en-US" sz="1400" b="0" dirty="0" smtClean="0"/>
              <a:t> </a:t>
            </a:r>
            <a:r>
              <a:rPr lang="en-US" sz="1400" b="0" dirty="0" err="1" smtClean="0"/>
              <a:t>zichtbaarheid</a:t>
            </a:r>
            <a:endParaRPr lang="en-US" sz="1400" b="0" dirty="0" smtClean="0"/>
          </a:p>
          <a:p>
            <a:pPr marL="1080000">
              <a:buFont typeface="Wingdings" panose="05000000000000000000" pitchFamily="2" charset="2"/>
              <a:buChar char="Ø"/>
            </a:pPr>
            <a:r>
              <a:rPr lang="en-US" sz="1400" b="0" dirty="0" err="1" smtClean="0"/>
              <a:t>blauw</a:t>
            </a:r>
            <a:r>
              <a:rPr lang="en-US" sz="1400" b="0" dirty="0" smtClean="0"/>
              <a:t>: </a:t>
            </a:r>
            <a:r>
              <a:rPr lang="en-US" sz="1400" b="0" dirty="0" err="1" smtClean="0"/>
              <a:t>zeer</a:t>
            </a:r>
            <a:r>
              <a:rPr lang="en-US" sz="1400" b="0" dirty="0" smtClean="0"/>
              <a:t> </a:t>
            </a:r>
            <a:r>
              <a:rPr lang="en-US" sz="1400" b="0" dirty="0" err="1" smtClean="0"/>
              <a:t>goede</a:t>
            </a:r>
            <a:r>
              <a:rPr lang="en-US" sz="1400" b="0" dirty="0" smtClean="0"/>
              <a:t> </a:t>
            </a:r>
            <a:r>
              <a:rPr lang="en-US" sz="1400" b="0" dirty="0" err="1" smtClean="0"/>
              <a:t>zichtbaarheid</a:t>
            </a:r>
            <a:endParaRPr lang="en-US" sz="1400" b="0" dirty="0" smtClean="0"/>
          </a:p>
          <a:p>
            <a:endParaRPr lang="nl-BE" b="0" dirty="0"/>
          </a:p>
        </p:txBody>
      </p:sp>
      <p:pic>
        <p:nvPicPr>
          <p:cNvPr id="6" name="Tijdelijke aanduiding voor inhoud 5"/>
          <p:cNvPicPr>
            <a:picLocks noGrp="1" noChangeAspect="1"/>
          </p:cNvPicPr>
          <p:nvPr>
            <p:ph sz="half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0313" y="1440535"/>
            <a:ext cx="3671887" cy="2814881"/>
          </a:xfrm>
        </p:spPr>
      </p:pic>
    </p:spTree>
    <p:extLst>
      <p:ext uri="{BB962C8B-B14F-4D97-AF65-F5344CB8AC3E}">
        <p14:creationId xmlns:p14="http://schemas.microsoft.com/office/powerpoint/2010/main" val="3907115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/>
            <a:r>
              <a:rPr lang="nl-BE" sz="1600" b="0" dirty="0"/>
              <a:t>Configuratie van de praktijktesten – Proefopstelling</a:t>
            </a:r>
            <a:endParaRPr lang="nl-NL" sz="1600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20000"/>
          </a:bodyPr>
          <a:lstStyle/>
          <a:p>
            <a:pPr marL="360000" indent="-360000"/>
            <a:r>
              <a:rPr lang="nl-BE" sz="1600" b="0" dirty="0" smtClean="0"/>
              <a:t>Waar op letten?</a:t>
            </a:r>
          </a:p>
          <a:p>
            <a:pPr marL="720000" indent="-360000">
              <a:buFont typeface="Wingdings" panose="05000000000000000000" pitchFamily="2" charset="2"/>
              <a:buChar char="§"/>
            </a:pPr>
            <a:r>
              <a:rPr lang="nl-BE" sz="1400" b="0" dirty="0" smtClean="0"/>
              <a:t>Rookverspreiding (en zichtbaarheid)</a:t>
            </a:r>
            <a:endParaRPr lang="nl-BE" sz="1400" b="0" dirty="0"/>
          </a:p>
          <a:p>
            <a:pPr marL="720000" indent="-360000">
              <a:buFont typeface="Wingdings" panose="05000000000000000000" pitchFamily="2" charset="2"/>
              <a:buChar char="§"/>
            </a:pPr>
            <a:r>
              <a:rPr lang="nl-BE" sz="1400" b="0" dirty="0" smtClean="0"/>
              <a:t>Heel moeilijk te kwantificeren</a:t>
            </a:r>
            <a:endParaRPr lang="nl-BE" sz="1400" b="0" dirty="0"/>
          </a:p>
          <a:p>
            <a:pPr marL="360000" indent="-360000"/>
            <a:r>
              <a:rPr lang="nl-BE" sz="1600" b="0" dirty="0" smtClean="0"/>
              <a:t>Metingen</a:t>
            </a:r>
          </a:p>
          <a:p>
            <a:pPr marL="720000" indent="-360000">
              <a:buFont typeface="Wingdings" panose="05000000000000000000" pitchFamily="2" charset="2"/>
              <a:buChar char="§"/>
            </a:pPr>
            <a:r>
              <a:rPr lang="nl-BE" sz="1400" b="0" dirty="0" smtClean="0"/>
              <a:t>Temperatuur (boom en individueel)</a:t>
            </a:r>
          </a:p>
          <a:p>
            <a:pPr marL="720000" indent="-360000">
              <a:buFont typeface="Wingdings" panose="05000000000000000000" pitchFamily="2" charset="2"/>
              <a:buChar char="§"/>
            </a:pPr>
            <a:r>
              <a:rPr lang="nl-BE" sz="1400" b="0" dirty="0" smtClean="0"/>
              <a:t>Druk</a:t>
            </a:r>
          </a:p>
          <a:p>
            <a:pPr marL="720000" indent="-360000">
              <a:buFont typeface="Wingdings" panose="05000000000000000000" pitchFamily="2" charset="2"/>
              <a:buChar char="§"/>
            </a:pPr>
            <a:r>
              <a:rPr lang="nl-BE" sz="1400" b="0" dirty="0" smtClean="0"/>
              <a:t>Straling</a:t>
            </a:r>
          </a:p>
          <a:p>
            <a:pPr marL="720000" indent="-360000">
              <a:buFont typeface="Wingdings" panose="05000000000000000000" pitchFamily="2" charset="2"/>
              <a:buChar char="§"/>
            </a:pPr>
            <a:r>
              <a:rPr lang="nl-BE" sz="1400" b="0" dirty="0" smtClean="0"/>
              <a:t>CO- en O</a:t>
            </a:r>
            <a:r>
              <a:rPr lang="nl-BE" sz="1400" b="0" baseline="-25000" dirty="0" smtClean="0"/>
              <a:t>2</a:t>
            </a:r>
            <a:r>
              <a:rPr lang="nl-BE" sz="1400" b="0" dirty="0" smtClean="0"/>
              <a:t>-gehalte</a:t>
            </a:r>
          </a:p>
          <a:p>
            <a:pPr marL="720000" indent="-360000">
              <a:buFont typeface="Wingdings" panose="05000000000000000000" pitchFamily="2" charset="2"/>
              <a:buChar char="§"/>
            </a:pPr>
            <a:r>
              <a:rPr lang="nl-BE" sz="1400" b="0" dirty="0" err="1" smtClean="0"/>
              <a:t>Rookdetectoren</a:t>
            </a:r>
            <a:r>
              <a:rPr lang="nl-BE" sz="1400" b="0" dirty="0" smtClean="0"/>
              <a:t> (autonome)</a:t>
            </a:r>
          </a:p>
          <a:p>
            <a:pPr marL="360000" indent="-360000"/>
            <a:r>
              <a:rPr lang="nl-BE" sz="1600" b="0" dirty="0" smtClean="0"/>
              <a:t>Camera’s </a:t>
            </a:r>
            <a:endParaRPr lang="nl-BE" sz="1600" b="0" dirty="0"/>
          </a:p>
          <a:p>
            <a:pPr marL="720000" indent="-360000">
              <a:buFont typeface="Wingdings" panose="05000000000000000000" pitchFamily="2" charset="2"/>
              <a:buChar char="§"/>
            </a:pPr>
            <a:r>
              <a:rPr lang="nl-BE" sz="1400" b="0" dirty="0" smtClean="0"/>
              <a:t>In de gemeenschappelijke ruimte en in elke evacuatie weg</a:t>
            </a:r>
          </a:p>
          <a:p>
            <a:pPr marL="720000" indent="-360000">
              <a:buFont typeface="Wingdings" panose="05000000000000000000" pitchFamily="2" charset="2"/>
              <a:buChar char="§"/>
            </a:pPr>
            <a:r>
              <a:rPr lang="nl-BE" sz="1400" b="0" dirty="0" smtClean="0"/>
              <a:t>Op een hoogte van 1,4 m</a:t>
            </a:r>
          </a:p>
          <a:p>
            <a:pPr marL="720000" indent="-360000">
              <a:buFont typeface="Wingdings" panose="05000000000000000000" pitchFamily="2" charset="2"/>
              <a:buChar char="§"/>
            </a:pPr>
            <a:r>
              <a:rPr lang="nl-BE" sz="1400" b="0" dirty="0" smtClean="0"/>
              <a:t>Wordt gebruikt voor de evaluatie van de “zichtbaarheid” (Data </a:t>
            </a:r>
            <a:r>
              <a:rPr lang="nl-BE" sz="1400" b="0" dirty="0" err="1" smtClean="0"/>
              <a:t>Science</a:t>
            </a:r>
            <a:r>
              <a:rPr lang="nl-BE" sz="1400" b="0" dirty="0" smtClean="0"/>
              <a:t> Lab)</a:t>
            </a:r>
          </a:p>
          <a:p>
            <a:pPr marL="342000"/>
            <a:endParaRPr lang="nl-BE" sz="1600" b="0" dirty="0" smtClean="0"/>
          </a:p>
        </p:txBody>
      </p:sp>
      <p:pic>
        <p:nvPicPr>
          <p:cNvPr id="5" name="Tijdelijke aanduiding voor inhoud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4527" y="1060947"/>
            <a:ext cx="3556873" cy="1724545"/>
          </a:xfrm>
          <a:prstGeom prst="rect">
            <a:avLst/>
          </a:prstGeom>
        </p:spPr>
      </p:pic>
      <p:pic>
        <p:nvPicPr>
          <p:cNvPr id="7" name="Tijdelijke aanduiding voor inhoud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4527" y="2829241"/>
            <a:ext cx="3606275" cy="1765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5754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afbeelding 3"/>
          <p:cNvSpPr>
            <a:spLocks noGrp="1"/>
          </p:cNvSpPr>
          <p:nvPr>
            <p:ph type="pic" sz="quarter" idx="14"/>
          </p:nvPr>
        </p:nvSpPr>
        <p:spPr/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07505" y="843559"/>
            <a:ext cx="4752528" cy="792087"/>
          </a:xfrm>
        </p:spPr>
        <p:txBody>
          <a:bodyPr>
            <a:normAutofit/>
          </a:bodyPr>
          <a:lstStyle/>
          <a:p>
            <a:pPr algn="ctr"/>
            <a:r>
              <a:rPr lang="nl-BE" sz="1600" dirty="0" smtClean="0"/>
              <a:t>Einde van de presentatie</a:t>
            </a:r>
            <a:endParaRPr lang="nl-NL" sz="1600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sz="quarter" idx="13"/>
          </p:nvPr>
        </p:nvSpPr>
        <p:spPr>
          <a:xfrm>
            <a:off x="107504" y="2240587"/>
            <a:ext cx="4536504" cy="207757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nl-BE" dirty="0" smtClean="0"/>
          </a:p>
          <a:p>
            <a:pPr marL="0" indent="0" algn="ctr">
              <a:buNone/>
            </a:pPr>
            <a:r>
              <a:rPr lang="nl-BE" dirty="0" smtClean="0"/>
              <a:t>Bedankt voor uw aandacht</a:t>
            </a:r>
          </a:p>
          <a:p>
            <a:pPr marL="0" indent="0" algn="ctr">
              <a:buNone/>
            </a:pPr>
            <a:endParaRPr lang="nl-BE" dirty="0" smtClean="0"/>
          </a:p>
          <a:p>
            <a:pPr marL="0" indent="0" algn="ctr">
              <a:buNone/>
            </a:pPr>
            <a:r>
              <a:rPr lang="nl-BE" sz="1600" dirty="0" smtClean="0"/>
              <a:t>Het volledige rapport is terug te vinden op de website : </a:t>
            </a:r>
            <a:r>
              <a:rPr lang="nl-BE" sz="1600" dirty="0" smtClean="0">
                <a:hlinkClick r:id="rId2"/>
              </a:rPr>
              <a:t>www.departementwvg.be/VIPA</a:t>
            </a:r>
            <a:endParaRPr lang="nl-BE" sz="1600" dirty="0" smtClean="0"/>
          </a:p>
          <a:p>
            <a:endParaRPr lang="nl-NL" sz="1600" dirty="0"/>
          </a:p>
        </p:txBody>
      </p:sp>
    </p:spTree>
    <p:extLst>
      <p:ext uri="{BB962C8B-B14F-4D97-AF65-F5344CB8AC3E}">
        <p14:creationId xmlns:p14="http://schemas.microsoft.com/office/powerpoint/2010/main" val="3120801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/>
            <a:r>
              <a:rPr lang="nl-BE" sz="1600" b="0" dirty="0"/>
              <a:t>Configuratie van de praktijktesten – </a:t>
            </a:r>
            <a:r>
              <a:rPr lang="nl-BE" sz="1600" b="0" dirty="0" smtClean="0"/>
              <a:t>Brandhaard</a:t>
            </a:r>
            <a:endParaRPr lang="nl-NL" sz="1600" dirty="0"/>
          </a:p>
        </p:txBody>
      </p:sp>
      <p:pic>
        <p:nvPicPr>
          <p:cNvPr id="3" name="Tijdelijke aanduiding voor inhoud 2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881764"/>
            <a:ext cx="3600000" cy="3490186"/>
          </a:xfrm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635646"/>
            <a:ext cx="3600000" cy="2587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498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/>
            <a:r>
              <a:rPr lang="nl-BE" sz="1600" b="0" dirty="0" smtClean="0"/>
              <a:t>Overzicht van de praktijktesten</a:t>
            </a:r>
            <a:endParaRPr lang="nl-NL" sz="1600" b="0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indent="-360000"/>
            <a:r>
              <a:rPr lang="nl-BE" sz="1600" b="0" dirty="0" smtClean="0"/>
              <a:t>Overzicht van de praktijktesten + resultaten</a:t>
            </a:r>
            <a:endParaRPr lang="nl-BE" sz="1600" b="0" dirty="0"/>
          </a:p>
          <a:p>
            <a:pPr marL="720000" lvl="1" indent="-360000">
              <a:buFont typeface="Wingdings" panose="05000000000000000000" pitchFamily="2" charset="2"/>
              <a:buChar char="§"/>
            </a:pPr>
            <a:r>
              <a:rPr lang="nl-BE" sz="1400" dirty="0" smtClean="0">
                <a:solidFill>
                  <a:schemeClr val="tx1"/>
                </a:solidFill>
              </a:rPr>
              <a:t>Proef 1: “</a:t>
            </a:r>
            <a:r>
              <a:rPr lang="nl-BE" sz="1400" dirty="0" err="1" smtClean="0">
                <a:solidFill>
                  <a:schemeClr val="tx1"/>
                </a:solidFill>
              </a:rPr>
              <a:t>Nulproef</a:t>
            </a:r>
            <a:r>
              <a:rPr lang="nl-BE" sz="1400" dirty="0" smtClean="0">
                <a:solidFill>
                  <a:schemeClr val="tx1"/>
                </a:solidFill>
              </a:rPr>
              <a:t>”</a:t>
            </a:r>
            <a:endParaRPr lang="nl-BE" sz="1400" dirty="0">
              <a:solidFill>
                <a:schemeClr val="tx1"/>
              </a:solidFill>
            </a:endParaRPr>
          </a:p>
          <a:p>
            <a:pPr marL="720000" lvl="1" indent="-360000">
              <a:buFont typeface="Wingdings" panose="05000000000000000000" pitchFamily="2" charset="2"/>
              <a:buChar char="§"/>
            </a:pPr>
            <a:r>
              <a:rPr lang="nl-BE" sz="1400" dirty="0" smtClean="0">
                <a:solidFill>
                  <a:schemeClr val="tx1"/>
                </a:solidFill>
              </a:rPr>
              <a:t>Proef 2: Toepassing van brandwerende deuren</a:t>
            </a:r>
            <a:endParaRPr lang="nl-BE" sz="1400" dirty="0">
              <a:solidFill>
                <a:schemeClr val="tx1"/>
              </a:solidFill>
            </a:endParaRPr>
          </a:p>
          <a:p>
            <a:pPr marL="720000" lvl="1" indent="-360000">
              <a:buFont typeface="Wingdings" panose="05000000000000000000" pitchFamily="2" charset="2"/>
              <a:buChar char="§"/>
            </a:pPr>
            <a:r>
              <a:rPr lang="nl-BE" sz="1400" dirty="0" smtClean="0">
                <a:solidFill>
                  <a:schemeClr val="tx1"/>
                </a:solidFill>
              </a:rPr>
              <a:t>Proef 3: Toepassing van een </a:t>
            </a:r>
            <a:r>
              <a:rPr lang="nl-BE" sz="1400" dirty="0" err="1" smtClean="0">
                <a:solidFill>
                  <a:schemeClr val="tx1"/>
                </a:solidFill>
              </a:rPr>
              <a:t>ontrokingssysteem</a:t>
            </a:r>
            <a:endParaRPr lang="nl-BE" sz="1400" dirty="0">
              <a:solidFill>
                <a:schemeClr val="tx1"/>
              </a:solidFill>
            </a:endParaRPr>
          </a:p>
          <a:p>
            <a:pPr marL="720000" lvl="1" indent="-360000">
              <a:buFont typeface="Wingdings" panose="05000000000000000000" pitchFamily="2" charset="2"/>
              <a:buChar char="§"/>
            </a:pPr>
            <a:r>
              <a:rPr lang="nl-BE" sz="1400" dirty="0" smtClean="0">
                <a:solidFill>
                  <a:schemeClr val="tx1"/>
                </a:solidFill>
              </a:rPr>
              <a:t>Proef 4: Toepassing van een automatische blussing</a:t>
            </a:r>
            <a:endParaRPr lang="nl-BE" sz="1400" dirty="0">
              <a:solidFill>
                <a:schemeClr val="tx1"/>
              </a:solidFill>
            </a:endParaRPr>
          </a:p>
          <a:p>
            <a:pPr marL="720000" lvl="1" indent="-360000">
              <a:buFont typeface="Wingdings" panose="05000000000000000000" pitchFamily="2" charset="2"/>
              <a:buChar char="§"/>
            </a:pPr>
            <a:r>
              <a:rPr lang="nl-BE" sz="1400" dirty="0" smtClean="0">
                <a:solidFill>
                  <a:schemeClr val="tx1"/>
                </a:solidFill>
              </a:rPr>
              <a:t>Proef 5: Toepassing van de combinatie van een </a:t>
            </a:r>
            <a:r>
              <a:rPr lang="nl-BE" sz="1400" dirty="0" err="1" smtClean="0">
                <a:solidFill>
                  <a:schemeClr val="tx1"/>
                </a:solidFill>
              </a:rPr>
              <a:t>ontrokingssysteem</a:t>
            </a:r>
            <a:r>
              <a:rPr lang="nl-BE" sz="1400" dirty="0" smtClean="0">
                <a:solidFill>
                  <a:schemeClr val="tx1"/>
                </a:solidFill>
              </a:rPr>
              <a:t> en een automatische blussing</a:t>
            </a:r>
            <a:endParaRPr lang="nl-NL" sz="1400" dirty="0"/>
          </a:p>
        </p:txBody>
      </p:sp>
    </p:spTree>
    <p:extLst>
      <p:ext uri="{BB962C8B-B14F-4D97-AF65-F5344CB8AC3E}">
        <p14:creationId xmlns:p14="http://schemas.microsoft.com/office/powerpoint/2010/main" val="1684635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/>
            <a:r>
              <a:rPr lang="nl-BE" sz="1600" b="0" dirty="0" smtClean="0"/>
              <a:t>Proef 1: “</a:t>
            </a:r>
            <a:r>
              <a:rPr lang="nl-BE" sz="1600" b="0" dirty="0" err="1" smtClean="0"/>
              <a:t>Nulproef</a:t>
            </a:r>
            <a:r>
              <a:rPr lang="nl-BE" sz="1600" b="0" dirty="0" smtClean="0"/>
              <a:t>”</a:t>
            </a:r>
            <a:endParaRPr lang="nl-NL" sz="1600" b="0" dirty="0"/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5497" y="1436688"/>
            <a:ext cx="5716755" cy="3151286"/>
          </a:xfrm>
        </p:spPr>
      </p:pic>
    </p:spTree>
    <p:extLst>
      <p:ext uri="{BB962C8B-B14F-4D97-AF65-F5344CB8AC3E}">
        <p14:creationId xmlns:p14="http://schemas.microsoft.com/office/powerpoint/2010/main" val="58319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resentatie_Dep_WVG_2015">
  <a:themeElements>
    <a:clrScheme name="DepWVG">
      <a:dk1>
        <a:sysClr val="windowText" lastClr="000000"/>
      </a:dk1>
      <a:lt1>
        <a:sysClr val="window" lastClr="FFFFFF"/>
      </a:lt1>
      <a:dk2>
        <a:srgbClr val="8BAE00"/>
      </a:dk2>
      <a:lt2>
        <a:srgbClr val="EEECE1"/>
      </a:lt2>
      <a:accent1>
        <a:srgbClr val="8BAE00"/>
      </a:accent1>
      <a:accent2>
        <a:srgbClr val="23789C"/>
      </a:accent2>
      <a:accent3>
        <a:srgbClr val="C63131"/>
      </a:accent3>
      <a:accent4>
        <a:srgbClr val="C68031"/>
      </a:accent4>
      <a:accent5>
        <a:srgbClr val="FFE615"/>
      </a:accent5>
      <a:accent6>
        <a:srgbClr val="443939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e_VO.potx" id="{7AB0AA7F-90C7-4DB1-9791-B98BE5007A2C}" vid="{D2F0DD5C-7E50-4920-B7D3-BD639FE43863}"/>
    </a:ext>
  </a:extLst>
</a:theme>
</file>

<file path=ppt/theme/theme2.xml><?xml version="1.0" encoding="utf-8"?>
<a:theme xmlns:a="http://schemas.openxmlformats.org/drawingml/2006/main" name="Aangepast ontwerp">
  <a:themeElements>
    <a:clrScheme name="DepWVG">
      <a:dk1>
        <a:sysClr val="windowText" lastClr="000000"/>
      </a:dk1>
      <a:lt1>
        <a:sysClr val="window" lastClr="FFFFFF"/>
      </a:lt1>
      <a:dk2>
        <a:srgbClr val="8BAE00"/>
      </a:dk2>
      <a:lt2>
        <a:srgbClr val="EEECE1"/>
      </a:lt2>
      <a:accent1>
        <a:srgbClr val="8BAE00"/>
      </a:accent1>
      <a:accent2>
        <a:srgbClr val="23789C"/>
      </a:accent2>
      <a:accent3>
        <a:srgbClr val="C63131"/>
      </a:accent3>
      <a:accent4>
        <a:srgbClr val="C68031"/>
      </a:accent4>
      <a:accent5>
        <a:srgbClr val="FFE615"/>
      </a:accent5>
      <a:accent6>
        <a:srgbClr val="443939"/>
      </a:accent6>
      <a:hlink>
        <a:srgbClr val="0000FF"/>
      </a:hlink>
      <a:folHlink>
        <a:srgbClr val="800080"/>
      </a:folHlink>
    </a:clrScheme>
    <a:fontScheme name="Kantoor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e_VO.potx" id="{7AB0AA7F-90C7-4DB1-9791-B98BE5007A2C}" vid="{C875C828-9506-4BA7-9BF7-6C09D07CC534}"/>
    </a:ext>
  </a:extLst>
</a:theme>
</file>

<file path=ppt/theme/theme3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215842FC80C2F49B27871FB5BCD1D3D" ma:contentTypeVersion="2" ma:contentTypeDescription="Een nieuw document maken." ma:contentTypeScope="" ma:versionID="6f27f39a05c21e5987a6e16d12fb6296">
  <xsd:schema xmlns:xsd="http://www.w3.org/2001/XMLSchema" xmlns:xs="http://www.w3.org/2001/XMLSchema" xmlns:p="http://schemas.microsoft.com/office/2006/metadata/properties" xmlns:ns2="da59bcab-dc31-4d65-8696-ba653de1c564" targetNamespace="http://schemas.microsoft.com/office/2006/metadata/properties" ma:root="true" ma:fieldsID="0b0cfc8e3558afba02931b42bef51750" ns2:_="">
    <xsd:import namespace="da59bcab-dc31-4d65-8696-ba653de1c564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a59bcab-dc31-4d65-8696-ba653de1c564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Gedeeld met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Gedeeld met details" ma:description="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D476A2C1-62FD-4FBC-A564-E7F41F4A3BE9}"/>
</file>

<file path=customXml/itemProps2.xml><?xml version="1.0" encoding="utf-8"?>
<ds:datastoreItem xmlns:ds="http://schemas.openxmlformats.org/officeDocument/2006/customXml" ds:itemID="{50719D8A-97FB-4C63-8688-D4A7BF32044E}"/>
</file>

<file path=customXml/itemProps3.xml><?xml version="1.0" encoding="utf-8"?>
<ds:datastoreItem xmlns:ds="http://schemas.openxmlformats.org/officeDocument/2006/customXml" ds:itemID="{F6B066CD-4A64-48B8-8EE1-8817B4B9D32A}"/>
</file>

<file path=docProps/app.xml><?xml version="1.0" encoding="utf-8"?>
<Properties xmlns="http://schemas.openxmlformats.org/officeDocument/2006/extended-properties" xmlns:vt="http://schemas.openxmlformats.org/officeDocument/2006/docPropsVTypes">
  <Template>Presentatie1</Template>
  <TotalTime>1410</TotalTime>
  <Words>2341</Words>
  <Application>Microsoft Office PowerPoint</Application>
  <PresentationFormat>Diavoorstelling (16:9)</PresentationFormat>
  <Paragraphs>258</Paragraphs>
  <Slides>60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7</vt:i4>
      </vt:variant>
      <vt:variant>
        <vt:lpstr>Thema</vt:lpstr>
      </vt:variant>
      <vt:variant>
        <vt:i4>2</vt:i4>
      </vt:variant>
      <vt:variant>
        <vt:lpstr>Diatitels</vt:lpstr>
      </vt:variant>
      <vt:variant>
        <vt:i4>60</vt:i4>
      </vt:variant>
    </vt:vector>
  </HeadingPairs>
  <TitlesOfParts>
    <vt:vector size="69" baseType="lpstr">
      <vt:lpstr>Arial</vt:lpstr>
      <vt:lpstr>Calibri</vt:lpstr>
      <vt:lpstr>Calibri Light</vt:lpstr>
      <vt:lpstr>FlandersArtSans-Bold</vt:lpstr>
      <vt:lpstr>FlandersArtSans-Regular</vt:lpstr>
      <vt:lpstr>Symbol</vt:lpstr>
      <vt:lpstr>Wingdings</vt:lpstr>
      <vt:lpstr>Presentatie_Dep_WVG_2015</vt:lpstr>
      <vt:lpstr>Aangepast ontwerp</vt:lpstr>
      <vt:lpstr>VIPA studie:  Brandveiligheid in ouderenvoorzieningen: Onderzoek naar de doelmatigheid van alternatieve brandveiligheidsmaatregelen in nieuwe zorgconcepten: De praktijktesten   </vt:lpstr>
      <vt:lpstr>Overzicht</vt:lpstr>
      <vt:lpstr>Configuratie van de praktijktesten – Proefopstelling</vt:lpstr>
      <vt:lpstr>Configuratie van de praktijktesten – Proefopstelling</vt:lpstr>
      <vt:lpstr>Configuratie van de praktijktesten – Proefopstelling</vt:lpstr>
      <vt:lpstr>Configuratie van de praktijktesten – Proefopstelling</vt:lpstr>
      <vt:lpstr>Configuratie van de praktijktesten – Brandhaard</vt:lpstr>
      <vt:lpstr>Overzicht van de praktijktesten</vt:lpstr>
      <vt:lpstr>Proef 1: “Nulproef”</vt:lpstr>
      <vt:lpstr>Proef 1: “Nulproef”</vt:lpstr>
      <vt:lpstr>Proef 1: “Nulproef”</vt:lpstr>
      <vt:lpstr>Proef 1: “Nulproef”</vt:lpstr>
      <vt:lpstr>Proef 1: “Nulproef”</vt:lpstr>
      <vt:lpstr>Proef 1: “Nulproef”</vt:lpstr>
      <vt:lpstr>Proef 2: Toepassing van brandwerende deuren</vt:lpstr>
      <vt:lpstr>Proef 2: Toepassing van brandwerende deuren</vt:lpstr>
      <vt:lpstr>Proef 2: Toepassing van brandwerende deuren</vt:lpstr>
      <vt:lpstr>Proef 2: Toepassing van brandwerende deuren</vt:lpstr>
      <vt:lpstr>Proef 2: Toepassing van brandwerende deuren</vt:lpstr>
      <vt:lpstr>Proef 2: Toepassing van brandwerende deuren</vt:lpstr>
      <vt:lpstr>Proef 2: Toepassing van brandwerende deuren</vt:lpstr>
      <vt:lpstr>Proef 2: Toepassing van brandwerende deuren</vt:lpstr>
      <vt:lpstr>Proef 2: Toepassing van brandwerende deuren</vt:lpstr>
      <vt:lpstr>Proef 2: Toepassing van brandwerende deuren</vt:lpstr>
      <vt:lpstr>Proef 2: Toepassing van brandwerende deuren</vt:lpstr>
      <vt:lpstr>Proef 3: Toepassing van een ontrokingssysteem</vt:lpstr>
      <vt:lpstr>Proef 3: Toepassing van een ontrokingssysteem</vt:lpstr>
      <vt:lpstr>Proef 3: Toepassing van een ontrokingssysteem</vt:lpstr>
      <vt:lpstr>Proef 3: Toepassing van een ontrokingssysteem</vt:lpstr>
      <vt:lpstr>Proef 3: Toepassing van een ontrokingssysteem</vt:lpstr>
      <vt:lpstr>Proef 3: Toepassing van een ontrokingssysteem</vt:lpstr>
      <vt:lpstr>Proef 3: Toepassing van een ontrokingssysteem</vt:lpstr>
      <vt:lpstr>Proef 3: Toepassing van een ontrokingssysteem</vt:lpstr>
      <vt:lpstr>Proef 3: Toepassing van een ontrokingssysteem</vt:lpstr>
      <vt:lpstr>Proef 3: Toepassing van een ontrokingssysteem</vt:lpstr>
      <vt:lpstr>Proef 4: Toepassing van een automatische blussing</vt:lpstr>
      <vt:lpstr>Proef 4: Toepassing van een automatische blussing</vt:lpstr>
      <vt:lpstr>Proef 4: Toepassing van een automatische blussing</vt:lpstr>
      <vt:lpstr>Proef 4: Toepassing van een automatische blussing</vt:lpstr>
      <vt:lpstr>Proef 4: Toepassing van een automatische blussing</vt:lpstr>
      <vt:lpstr>Proef 4: Toepassing van een automatische blussing</vt:lpstr>
      <vt:lpstr>Proef 4: Toepassing van een automatische blussing</vt:lpstr>
      <vt:lpstr>Proef 4: Toepassing van een automatische blussing</vt:lpstr>
      <vt:lpstr>Proef 4: Toepassing van een automatische blussing</vt:lpstr>
      <vt:lpstr>Proef 4: Toepassing van een automatische blussing</vt:lpstr>
      <vt:lpstr>Proef 4: Toepassing van een automatische blussing</vt:lpstr>
      <vt:lpstr>Proef 4: Toepassing van een automatische blussing</vt:lpstr>
      <vt:lpstr>Proef 5: Combinatie van een ontrokingssysteem en een automatische blussing</vt:lpstr>
      <vt:lpstr>Proef 5: Combinatie van een ontrokingssysteem en een automatische blussing</vt:lpstr>
      <vt:lpstr>Proef 5: Combinatie van een ontrokingssysteem en een automatische blussing</vt:lpstr>
      <vt:lpstr>Proef 5: Combinatie van een ontrokingssysteem en een automatische blussing</vt:lpstr>
      <vt:lpstr>Proef 5: Combinatie van een ontrokingssysteem en een automatische blussing</vt:lpstr>
      <vt:lpstr>Proef 5: Combinatie van een ontrokingssysteem en een automatische blussing</vt:lpstr>
      <vt:lpstr>Proef 5: Combinatie van een ontrokingssysteem en een automatische blussing</vt:lpstr>
      <vt:lpstr>Proef 5: Combinatie van een ontrokingssysteem en een automatische blussing</vt:lpstr>
      <vt:lpstr>Proef 5: Combinatie van een ontrokingssysteem en een automatische blussing</vt:lpstr>
      <vt:lpstr>Proef 5: Combinatie van een ontrokingssysteem en een automatische blussing</vt:lpstr>
      <vt:lpstr>Conclusies van de praktijktesten</vt:lpstr>
      <vt:lpstr>Conclusies van de praktijktesten</vt:lpstr>
      <vt:lpstr>Einde van de presentatie</vt:lpstr>
    </vt:vector>
  </TitlesOfParts>
  <Company>HP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Pieter Poppe</dc:creator>
  <cp:lastModifiedBy>Pieter Poppe</cp:lastModifiedBy>
  <cp:revision>174</cp:revision>
  <cp:lastPrinted>2016-10-31T05:08:18Z</cp:lastPrinted>
  <dcterms:created xsi:type="dcterms:W3CDTF">2016-07-12T13:07:56Z</dcterms:created>
  <dcterms:modified xsi:type="dcterms:W3CDTF">2017-03-02T12:02:11Z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0x010100E215842FC80C2F49B27871FB5BCD1D3D</vt:lpwstr>
  </property>
</Properties>
</file>