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96" r:id="rId2"/>
    <p:sldId id="295" r:id="rId3"/>
    <p:sldId id="297" r:id="rId4"/>
    <p:sldId id="298" r:id="rId5"/>
    <p:sldId id="299" r:id="rId6"/>
    <p:sldId id="300" r:id="rId7"/>
    <p:sldId id="306" r:id="rId8"/>
    <p:sldId id="307" r:id="rId9"/>
    <p:sldId id="301" r:id="rId10"/>
    <p:sldId id="304" r:id="rId11"/>
    <p:sldId id="302" r:id="rId12"/>
    <p:sldId id="305" r:id="rId13"/>
    <p:sldId id="303" r:id="rId14"/>
  </p:sldIdLst>
  <p:sldSz cx="12192000" cy="6858000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A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52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0156-B1B4-4C2E-8D77-63DBA6E32B77}" type="datetimeFigureOut">
              <a:rPr lang="nl-BE" smtClean="0"/>
              <a:t>24/04/2019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27C5-05F5-4825-ACC5-F6693158CE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735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A941-8D66-4804-B46F-5F0C7A37883C}" type="datetimeFigureOut">
              <a:rPr lang="nl-BE" smtClean="0"/>
              <a:t>24/04/2019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6BA1-D7F4-4598-8BC2-815C94F8FA7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323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36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96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0" dirty="0" smtClean="0"/>
              <a:t>47 vormingssessies – 650 deelnemers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75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Rond</a:t>
            </a:r>
            <a:r>
              <a:rPr lang="nl-BE" baseline="0" dirty="0" smtClean="0"/>
              <a:t> de 6000 exemplaren verspreid + voorziene verspreiding naar schepenen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0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16001"/>
            <a:ext cx="12192000" cy="484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985" y="2200176"/>
            <a:ext cx="8837814" cy="1413089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8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8" y="368576"/>
            <a:ext cx="5761380" cy="12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938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59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522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03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203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36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7669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59850"/>
          </a:xfrm>
        </p:spPr>
        <p:txBody>
          <a:bodyPr lIns="0" tIns="0" rIns="0" bIns="0"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223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16000"/>
            <a:ext cx="12192000" cy="38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50345" r="77408"/>
          <a:stretch/>
        </p:blipFill>
        <p:spPr>
          <a:xfrm>
            <a:off x="0" y="3739"/>
            <a:ext cx="1218776" cy="12035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" r="88788" b="50203"/>
          <a:stretch/>
        </p:blipFill>
        <p:spPr>
          <a:xfrm>
            <a:off x="10982353" y="784730"/>
            <a:ext cx="1209647" cy="12328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15985" y="2200176"/>
            <a:ext cx="8837814" cy="1413089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8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19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05400" cy="4059850"/>
          </a:xfrm>
        </p:spPr>
        <p:txBody>
          <a:bodyPr lIns="0" tIns="0" rIns="0" bIns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9434" y="1825625"/>
            <a:ext cx="5114365" cy="4059850"/>
          </a:xfrm>
        </p:spPr>
        <p:txBody>
          <a:bodyPr lIns="0" tIns="0" rIns="0" bIns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76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05002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50024" cy="338040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434" y="1681163"/>
            <a:ext cx="5115953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434" y="2505075"/>
            <a:ext cx="5115954" cy="338040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8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41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186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16000"/>
            <a:ext cx="12192000" cy="3888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23" y="2200175"/>
            <a:ext cx="8846576" cy="1413090"/>
          </a:xfrm>
        </p:spPr>
        <p:txBody>
          <a:bodyPr lIns="0" tIns="0" rIns="0" bIns="0" anchor="b">
            <a:normAutofit/>
          </a:bodyPr>
          <a:lstStyle>
            <a:lvl1pPr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23" y="3818386"/>
            <a:ext cx="8848165" cy="1894640"/>
          </a:xfrm>
        </p:spPr>
        <p:txBody>
          <a:bodyPr lIns="0" tIns="0" rIns="0" bIns="0"/>
          <a:lstStyle>
            <a:lvl1pPr>
              <a:defRPr sz="4800" b="0" i="1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8" y="368576"/>
            <a:ext cx="5761380" cy="12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01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5904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9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506572"/>
            <a:ext cx="10514011" cy="3624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06372"/>
            <a:ext cx="1052194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283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91164" y="5974228"/>
            <a:ext cx="136263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24/04/2019</a:t>
            </a:fld>
            <a:endParaRPr lang="en-GB" dirty="0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3825" y="5974229"/>
            <a:ext cx="6057338" cy="6225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endParaRPr lang="en-GB" dirty="0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1164" y="6339353"/>
            <a:ext cx="1362635" cy="2574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 dirty="0">
              <a:solidFill>
                <a:srgbClr val="B6C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985" y="2334399"/>
            <a:ext cx="9409315" cy="141308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Naar een sterkere lokale inspraak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985" y="4103611"/>
            <a:ext cx="8837814" cy="250691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Vlaamse Ouderenraad ∙ Lokaal</a:t>
            </a:r>
          </a:p>
          <a:p>
            <a:endParaRPr lang="nl-BE" dirty="0"/>
          </a:p>
          <a:p>
            <a:pPr algn="r"/>
            <a:r>
              <a:rPr lang="nl-BE" sz="3900" smtClean="0"/>
              <a:t>25 </a:t>
            </a:r>
            <a:r>
              <a:rPr lang="nl-BE" sz="3900" dirty="0" smtClean="0"/>
              <a:t>april 2019</a:t>
            </a:r>
            <a:endParaRPr lang="en-GB" sz="3900" dirty="0"/>
          </a:p>
        </p:txBody>
      </p:sp>
    </p:spTree>
    <p:extLst>
      <p:ext uri="{BB962C8B-B14F-4D97-AF65-F5344CB8AC3E}">
        <p14:creationId xmlns:p14="http://schemas.microsoft.com/office/powerpoint/2010/main" val="262411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4121"/>
            <a:ext cx="10515600" cy="1147669"/>
          </a:xfrm>
        </p:spPr>
        <p:txBody>
          <a:bodyPr/>
          <a:lstStyle/>
          <a:p>
            <a:r>
              <a:rPr lang="nl-BE" dirty="0" smtClean="0"/>
              <a:t>Inspireren en uitwisseling stimuleren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Vormingsprogramma:</a:t>
            </a:r>
          </a:p>
          <a:p>
            <a:endParaRPr lang="nl-BE" dirty="0"/>
          </a:p>
          <a:p>
            <a:r>
              <a:rPr lang="nl-BE" b="0" dirty="0"/>
              <a:t>30-tal </a:t>
            </a:r>
            <a:r>
              <a:rPr lang="nl-BE" b="0" dirty="0" err="1"/>
              <a:t>vormingbegeleiders</a:t>
            </a:r>
            <a:endParaRPr lang="nl-BE" b="0" dirty="0"/>
          </a:p>
          <a:p>
            <a:endParaRPr lang="nl-BE" b="0" dirty="0" smtClean="0"/>
          </a:p>
          <a:p>
            <a:r>
              <a:rPr lang="nl-BE" b="0" dirty="0" smtClean="0"/>
              <a:t>Via </a:t>
            </a:r>
            <a:r>
              <a:rPr lang="nl-BE" b="0" dirty="0" err="1" smtClean="0"/>
              <a:t>RPO’s</a:t>
            </a:r>
            <a:r>
              <a:rPr lang="nl-BE" b="0" dirty="0" smtClean="0"/>
              <a:t> en verenigingen</a:t>
            </a:r>
          </a:p>
          <a:p>
            <a:endParaRPr lang="nl-BE" b="0" dirty="0"/>
          </a:p>
          <a:p>
            <a:r>
              <a:rPr lang="nl-BE" b="0" dirty="0" smtClean="0"/>
              <a:t>Gratis aanbod</a:t>
            </a:r>
            <a:endParaRPr lang="nl-BE" b="0" dirty="0"/>
          </a:p>
          <a:p>
            <a:endParaRPr lang="nl-BE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825626"/>
            <a:ext cx="6870700" cy="44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20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8978"/>
            <a:ext cx="6331085" cy="114766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Ouderen motiveren om mee te participeren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194898" cy="405985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nl-BE" dirty="0" smtClean="0"/>
              <a:t>Brochure:</a:t>
            </a:r>
          </a:p>
          <a:p>
            <a:r>
              <a:rPr lang="nl-BE" b="0" dirty="0" smtClean="0"/>
              <a:t>- Basisinfo en inspirerende voorbeelden</a:t>
            </a:r>
          </a:p>
          <a:p>
            <a:endParaRPr lang="nl-BE" b="0" dirty="0"/>
          </a:p>
          <a:p>
            <a:r>
              <a:rPr lang="nl-BE" b="0" dirty="0" smtClean="0"/>
              <a:t>- Aantrekken van nieuwe leden</a:t>
            </a:r>
          </a:p>
          <a:p>
            <a:endParaRPr lang="nl-BE" b="0" dirty="0"/>
          </a:p>
          <a:p>
            <a:r>
              <a:rPr lang="nl-BE" b="0" dirty="0" smtClean="0"/>
              <a:t>- Meer dan 5000 exemplaren verspreid</a:t>
            </a:r>
          </a:p>
          <a:p>
            <a:endParaRPr lang="nl-BE" b="0" dirty="0" smtClean="0"/>
          </a:p>
          <a:p>
            <a:endParaRPr lang="nl-BE" b="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72" y="0"/>
            <a:ext cx="4886528" cy="68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4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in de toekomst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nl-BE" dirty="0" smtClean="0"/>
          </a:p>
          <a:p>
            <a:pPr marL="457200" indent="-457200">
              <a:buFontTx/>
              <a:buChar char="-"/>
            </a:pPr>
            <a:r>
              <a:rPr lang="nl-BE" b="0" dirty="0" smtClean="0"/>
              <a:t>Uitbouw vormingspakketten thema’s lokaal ouderenbeleid</a:t>
            </a:r>
          </a:p>
          <a:p>
            <a:pPr marL="457200" indent="-457200">
              <a:buFontTx/>
              <a:buChar char="-"/>
            </a:pPr>
            <a:endParaRPr lang="nl-BE" b="0" dirty="0"/>
          </a:p>
          <a:p>
            <a:pPr marL="457200" indent="-457200">
              <a:buFontTx/>
              <a:buChar char="-"/>
            </a:pPr>
            <a:r>
              <a:rPr lang="nl-BE" b="0" dirty="0" smtClean="0"/>
              <a:t>Nieuwe studiedag in 2020</a:t>
            </a:r>
          </a:p>
          <a:p>
            <a:pPr marL="457200" indent="-457200">
              <a:buFontTx/>
              <a:buChar char="-"/>
            </a:pPr>
            <a:endParaRPr lang="nl-BE" b="0" dirty="0"/>
          </a:p>
          <a:p>
            <a:pPr marL="457200" indent="-457200">
              <a:buFontTx/>
              <a:buChar char="-"/>
            </a:pPr>
            <a:r>
              <a:rPr lang="nl-BE" b="0" dirty="0" smtClean="0"/>
              <a:t>Krijtlijnen verdere ontwikkeling ondersteuningsaanbod in samenspraak met </a:t>
            </a:r>
            <a:r>
              <a:rPr lang="nl-BE" b="0" dirty="0" err="1" smtClean="0"/>
              <a:t>ISO’s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17748800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>
            <a:normAutofit/>
          </a:bodyPr>
          <a:lstStyle/>
          <a:p>
            <a:r>
              <a:rPr lang="nl-BE" dirty="0" smtClean="0"/>
              <a:t>Vragen?</a:t>
            </a:r>
          </a:p>
          <a:p>
            <a:pPr algn="r"/>
            <a:r>
              <a:rPr lang="nl-BE" sz="3000" dirty="0"/>
              <a:t>02 209 34 58</a:t>
            </a:r>
          </a:p>
          <a:p>
            <a:pPr algn="r"/>
            <a:r>
              <a:rPr lang="nl-BE" sz="3000" dirty="0" smtClean="0"/>
              <a:t>info@vlaamse-ouderenraad.be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260755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Vlaamse Ouderenraad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Wie, wat en hoe?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7899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Doelstellingen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9053974" cy="1894641"/>
          </a:xfrm>
        </p:spPr>
        <p:txBody>
          <a:bodyPr/>
          <a:lstStyle/>
          <a:p>
            <a:r>
              <a:rPr lang="nl-BE" dirty="0" smtClean="0"/>
              <a:t>Vlaamse Ouderenraad ∙ Lokaal wil …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942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6714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Het werk </a:t>
            </a:r>
            <a:r>
              <a:rPr lang="nl-BE" dirty="0"/>
              <a:t>van lokale ouderenraden in kaart brengen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6" name="Afbeelding 5" descr="Z:\Lokaal\fotos\IMG_22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64" y="1157697"/>
            <a:ext cx="6312507" cy="472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7387">
            <a:off x="8288307" y="2200513"/>
            <a:ext cx="3956055" cy="527044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55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251" y="351648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BE" dirty="0"/>
              <a:t>De zichtbaarheid van lokale ouderenraden </a:t>
            </a:r>
            <a:r>
              <a:rPr lang="nl-BE" dirty="0" smtClean="0"/>
              <a:t>versterken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7402">
            <a:off x="190460" y="2386583"/>
            <a:ext cx="3578420" cy="505436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b="1196"/>
          <a:stretch/>
        </p:blipFill>
        <p:spPr>
          <a:xfrm rot="515782">
            <a:off x="8382733" y="2370655"/>
            <a:ext cx="3662993" cy="512123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589" y="2090655"/>
            <a:ext cx="6053460" cy="476734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978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BE" dirty="0"/>
              <a:t>De zichtbaarheid van lokale ouderenraden </a:t>
            </a:r>
            <a:r>
              <a:rPr lang="nl-BE" dirty="0" smtClean="0"/>
              <a:t>versterken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8567"/>
            <a:ext cx="10478562" cy="5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4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2" y="0"/>
            <a:ext cx="10777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91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20" y="0"/>
            <a:ext cx="11424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504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326"/>
            <a:ext cx="10515600" cy="1147669"/>
          </a:xfrm>
        </p:spPr>
        <p:txBody>
          <a:bodyPr/>
          <a:lstStyle/>
          <a:p>
            <a:r>
              <a:rPr lang="nl-BE" dirty="0" smtClean="0"/>
              <a:t>Inspireren en uitwisseling stimuleren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b="0" dirty="0" smtClean="0"/>
          </a:p>
          <a:p>
            <a:endParaRPr lang="nl-BE" b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3" y="1666454"/>
            <a:ext cx="6015137" cy="40158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454"/>
            <a:ext cx="6015136" cy="40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3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antoorthema">
  <a:themeElements>
    <a:clrScheme name="Vlaamse Ouderenraad">
      <a:dk1>
        <a:sysClr val="windowText" lastClr="000000"/>
      </a:dk1>
      <a:lt1>
        <a:srgbClr val="FFFFFF"/>
      </a:lt1>
      <a:dk2>
        <a:srgbClr val="B6C4CC"/>
      </a:dk2>
      <a:lt2>
        <a:srgbClr val="FFFFFF"/>
      </a:lt2>
      <a:accent1>
        <a:srgbClr val="66B2E3"/>
      </a:accent1>
      <a:accent2>
        <a:srgbClr val="ED7601"/>
      </a:accent2>
      <a:accent3>
        <a:srgbClr val="FFD400"/>
      </a:accent3>
      <a:accent4>
        <a:srgbClr val="B6C4CC"/>
      </a:accent4>
      <a:accent5>
        <a:srgbClr val="4FA693"/>
      </a:accent5>
      <a:accent6>
        <a:srgbClr val="89C9B6"/>
      </a:accent6>
      <a:hlink>
        <a:srgbClr val="66B2E3"/>
      </a:hlink>
      <a:folHlink>
        <a:srgbClr val="ED760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_lokaal_presentatie_v2" id="{06CD372B-6C42-4091-870D-3154CECEC7AD}" vid="{6B2272BD-9C03-4551-8C2B-A5AA66FC03B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30CCA1D7391409959B1D11851253B" ma:contentTypeVersion="8" ma:contentTypeDescription="Een nieuw document maken." ma:contentTypeScope="" ma:versionID="0ed27a2adb3664aead6105ad91a10994">
  <xsd:schema xmlns:xsd="http://www.w3.org/2001/XMLSchema" xmlns:xs="http://www.w3.org/2001/XMLSchema" xmlns:p="http://schemas.microsoft.com/office/2006/metadata/properties" xmlns:ns2="1a2291bd-860d-4a5e-995f-8589b9b7f24e" xmlns:ns3="17a8214c-cb1c-4e19-9080-e5d39d4156e3" targetNamespace="http://schemas.microsoft.com/office/2006/metadata/properties" ma:root="true" ma:fieldsID="72ae5e7f48f95ade5a81a55c5597c9b3" ns2:_="" ns3:_="">
    <xsd:import namespace="1a2291bd-860d-4a5e-995f-8589b9b7f24e"/>
    <xsd:import namespace="17a8214c-cb1c-4e19-9080-e5d39d4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291bd-860d-4a5e-995f-8589b9b7f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8214c-cb1c-4e19-9080-e5d39d4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4BE9E3-1A90-4F91-B62B-CAA33B0A4E00}"/>
</file>

<file path=customXml/itemProps2.xml><?xml version="1.0" encoding="utf-8"?>
<ds:datastoreItem xmlns:ds="http://schemas.openxmlformats.org/officeDocument/2006/customXml" ds:itemID="{3C580929-AFAC-4B6E-AE42-D65A811D0BC2}"/>
</file>

<file path=customXml/itemProps3.xml><?xml version="1.0" encoding="utf-8"?>
<ds:datastoreItem xmlns:ds="http://schemas.openxmlformats.org/officeDocument/2006/customXml" ds:itemID="{6334B449-F160-4AB4-8D2C-DF520A1C3093}"/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145</Words>
  <Application>Microsoft Office PowerPoint</Application>
  <PresentationFormat>Breedbeeld</PresentationFormat>
  <Paragraphs>51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2_Kantoorthema</vt:lpstr>
      <vt:lpstr>Naar een sterkere lokale inspraak</vt:lpstr>
      <vt:lpstr>Vlaamse Ouderenraad</vt:lpstr>
      <vt:lpstr>Doelstellingen</vt:lpstr>
      <vt:lpstr>Het werk van lokale ouderenraden in kaart brengen</vt:lpstr>
      <vt:lpstr>De zichtbaarheid van lokale ouderenraden versterken</vt:lpstr>
      <vt:lpstr>De zichtbaarheid van lokale ouderenraden versterken</vt:lpstr>
      <vt:lpstr>PowerPoint-presentatie</vt:lpstr>
      <vt:lpstr>PowerPoint-presentatie</vt:lpstr>
      <vt:lpstr>Inspireren en uitwisseling stimuleren</vt:lpstr>
      <vt:lpstr>Inspireren en uitwisseling stimuleren</vt:lpstr>
      <vt:lpstr>Ouderen motiveren om mee te participeren</vt:lpstr>
      <vt:lpstr>En in de toekomst …</vt:lpstr>
      <vt:lpstr>Bedankt voor uw aandacht!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Veerle</dc:creator>
  <cp:lastModifiedBy>Nils Vandenweghe</cp:lastModifiedBy>
  <cp:revision>40</cp:revision>
  <cp:lastPrinted>2018-05-31T09:13:06Z</cp:lastPrinted>
  <dcterms:created xsi:type="dcterms:W3CDTF">2018-05-28T12:57:01Z</dcterms:created>
  <dcterms:modified xsi:type="dcterms:W3CDTF">2019-04-24T07:10:15Z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0x0101004D830CCA1D7391409959B1D11851253B</vt:lpwstr>
  </property>
</Properties>
</file>