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0" r:id="rId2"/>
    <p:sldId id="281" r:id="rId3"/>
    <p:sldId id="282" r:id="rId4"/>
    <p:sldId id="346" r:id="rId5"/>
    <p:sldId id="259" r:id="rId6"/>
    <p:sldId id="336" r:id="rId7"/>
    <p:sldId id="343" r:id="rId8"/>
    <p:sldId id="337" r:id="rId9"/>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631A03-D3EF-4538-A9D9-C43E1372294F}" v="41" dt="2019-04-17T09:47:03.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53" autoAdjust="0"/>
    <p:restoredTop sz="76537" autoAdjust="0"/>
  </p:normalViewPr>
  <p:slideViewPr>
    <p:cSldViewPr snapToGrid="0">
      <p:cViewPr varScale="1">
        <p:scale>
          <a:sx n="66" d="100"/>
          <a:sy n="66" d="100"/>
        </p:scale>
        <p:origin x="84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caen Annemie" userId="bf8b778b-45ea-473d-a011-4e4e721aac29" providerId="ADAL" clId="{660A6902-9AE3-452B-95C5-0F8DC4D338EF}"/>
    <pc:docChg chg="custSel modSld modNotesMaster">
      <pc:chgData name="Balcaen Annemie" userId="bf8b778b-45ea-473d-a011-4e4e721aac29" providerId="ADAL" clId="{660A6902-9AE3-452B-95C5-0F8DC4D338EF}" dt="2019-04-17T09:47:03.685" v="40" actId="20577"/>
      <pc:docMkLst>
        <pc:docMk/>
      </pc:docMkLst>
      <pc:sldChg chg="modSp">
        <pc:chgData name="Balcaen Annemie" userId="bf8b778b-45ea-473d-a011-4e4e721aac29" providerId="ADAL" clId="{660A6902-9AE3-452B-95C5-0F8DC4D338EF}" dt="2019-04-17T09:47:03.685" v="40" actId="20577"/>
        <pc:sldMkLst>
          <pc:docMk/>
          <pc:sldMk cId="1551721612" sldId="346"/>
        </pc:sldMkLst>
        <pc:spChg chg="mod">
          <ac:chgData name="Balcaen Annemie" userId="bf8b778b-45ea-473d-a011-4e4e721aac29" providerId="ADAL" clId="{660A6902-9AE3-452B-95C5-0F8DC4D338EF}" dt="2019-04-17T09:47:03.685" v="40" actId="20577"/>
          <ac:spMkLst>
            <pc:docMk/>
            <pc:sldMk cId="1551721612" sldId="346"/>
            <ac:spMk id="3" creationId="{3D8C378D-8C8F-4CBA-BD20-F429FF27B7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5AA1F9-8326-4324-97FB-9486565D7C7D}" type="datetimeFigureOut">
              <a:rPr lang="nl-BE" smtClean="0"/>
              <a:t>17/04/2019</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D9C7754-1E4D-433A-A82B-373AFD1834EA}" type="slidenum">
              <a:rPr lang="nl-BE" smtClean="0"/>
              <a:t>‹nr.›</a:t>
            </a:fld>
            <a:endParaRPr lang="nl-BE"/>
          </a:p>
        </p:txBody>
      </p:sp>
    </p:spTree>
    <p:extLst>
      <p:ext uri="{BB962C8B-B14F-4D97-AF65-F5344CB8AC3E}">
        <p14:creationId xmlns:p14="http://schemas.microsoft.com/office/powerpoint/2010/main" val="179818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BE" sz="1200" kern="1200" dirty="0">
                <a:solidFill>
                  <a:schemeClr val="tx1"/>
                </a:solidFill>
                <a:effectLst/>
                <a:latin typeface="+mn-lt"/>
                <a:ea typeface="+mn-ea"/>
                <a:cs typeface="+mn-cs"/>
              </a:rPr>
              <a:t>VVSG: waar staan we voor, wat doen we? </a:t>
            </a:r>
          </a:p>
          <a:p>
            <a:pPr lvl="1"/>
            <a:r>
              <a:rPr lang="nl-BE" sz="1200" kern="1200" dirty="0">
                <a:solidFill>
                  <a:schemeClr val="tx1"/>
                </a:solidFill>
                <a:effectLst/>
                <a:latin typeface="+mn-lt"/>
                <a:ea typeface="+mn-ea"/>
                <a:cs typeface="+mn-cs"/>
              </a:rPr>
              <a:t>Drievoudige opdracht: </a:t>
            </a:r>
            <a:r>
              <a:rPr lang="nl-BE" sz="1200" b="1" kern="1200" dirty="0">
                <a:solidFill>
                  <a:schemeClr val="tx1"/>
                </a:solidFill>
                <a:effectLst/>
                <a:latin typeface="+mn-lt"/>
                <a:ea typeface="+mn-ea"/>
                <a:cs typeface="+mn-cs"/>
              </a:rPr>
              <a:t>ledenadvies</a:t>
            </a:r>
            <a:r>
              <a:rPr lang="nl-BE" sz="1200" kern="1200" dirty="0">
                <a:solidFill>
                  <a:schemeClr val="tx1"/>
                </a:solidFill>
                <a:effectLst/>
                <a:latin typeface="+mn-lt"/>
                <a:ea typeface="+mn-ea"/>
                <a:cs typeface="+mn-cs"/>
              </a:rPr>
              <a:t> (in allerlei vormen: van een simpel telefoontje tot een studiedag, vorming,…) – </a:t>
            </a:r>
            <a:r>
              <a:rPr lang="nl-BE" sz="1200" b="1" kern="1200" dirty="0">
                <a:solidFill>
                  <a:schemeClr val="tx1"/>
                </a:solidFill>
                <a:effectLst/>
                <a:latin typeface="+mn-lt"/>
                <a:ea typeface="+mn-ea"/>
                <a:cs typeface="+mn-cs"/>
              </a:rPr>
              <a:t>belangenbehartiging</a:t>
            </a:r>
            <a:r>
              <a:rPr lang="nl-BE" sz="1200" kern="1200" dirty="0">
                <a:solidFill>
                  <a:schemeClr val="tx1"/>
                </a:solidFill>
                <a:effectLst/>
                <a:latin typeface="+mn-lt"/>
                <a:ea typeface="+mn-ea"/>
                <a:cs typeface="+mn-cs"/>
              </a:rPr>
              <a:t> van het lokale overheidsniveau – </a:t>
            </a:r>
            <a:r>
              <a:rPr lang="nl-BE" sz="1200" b="1" kern="1200" dirty="0">
                <a:solidFill>
                  <a:schemeClr val="tx1"/>
                </a:solidFill>
                <a:effectLst/>
                <a:latin typeface="+mn-lt"/>
                <a:ea typeface="+mn-ea"/>
                <a:cs typeface="+mn-cs"/>
              </a:rPr>
              <a:t>netwerkorganisatie</a:t>
            </a:r>
            <a:r>
              <a:rPr lang="nl-BE" sz="1200" kern="1200" dirty="0">
                <a:solidFill>
                  <a:schemeClr val="tx1"/>
                </a:solidFill>
                <a:effectLst/>
                <a:latin typeface="+mn-lt"/>
                <a:ea typeface="+mn-ea"/>
                <a:cs typeface="+mn-cs"/>
              </a:rPr>
              <a:t> =&gt; heel wat partners waarmee me samenwerken, van </a:t>
            </a:r>
            <a:r>
              <a:rPr lang="nl-BE" sz="1200" kern="1200" dirty="0" err="1">
                <a:solidFill>
                  <a:schemeClr val="tx1"/>
                </a:solidFill>
                <a:effectLst/>
                <a:latin typeface="+mn-lt"/>
                <a:ea typeface="+mn-ea"/>
                <a:cs typeface="+mn-cs"/>
              </a:rPr>
              <a:t>Belfius</a:t>
            </a:r>
            <a:r>
              <a:rPr lang="nl-BE" sz="1200" kern="1200" dirty="0">
                <a:solidFill>
                  <a:schemeClr val="tx1"/>
                </a:solidFill>
                <a:effectLst/>
                <a:latin typeface="+mn-lt"/>
                <a:ea typeface="+mn-ea"/>
                <a:cs typeface="+mn-cs"/>
              </a:rPr>
              <a:t>, </a:t>
            </a:r>
            <a:r>
              <a:rPr lang="nl-BE" sz="1200" kern="1200" dirty="0" err="1">
                <a:solidFill>
                  <a:schemeClr val="tx1"/>
                </a:solidFill>
                <a:effectLst/>
                <a:latin typeface="+mn-lt"/>
                <a:ea typeface="+mn-ea"/>
                <a:cs typeface="+mn-cs"/>
              </a:rPr>
              <a:t>Proximus</a:t>
            </a:r>
            <a:r>
              <a:rPr lang="nl-BE" sz="1200" kern="1200" dirty="0">
                <a:solidFill>
                  <a:schemeClr val="tx1"/>
                </a:solidFill>
                <a:effectLst/>
                <a:latin typeface="+mn-lt"/>
                <a:ea typeface="+mn-ea"/>
                <a:cs typeface="+mn-cs"/>
              </a:rPr>
              <a:t>, tot netwerk tegen armoede, het Huis van het kind,… =&gt; samen voor een sterk lokaal beleid. Er immers van overtuigd dat de oplossing voor het wat complexe problemen in de lokale context ligt. Moedigen ook aan om gemeentegrenzen te overstijgen en samen met naburige gemeenten te kijken hoe er constructief aan gedeelde uitdagingen gewerkt kan worden. </a:t>
            </a:r>
          </a:p>
          <a:p>
            <a:r>
              <a:rPr lang="nl-BE" sz="1200" kern="1200" dirty="0">
                <a:solidFill>
                  <a:schemeClr val="tx1"/>
                </a:solidFill>
                <a:effectLst/>
                <a:latin typeface="+mn-lt"/>
                <a:ea typeface="+mn-ea"/>
                <a:cs typeface="+mn-cs"/>
              </a:rPr>
              <a:t> </a:t>
            </a:r>
          </a:p>
          <a:p>
            <a:r>
              <a:rPr lang="nl-BE" sz="1200" kern="1200" dirty="0">
                <a:solidFill>
                  <a:schemeClr val="tx1"/>
                </a:solidFill>
                <a:effectLst/>
                <a:latin typeface="+mn-lt"/>
                <a:ea typeface="+mn-ea"/>
                <a:cs typeface="+mn-cs"/>
              </a:rPr>
              <a:t>Werking opgebouwd uit </a:t>
            </a:r>
            <a:r>
              <a:rPr lang="nl-BE" sz="1200" b="1" kern="1200" dirty="0">
                <a:solidFill>
                  <a:schemeClr val="tx1"/>
                </a:solidFill>
                <a:effectLst/>
                <a:latin typeface="+mn-lt"/>
                <a:ea typeface="+mn-ea"/>
                <a:cs typeface="+mn-cs"/>
              </a:rPr>
              <a:t>thematische stafmedewerkers</a:t>
            </a:r>
            <a:r>
              <a:rPr lang="nl-BE" sz="1200" kern="1200" dirty="0">
                <a:solidFill>
                  <a:schemeClr val="tx1"/>
                </a:solidFill>
                <a:effectLst/>
                <a:latin typeface="+mn-lt"/>
                <a:ea typeface="+mn-ea"/>
                <a:cs typeface="+mn-cs"/>
              </a:rPr>
              <a:t>: terecht voor vragen van allerhand; inhoudelijk dan wel praktisch, specifiek dan wel algemeen. </a:t>
            </a:r>
          </a:p>
          <a:p>
            <a:r>
              <a:rPr lang="nl-BE" sz="1200" kern="1200" dirty="0">
                <a:solidFill>
                  <a:schemeClr val="tx1"/>
                </a:solidFill>
                <a:effectLst/>
                <a:latin typeface="+mn-lt"/>
                <a:ea typeface="+mn-ea"/>
                <a:cs typeface="+mn-cs"/>
              </a:rPr>
              <a:t>Bedoeling om te evolueren naar ‘brede toegangspoort’ waar stafmedewerkers met verschillende expertise samen in zetelen om efficiënter op vragen leden te antwoorden. Het is echt de bedoeling dat je bij ons terecht kan voor vragen allerhand, want de lokale stiel mag dan wel heel nobel zijn, evident is het niet altijd. </a:t>
            </a:r>
          </a:p>
          <a:p>
            <a:r>
              <a:rPr lang="nl-BE" sz="1200" kern="1200" dirty="0">
                <a:solidFill>
                  <a:schemeClr val="tx1"/>
                </a:solidFill>
                <a:effectLst/>
                <a:latin typeface="+mn-lt"/>
                <a:ea typeface="+mn-ea"/>
                <a:cs typeface="+mn-cs"/>
              </a:rPr>
              <a:t>Thematisch volgen onze stafmedewerkers thema’s op die voor een lokaal bestuur relevant zijn. Hierover kan je ons steeds vragen stellen + informeren wij via diverse kanalen:</a:t>
            </a:r>
          </a:p>
          <a:p>
            <a:endParaRPr lang="nl-BE" sz="1200" kern="1200" dirty="0">
              <a:solidFill>
                <a:schemeClr val="tx1"/>
              </a:solidFill>
              <a:effectLst/>
              <a:latin typeface="+mn-lt"/>
              <a:ea typeface="+mn-ea"/>
              <a:cs typeface="+mn-cs"/>
            </a:endParaRPr>
          </a:p>
          <a:p>
            <a:r>
              <a:rPr lang="nl-BE" sz="1200" b="1" kern="1200" dirty="0">
                <a:solidFill>
                  <a:schemeClr val="tx1"/>
                </a:solidFill>
                <a:effectLst/>
                <a:latin typeface="+mn-lt"/>
                <a:ea typeface="+mn-ea"/>
                <a:cs typeface="+mn-cs"/>
              </a:rPr>
              <a:t>Kanalen</a:t>
            </a:r>
            <a:r>
              <a:rPr lang="nl-BE" sz="1200" kern="1200" dirty="0">
                <a:solidFill>
                  <a:schemeClr val="tx1"/>
                </a:solidFill>
                <a:effectLst/>
                <a:latin typeface="+mn-lt"/>
                <a:ea typeface="+mn-ea"/>
                <a:cs typeface="+mn-cs"/>
              </a:rPr>
              <a:t>: website met algemene informatie -&gt; kalender met interessante vormingen, belangrijk nieuws,… Maar ook nieuwsbrief! Jij kruist onderwerpen aan die jou aanbelangen en daar krijg je dan wekelijks nieuws over. </a:t>
            </a:r>
          </a:p>
          <a:p>
            <a:r>
              <a:rPr lang="nl-BE" sz="1200" kern="1200" dirty="0">
                <a:solidFill>
                  <a:schemeClr val="tx1"/>
                </a:solidFill>
                <a:effectLst/>
                <a:latin typeface="+mn-lt"/>
                <a:ea typeface="+mn-ea"/>
                <a:cs typeface="+mn-cs"/>
              </a:rPr>
              <a:t>Vanaf eind januari: nieuwe website online ‘het kennisnetwerk’.</a:t>
            </a:r>
          </a:p>
          <a:p>
            <a:endParaRPr lang="nl-BE" dirty="0"/>
          </a:p>
        </p:txBody>
      </p:sp>
      <p:sp>
        <p:nvSpPr>
          <p:cNvPr id="4" name="Tijdelijke aanduiding voor dianummer 3"/>
          <p:cNvSpPr>
            <a:spLocks noGrp="1"/>
          </p:cNvSpPr>
          <p:nvPr>
            <p:ph type="sldNum" sz="quarter" idx="5"/>
          </p:nvPr>
        </p:nvSpPr>
        <p:spPr/>
        <p:txBody>
          <a:bodyPr/>
          <a:lstStyle/>
          <a:p>
            <a:fld id="{4D9C7754-1E4D-433A-A82B-373AFD1834EA}" type="slidenum">
              <a:rPr lang="nl-BE" smtClean="0"/>
              <a:t>2</a:t>
            </a:fld>
            <a:endParaRPr lang="nl-BE"/>
          </a:p>
        </p:txBody>
      </p:sp>
    </p:spTree>
    <p:extLst>
      <p:ext uri="{BB962C8B-B14F-4D97-AF65-F5344CB8AC3E}">
        <p14:creationId xmlns:p14="http://schemas.microsoft.com/office/powerpoint/2010/main" val="3808341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Zullen er 300 worden: een aantal vrijwillige fusies doorgevoerd </a:t>
            </a:r>
            <a:r>
              <a:rPr lang="nl-BE" dirty="0" err="1"/>
              <a:t>i.k.v</a:t>
            </a:r>
            <a:r>
              <a:rPr lang="nl-BE" dirty="0"/>
              <a:t>. schaalvergroting en betere </a:t>
            </a:r>
            <a:r>
              <a:rPr lang="nl-BE" dirty="0" err="1"/>
              <a:t>sociaal-economische</a:t>
            </a:r>
            <a:r>
              <a:rPr lang="nl-BE" dirty="0"/>
              <a:t> positie nieuwe fusiegemeenten. </a:t>
            </a:r>
            <a:r>
              <a:rPr lang="nl-BE" dirty="0" err="1"/>
              <a:t>OCMW’s</a:t>
            </a:r>
            <a:r>
              <a:rPr lang="nl-BE" dirty="0"/>
              <a:t> worden er ook 300</a:t>
            </a:r>
          </a:p>
          <a:p>
            <a:r>
              <a:rPr lang="nl-BE" dirty="0"/>
              <a:t>Politiezones: 118 Vlaamse, maar ook daar schaalvergroting op til dus zullen wat dingen in veranderen.</a:t>
            </a:r>
          </a:p>
          <a:p>
            <a:r>
              <a:rPr lang="nl-BE" dirty="0"/>
              <a:t>AGB: een verzelfstandiging waarbij een bepaalde taak van gemeentelijk belang uitgevoerd wordt. </a:t>
            </a:r>
          </a:p>
          <a:p>
            <a:r>
              <a:rPr lang="nl-BE" b="1" dirty="0" err="1"/>
              <a:t>Intercommunuale</a:t>
            </a:r>
            <a:r>
              <a:rPr lang="nl-BE" b="1" dirty="0"/>
              <a:t>: </a:t>
            </a:r>
            <a:r>
              <a:rPr lang="nl-BE" b="0" dirty="0"/>
              <a:t> vereniging van één of twee gemeenten om een taak van gemeenschappelijk belang uit te voeren</a:t>
            </a:r>
          </a:p>
          <a:p>
            <a:r>
              <a:rPr lang="nl-BE" b="0" u="sng" dirty="0"/>
              <a:t>Streekontwikkeling:</a:t>
            </a:r>
            <a:r>
              <a:rPr lang="nl-BE" b="0" u="none" dirty="0"/>
              <a:t> ‘de ontwikkeling van de streek’ =&gt; slimme technologie; mobiliteit, stad,… </a:t>
            </a:r>
            <a:endParaRPr lang="nl-BE" b="0" u="sng" dirty="0"/>
          </a:p>
          <a:p>
            <a:r>
              <a:rPr lang="nl-BE" b="0" u="sng" dirty="0"/>
              <a:t>Nutsvoorzieningen:</a:t>
            </a:r>
            <a:r>
              <a:rPr lang="nl-BE" b="0" u="none" dirty="0"/>
              <a:t> bv. watermaatschappij </a:t>
            </a:r>
            <a:r>
              <a:rPr lang="nl-BE" b="0" u="none" dirty="0" err="1"/>
              <a:t>Farys</a:t>
            </a:r>
            <a:endParaRPr lang="nl-BE" b="1" u="sng" dirty="0"/>
          </a:p>
        </p:txBody>
      </p:sp>
    </p:spTree>
    <p:extLst>
      <p:ext uri="{BB962C8B-B14F-4D97-AF65-F5344CB8AC3E}">
        <p14:creationId xmlns:p14="http://schemas.microsoft.com/office/powerpoint/2010/main" val="362266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4278845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t>Op papier: </a:t>
            </a:r>
            <a:r>
              <a:rPr lang="nl-BE" b="0" dirty="0"/>
              <a:t>kadert in </a:t>
            </a:r>
            <a:r>
              <a:rPr lang="nl-BE" b="0" dirty="0" err="1"/>
              <a:t>the</a:t>
            </a:r>
            <a:r>
              <a:rPr lang="nl-BE" b="0" dirty="0"/>
              <a:t> Global </a:t>
            </a:r>
            <a:r>
              <a:rPr lang="nl-BE" b="0" dirty="0" err="1"/>
              <a:t>strategy</a:t>
            </a:r>
            <a:r>
              <a:rPr lang="nl-BE" b="0" dirty="0"/>
              <a:t> </a:t>
            </a:r>
            <a:r>
              <a:rPr lang="nl-BE" b="0" dirty="0" err="1"/>
              <a:t>and</a:t>
            </a:r>
            <a:r>
              <a:rPr lang="nl-BE" b="0" dirty="0"/>
              <a:t> action plan on </a:t>
            </a:r>
            <a:r>
              <a:rPr lang="nl-BE" b="0" dirty="0" err="1"/>
              <a:t>active</a:t>
            </a:r>
            <a:r>
              <a:rPr lang="nl-BE" b="0" dirty="0"/>
              <a:t> </a:t>
            </a:r>
            <a:r>
              <a:rPr lang="nl-BE" b="0" dirty="0" err="1"/>
              <a:t>and</a:t>
            </a:r>
            <a:r>
              <a:rPr lang="nl-BE" b="0" dirty="0"/>
              <a:t> </a:t>
            </a:r>
            <a:r>
              <a:rPr lang="nl-BE" b="0" dirty="0" err="1"/>
              <a:t>healthy</a:t>
            </a:r>
            <a:r>
              <a:rPr lang="nl-BE" b="0" dirty="0"/>
              <a:t> </a:t>
            </a:r>
            <a:r>
              <a:rPr lang="nl-BE" b="0" dirty="0" err="1"/>
              <a:t>ageing</a:t>
            </a:r>
            <a:r>
              <a:rPr lang="nl-BE" b="0" dirty="0"/>
              <a:t> 2016-2020 van de WHO. Er gekomen om kwaliteit van bestaan van toenemende vergrijzende bevolking te waarborgen: uiteraard niets nieuws onder de zon: in 2002 was er al het Active </a:t>
            </a:r>
            <a:r>
              <a:rPr lang="nl-BE" b="0" dirty="0" err="1"/>
              <a:t>Ageing</a:t>
            </a:r>
            <a:r>
              <a:rPr lang="nl-BE" b="0" dirty="0"/>
              <a:t> Framework: dat het leeftijdsvriendelijke gedachtegoed gevoed heeft. . Kent verschillende aandachtspunten, waaronder reorganisatie van langdurige zorg, betere afstemming van gezondheidszorg op inwoners, onderzoek </a:t>
            </a:r>
            <a:r>
              <a:rPr lang="nl-BE" b="0" dirty="0" err="1"/>
              <a:t>i.f.v</a:t>
            </a:r>
            <a:r>
              <a:rPr lang="nl-BE" b="0" dirty="0"/>
              <a:t>. </a:t>
            </a:r>
            <a:r>
              <a:rPr lang="nl-BE" b="0" dirty="0" err="1"/>
              <a:t>evidence</a:t>
            </a:r>
            <a:r>
              <a:rPr lang="nl-BE" b="0" dirty="0"/>
              <a:t> </a:t>
            </a:r>
            <a:r>
              <a:rPr lang="nl-BE" b="0" dirty="0" err="1"/>
              <a:t>based</a:t>
            </a:r>
            <a:r>
              <a:rPr lang="nl-BE" b="0" dirty="0"/>
              <a:t> </a:t>
            </a:r>
            <a:r>
              <a:rPr lang="nl-BE" b="0" dirty="0" err="1"/>
              <a:t>practise</a:t>
            </a:r>
            <a:r>
              <a:rPr lang="nl-BE" b="0" dirty="0"/>
              <a:t> MAAR ook leeftijdsvriendelijke omgeving OMDAT de omgeving waarin mensen wonen sterke voorspellers zijn van hun welbevinden én gezondheid en bij ouderen geldt dat in het bijzonder=&gt; brengen veel tijd door in de buurt. Daarom schoof de WHO drie domeinen naar voor die betekenisvol zijn: fysieke en sociale omgeving en gemeentelijke diensten =&gt; vertaald naar acht domeinen die sterk </a:t>
            </a:r>
            <a:r>
              <a:rPr lang="nl-BE" b="0" dirty="0" err="1"/>
              <a:t>intergerelateerd</a:t>
            </a:r>
            <a:r>
              <a:rPr lang="nl-BE" b="0" dirty="0"/>
              <a:t> zijn. Belangrijk om te weten dat het wortels heeft in de toenemende vergrijzing en in het gedachtengoed rond </a:t>
            </a:r>
            <a:r>
              <a:rPr lang="nl-BE" b="1" dirty="0" err="1"/>
              <a:t>active</a:t>
            </a:r>
            <a:r>
              <a:rPr lang="nl-BE" b="1" dirty="0"/>
              <a:t> </a:t>
            </a:r>
            <a:r>
              <a:rPr lang="nl-BE" b="0" dirty="0"/>
              <a:t>en </a:t>
            </a:r>
            <a:r>
              <a:rPr lang="nl-BE" b="1" dirty="0" err="1"/>
              <a:t>healthy</a:t>
            </a:r>
            <a:r>
              <a:rPr lang="nl-BE" b="1" dirty="0"/>
              <a:t> </a:t>
            </a:r>
            <a:r>
              <a:rPr lang="nl-BE" b="1" dirty="0" err="1"/>
              <a:t>ageing</a:t>
            </a:r>
            <a:r>
              <a:rPr lang="nl-BE" b="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b="0" dirty="0"/>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r>
              <a:rPr lang="nl-BE" b="0" dirty="0"/>
              <a:t>AGE Platform verdedigt de stem van ouderen op EU-level =&gt; een Europese netwerkorganisatie van en voor ouderen. Convenant is sterk gelinkt aan bestaande initiatieven =&gt; &gt;eigenlijk een beetje het </a:t>
            </a:r>
            <a:r>
              <a:rPr lang="nl-BE" b="1" dirty="0"/>
              <a:t>Europees broertje </a:t>
            </a:r>
            <a:r>
              <a:rPr lang="nl-BE" b="0" dirty="0"/>
              <a:t>van het </a:t>
            </a:r>
            <a:r>
              <a:rPr lang="nl-BE" b="0" dirty="0" err="1"/>
              <a:t>global</a:t>
            </a:r>
            <a:r>
              <a:rPr lang="nl-BE" b="0" dirty="0"/>
              <a:t> </a:t>
            </a:r>
            <a:r>
              <a:rPr lang="nl-BE" b="0" dirty="0" err="1"/>
              <a:t>network</a:t>
            </a:r>
            <a:r>
              <a:rPr lang="nl-BE" b="0" dirty="0"/>
              <a:t> on AFCC MET verschil dat er niet enkel overheden betrokken zijn, maar ook belangrijk middenveldorganisaties en andere belangrijke stakeholders (ook private partners betrokken), </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endParaRPr lang="nl-BE" b="0" dirty="0"/>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nl-BE" b="0" dirty="0"/>
              <a:t>=&gt; Gelanceerd in 2012: het jaar van actief ouder worden en solidariteit tussen generaties =&gt; is een Index: om </a:t>
            </a:r>
            <a:r>
              <a:rPr lang="nl-BE" b="0" dirty="0" err="1"/>
              <a:t>evidence</a:t>
            </a:r>
            <a:r>
              <a:rPr lang="nl-BE" b="0" dirty="0"/>
              <a:t> </a:t>
            </a:r>
            <a:r>
              <a:rPr lang="nl-BE" b="0" dirty="0" err="1"/>
              <a:t>based</a:t>
            </a:r>
            <a:r>
              <a:rPr lang="nl-BE" b="0" dirty="0"/>
              <a:t> over leeftijdsvriendelijkheid te spreken én het mogelijk te maken om verschillende regio’s met elkaar te vergelijken (benchmarking). Neemt allerlei indicatoren mee (werk – participatie aan de samenleving – gezond en onafhankelijk leven,…) die een invloed kunnen uitoefenen op de kwaliteit van bestaan van ouderen (i.e. op hun mogelijkheden om gezond en actief ouder te worden) =&gt; worden daarop ingeschaald =&gt; maakt gerichte beleidsvoering- en vorming mogelijk! </a:t>
            </a:r>
          </a:p>
          <a:p>
            <a:endParaRPr lang="nl-BE" dirty="0"/>
          </a:p>
          <a:p>
            <a:pPr lvl="0"/>
            <a:r>
              <a:rPr lang="nl-BE" sz="1200" kern="1200" dirty="0">
                <a:solidFill>
                  <a:schemeClr val="tx1"/>
                </a:solidFill>
                <a:effectLst/>
                <a:latin typeface="+mn-lt"/>
                <a:ea typeface="+mn-ea"/>
                <a:cs typeface="+mn-cs"/>
              </a:rPr>
              <a:t>Heeft wortels in bezorgdheid over ouderen (i.e. toenemende vergrijzing – verstedelijking – anonimiseren – vereenzaming) =&gt; we zitten in een vergrijzende/verouderende wereld; leeftijdsvriendelijkheid dient rekening te houden met deze karakteristieken (Buffel, pg. 14 – 15). </a:t>
            </a:r>
          </a:p>
          <a:p>
            <a:r>
              <a:rPr lang="nl-BE" sz="1200" kern="1200" dirty="0">
                <a:solidFill>
                  <a:schemeClr val="tx1"/>
                </a:solidFill>
                <a:effectLst/>
                <a:latin typeface="+mn-lt"/>
                <a:ea typeface="+mn-ea"/>
                <a:cs typeface="+mn-cs"/>
              </a:rPr>
              <a:t> </a:t>
            </a:r>
          </a:p>
          <a:p>
            <a:r>
              <a:rPr lang="nl-BE" sz="1200" kern="1200" dirty="0">
                <a:solidFill>
                  <a:schemeClr val="tx1"/>
                </a:solidFill>
                <a:effectLst/>
                <a:latin typeface="+mn-lt"/>
                <a:ea typeface="+mn-ea"/>
                <a:cs typeface="+mn-cs"/>
              </a:rPr>
              <a:t>Onderliggende principes?: empowerment, participatie, respect en gelijkwaardigheid. Soort mensvriendelijkheid DUS </a:t>
            </a:r>
            <a:r>
              <a:rPr lang="nl-BE" sz="1200" kern="1200" dirty="0" err="1">
                <a:solidFill>
                  <a:schemeClr val="tx1"/>
                </a:solidFill>
                <a:effectLst/>
                <a:latin typeface="+mn-lt"/>
                <a:ea typeface="+mn-ea"/>
                <a:cs typeface="+mn-cs"/>
              </a:rPr>
              <a:t>wins</a:t>
            </a:r>
            <a:r>
              <a:rPr lang="nl-BE" sz="1200" kern="1200" dirty="0">
                <a:solidFill>
                  <a:schemeClr val="tx1"/>
                </a:solidFill>
                <a:effectLst/>
                <a:latin typeface="+mn-lt"/>
                <a:ea typeface="+mn-ea"/>
                <a:cs typeface="+mn-cs"/>
              </a:rPr>
              <a:t> = meer dan wat goed is voor ouderen.</a:t>
            </a:r>
          </a:p>
          <a:p>
            <a:r>
              <a:rPr lang="nl-BE" sz="1200" kern="1200" dirty="0">
                <a:solidFill>
                  <a:schemeClr val="tx1"/>
                </a:solidFill>
                <a:effectLst/>
                <a:latin typeface="+mn-lt"/>
                <a:ea typeface="+mn-ea"/>
                <a:cs typeface="+mn-cs"/>
              </a:rPr>
              <a:t> </a:t>
            </a:r>
          </a:p>
          <a:p>
            <a:r>
              <a:rPr lang="nl-BE" sz="1200" kern="1200" dirty="0">
                <a:solidFill>
                  <a:schemeClr val="tx1"/>
                </a:solidFill>
                <a:effectLst/>
                <a:latin typeface="+mn-lt"/>
                <a:ea typeface="+mn-ea"/>
                <a:cs typeface="+mn-cs"/>
              </a:rPr>
              <a:t>Een </a:t>
            </a:r>
            <a:r>
              <a:rPr lang="nl-BE" sz="1200" b="1" kern="1200" dirty="0">
                <a:solidFill>
                  <a:schemeClr val="tx1"/>
                </a:solidFill>
                <a:effectLst/>
                <a:latin typeface="+mn-lt"/>
                <a:ea typeface="+mn-ea"/>
                <a:cs typeface="+mn-cs"/>
              </a:rPr>
              <a:t>bril</a:t>
            </a:r>
            <a:r>
              <a:rPr lang="nl-BE" sz="1200" kern="1200" dirty="0">
                <a:solidFill>
                  <a:schemeClr val="tx1"/>
                </a:solidFill>
                <a:effectLst/>
                <a:latin typeface="+mn-lt"/>
                <a:ea typeface="+mn-ea"/>
                <a:cs typeface="+mn-cs"/>
              </a:rPr>
              <a:t> die je kan opzetten; een toetssteen voor lokaal (sociaal) beleid =&gt; in de breedste zin van het woord: ook beleid/cultuur in de eigen organisatie.</a:t>
            </a:r>
          </a:p>
          <a:p>
            <a:r>
              <a:rPr lang="nl-BE" sz="1200" kern="1200" dirty="0">
                <a:solidFill>
                  <a:schemeClr val="tx1"/>
                </a:solidFill>
                <a:effectLst/>
                <a:latin typeface="+mn-lt"/>
                <a:ea typeface="+mn-ea"/>
                <a:cs typeface="+mn-cs"/>
              </a:rPr>
              <a:t> </a:t>
            </a:r>
          </a:p>
          <a:p>
            <a:r>
              <a:rPr lang="nl-BE" sz="1200" kern="1200" dirty="0">
                <a:solidFill>
                  <a:schemeClr val="tx1"/>
                </a:solidFill>
                <a:effectLst/>
                <a:latin typeface="+mn-lt"/>
                <a:ea typeface="+mn-ea"/>
                <a:cs typeface="+mn-cs"/>
              </a:rPr>
              <a:t>Een positieve en meer inclusieve visie op ouder worden =&gt; een ‘goede oude dag’ voor eenieder DOOR toegang tot alle diensten, infrastructuur,.. die efficiënt en effectief aan hun noden tegemoetkomen. </a:t>
            </a:r>
          </a:p>
          <a:p>
            <a:r>
              <a:rPr lang="nl-BE" sz="1200" kern="1200" dirty="0">
                <a:solidFill>
                  <a:schemeClr val="tx1"/>
                </a:solidFill>
                <a:effectLst/>
                <a:latin typeface="+mn-lt"/>
                <a:ea typeface="+mn-ea"/>
                <a:cs typeface="+mn-cs"/>
              </a:rPr>
              <a:t> </a:t>
            </a:r>
          </a:p>
          <a:p>
            <a:r>
              <a:rPr lang="nl-BE" sz="1200" b="1" kern="1200" dirty="0">
                <a:solidFill>
                  <a:schemeClr val="tx1"/>
                </a:solidFill>
                <a:effectLst/>
                <a:latin typeface="+mn-lt"/>
                <a:ea typeface="+mn-ea"/>
                <a:cs typeface="+mn-cs"/>
              </a:rPr>
              <a:t>Buurt</a:t>
            </a:r>
            <a:r>
              <a:rPr lang="nl-BE" sz="1200" kern="1200" dirty="0">
                <a:solidFill>
                  <a:schemeClr val="tx1"/>
                </a:solidFill>
                <a:effectLst/>
                <a:latin typeface="+mn-lt"/>
                <a:ea typeface="+mn-ea"/>
                <a:cs typeface="+mn-cs"/>
              </a:rPr>
              <a:t> = mediërende factor =&gt; plaats waar ouderen het meeste tijd doorbrengen. NIET = buurtgerichte zorg =&gt; LV = VOOR de zorg; hamvraag is hoe mensen actief/betrokken en geïncludeerd oud kunnen worden in vertrouwde omgeving. Kan leeftijdsvriendelijke omgeving faciliteren, maar slechts deel van een groter geheel!</a:t>
            </a:r>
          </a:p>
          <a:p>
            <a:endParaRPr lang="nl-BE" sz="1200" kern="1200" dirty="0">
              <a:solidFill>
                <a:schemeClr val="tx1"/>
              </a:solidFill>
              <a:effectLst/>
              <a:latin typeface="+mn-lt"/>
              <a:ea typeface="+mn-ea"/>
              <a:cs typeface="+mn-cs"/>
            </a:endParaRPr>
          </a:p>
          <a:p>
            <a:r>
              <a:rPr lang="nl-BE" sz="1200" kern="1200" dirty="0">
                <a:solidFill>
                  <a:schemeClr val="tx1"/>
                </a:solidFill>
                <a:effectLst/>
                <a:latin typeface="+mn-lt"/>
                <a:ea typeface="+mn-ea"/>
                <a:cs typeface="+mn-cs"/>
              </a:rPr>
              <a:t>Leeftijdsvriendelijkheid is meer dan de som van haar delen: dementievriendelijk – incontinentie vriendelijk – vermaatschappelijking van de zorg – gezonde gemeenten – kindvriendelijk. Buurt aanpassen aan haar bewoners: kinderen, ouderen, personen met een beperking,… Inspelen op </a:t>
            </a:r>
            <a:r>
              <a:rPr lang="nl-BE" sz="1200" b="1" kern="1200" dirty="0">
                <a:solidFill>
                  <a:schemeClr val="tx1"/>
                </a:solidFill>
                <a:effectLst/>
                <a:latin typeface="+mn-lt"/>
                <a:ea typeface="+mn-ea"/>
                <a:cs typeface="+mn-cs"/>
              </a:rPr>
              <a:t>kwetsbaarheid</a:t>
            </a:r>
            <a:r>
              <a:rPr lang="nl-BE" sz="1200" kern="1200" dirty="0">
                <a:solidFill>
                  <a:schemeClr val="tx1"/>
                </a:solidFill>
                <a:effectLst/>
                <a:latin typeface="+mn-lt"/>
                <a:ea typeface="+mn-ea"/>
                <a:cs typeface="+mn-cs"/>
              </a:rPr>
              <a:t> + die bewoners ook betrekken (ook zij die niet mondig zijn). </a:t>
            </a:r>
          </a:p>
          <a:p>
            <a:endParaRPr lang="nl-BE" sz="1200" kern="1200" dirty="0">
              <a:solidFill>
                <a:schemeClr val="tx1"/>
              </a:solidFill>
              <a:effectLst/>
              <a:latin typeface="+mn-lt"/>
              <a:ea typeface="+mn-ea"/>
              <a:cs typeface="+mn-cs"/>
            </a:endParaRPr>
          </a:p>
          <a:p>
            <a:endParaRPr lang="nl-BE" sz="1200" kern="1200" dirty="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5"/>
          </p:nvPr>
        </p:nvSpPr>
        <p:spPr/>
        <p:txBody>
          <a:bodyPr/>
          <a:lstStyle/>
          <a:p>
            <a:fld id="{634D667B-9ACC-4F36-BB2A-9D1C7B6F6CA0}" type="slidenum">
              <a:rPr lang="nl-BE" smtClean="0"/>
              <a:t>5</a:t>
            </a:fld>
            <a:endParaRPr lang="nl-BE"/>
          </a:p>
        </p:txBody>
      </p:sp>
    </p:spTree>
    <p:extLst>
      <p:ext uri="{BB962C8B-B14F-4D97-AF65-F5344CB8AC3E}">
        <p14:creationId xmlns:p14="http://schemas.microsoft.com/office/powerpoint/2010/main" val="1497061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kern="1200" dirty="0">
                <a:solidFill>
                  <a:schemeClr val="tx1"/>
                </a:solidFill>
                <a:effectLst/>
                <a:latin typeface="+mn-lt"/>
                <a:ea typeface="+mn-ea"/>
                <a:cs typeface="+mn-cs"/>
              </a:rPr>
              <a:t>Voordelen van erop inzetten?: viervoudig potentieel in zich: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BE" sz="1200" kern="1200" dirty="0">
                <a:solidFill>
                  <a:schemeClr val="tx1"/>
                </a:solidFill>
                <a:effectLst/>
                <a:latin typeface="+mn-lt"/>
                <a:ea typeface="+mn-ea"/>
                <a:cs typeface="+mn-cs"/>
              </a:rPr>
              <a:t>(her)waardering en activatie van ouderen: -&gt; kan stereotype beelden ouderen doorbreken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BE" sz="1200" kern="1200" dirty="0">
                <a:solidFill>
                  <a:schemeClr val="tx1"/>
                </a:solidFill>
                <a:effectLst/>
                <a:latin typeface="+mn-lt"/>
                <a:ea typeface="+mn-ea"/>
                <a:cs typeface="+mn-cs"/>
              </a:rPr>
              <a:t>ontlasting van mantelzorgers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BE" sz="1200" kern="1200" dirty="0">
                <a:solidFill>
                  <a:schemeClr val="tx1"/>
                </a:solidFill>
                <a:effectLst/>
                <a:latin typeface="+mn-lt"/>
                <a:ea typeface="+mn-ea"/>
                <a:cs typeface="+mn-cs"/>
              </a:rPr>
              <a:t>een toegenomen kwaliteit van bestaan: we worden dan wel ouder, maar het komt erop aan om de jaren die erbij komen ook betekenisvol in te vullen en ook dan nog kwaliteit van leven voorop te zetten =&gt; belang van actief en gezond ouder worden ~de pijlers van LVG.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BE" sz="1200" kern="1200" dirty="0">
                <a:solidFill>
                  <a:schemeClr val="tx1"/>
                </a:solidFill>
                <a:effectLst/>
                <a:latin typeface="+mn-lt"/>
                <a:ea typeface="+mn-ea"/>
                <a:cs typeface="+mn-cs"/>
              </a:rPr>
              <a:t>Drukking kosten voor de algehele samenleving: de oplossing van de vergrijzing ligt niet in de bouw van residentiële zorgvoorzieningen MAAR in de activering van ouderen =&gt; door een LVG kan de wens van ouderen om thuis te wonen effectief ingewilligd worden en gezondheidszorgkosten enorm drukken. </a:t>
            </a:r>
          </a:p>
          <a:p>
            <a:endParaRPr lang="nl-BE" sz="1200" kern="1200" dirty="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5"/>
          </p:nvPr>
        </p:nvSpPr>
        <p:spPr/>
        <p:txBody>
          <a:bodyPr/>
          <a:lstStyle/>
          <a:p>
            <a:fld id="{634D667B-9ACC-4F36-BB2A-9D1C7B6F6CA0}" type="slidenum">
              <a:rPr lang="nl-BE" smtClean="0"/>
              <a:t>6</a:t>
            </a:fld>
            <a:endParaRPr lang="nl-BE"/>
          </a:p>
        </p:txBody>
      </p:sp>
    </p:spTree>
    <p:extLst>
      <p:ext uri="{BB962C8B-B14F-4D97-AF65-F5344CB8AC3E}">
        <p14:creationId xmlns:p14="http://schemas.microsoft.com/office/powerpoint/2010/main" val="3222191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2"/>
            <a:r>
              <a:rPr lang="nl-BE" sz="1200" kern="1200" dirty="0">
                <a:solidFill>
                  <a:schemeClr val="tx1"/>
                </a:solidFill>
                <a:effectLst/>
                <a:latin typeface="+mn-lt"/>
                <a:ea typeface="+mn-ea"/>
                <a:cs typeface="+mn-cs"/>
              </a:rPr>
              <a:t>Leeftijdsvriendelijke gemeenten in het meerjarenplan: leg linken met andere beleidsdomeinen -&gt; lokaal sociaal beleid (~argument integratie OCMW + bestuur = meer aandacht voor LSB; aanwenden!).</a:t>
            </a:r>
          </a:p>
          <a:p>
            <a:r>
              <a:rPr lang="nl-BE" sz="1200" kern="1200" dirty="0">
                <a:solidFill>
                  <a:schemeClr val="tx1"/>
                </a:solidFill>
                <a:effectLst/>
                <a:latin typeface="+mn-lt"/>
                <a:ea typeface="+mn-ea"/>
                <a:cs typeface="+mn-cs"/>
              </a:rPr>
              <a:t> </a:t>
            </a:r>
          </a:p>
          <a:p>
            <a:pPr lvl="2"/>
            <a:r>
              <a:rPr lang="nl-BE" sz="1200" b="1" kern="1200" dirty="0">
                <a:solidFill>
                  <a:schemeClr val="tx1"/>
                </a:solidFill>
                <a:effectLst/>
                <a:latin typeface="+mn-lt"/>
                <a:ea typeface="+mn-ea"/>
                <a:cs typeface="+mn-cs"/>
              </a:rPr>
              <a:t>Coproductie</a:t>
            </a:r>
            <a:r>
              <a:rPr lang="nl-BE" sz="1050" kern="1200" dirty="0">
                <a:solidFill>
                  <a:schemeClr val="tx1"/>
                </a:solidFill>
                <a:effectLst/>
                <a:latin typeface="+mn-lt"/>
                <a:ea typeface="+mn-ea"/>
                <a:cs typeface="+mn-cs"/>
              </a:rPr>
              <a:t> </a:t>
            </a:r>
            <a:r>
              <a:rPr lang="nl-BE" sz="1200" kern="1200" dirty="0">
                <a:solidFill>
                  <a:schemeClr val="tx1"/>
                </a:solidFill>
                <a:effectLst/>
                <a:latin typeface="+mn-lt"/>
                <a:ea typeface="+mn-ea"/>
                <a:cs typeface="+mn-cs"/>
              </a:rPr>
              <a:t>: eigenaarschap en medezeggenschap =&gt; in alle fasen van beleidsvoering én dienstverlening. Start altijd met onderzoek/begrip naar wat leeftijdsvriendelijkheid bij U in UW context betekent =&gt; co-creëer, coproduceer, co-onderzoek dit met ouderen. Belangrijk om eerst een goede visie OP te hebben: dan kan je bruggen beginnen bouwen. </a:t>
            </a:r>
          </a:p>
          <a:p>
            <a:r>
              <a:rPr lang="nl-BE" sz="1200" kern="1200" dirty="0">
                <a:solidFill>
                  <a:schemeClr val="tx1"/>
                </a:solidFill>
                <a:effectLst/>
                <a:latin typeface="+mn-lt"/>
                <a:ea typeface="+mn-ea"/>
                <a:cs typeface="+mn-cs"/>
              </a:rPr>
              <a:t>  </a:t>
            </a:r>
          </a:p>
          <a:p>
            <a:r>
              <a:rPr lang="nl-BE" b="1" dirty="0"/>
              <a:t>Weten: </a:t>
            </a:r>
            <a:r>
              <a:rPr lang="nl-BE" b="0" dirty="0"/>
              <a:t>niet alleen open data voor gebruiken, maar evengoed zelf stakeholder- en/of omgevingsanalyse doen. </a:t>
            </a:r>
          </a:p>
          <a:p>
            <a:r>
              <a:rPr lang="nl-BE" b="1" dirty="0"/>
              <a:t>Activeren: </a:t>
            </a:r>
            <a:r>
              <a:rPr lang="nl-BE" b="0" dirty="0"/>
              <a:t>heel breed: zowel in de communicatie naar burgers toe: </a:t>
            </a:r>
            <a:r>
              <a:rPr lang="nl-BE" b="1" dirty="0"/>
              <a:t>over </a:t>
            </a:r>
            <a:r>
              <a:rPr lang="nl-BE" b="0" dirty="0"/>
              <a:t>ouderen alsook </a:t>
            </a:r>
            <a:r>
              <a:rPr lang="nl-BE" b="1" dirty="0"/>
              <a:t>naar </a:t>
            </a:r>
            <a:r>
              <a:rPr lang="nl-BE" b="0" dirty="0"/>
              <a:t>ouderen, middenveld aanspreken alsook ouderen aanspreken op hun potentieel =&gt; aanmoedigen om samen mee te denken over. Evenzeer om gemeentelijke scholen in contact te brengen met WZC =&gt; vaak nabij elkaar gelegen,… Eigenlijk principe van laaghangend fruit: engagement, menselijk kapitaal mobiliseren en samenbrengen. </a:t>
            </a:r>
            <a:endParaRPr lang="nl-BE" b="1" dirty="0"/>
          </a:p>
          <a:p>
            <a:r>
              <a:rPr lang="nl-BE" b="1" dirty="0"/>
              <a:t>Ondersteunen: </a:t>
            </a:r>
            <a:r>
              <a:rPr lang="nl-BE" b="0" dirty="0"/>
              <a:t>subsidies voor innovatieve/sterke projecten, regisseren: partners rond tafel brengen, </a:t>
            </a:r>
          </a:p>
          <a:p>
            <a:r>
              <a:rPr lang="nl-BE" b="1" dirty="0"/>
              <a:t>Informeren: </a:t>
            </a:r>
            <a:r>
              <a:rPr lang="nl-BE" b="0" dirty="0"/>
              <a:t>rond LVG en het belang ervan, maar breng het soms versnipperde aanbod samen in een behapbare sociale kaart dat ook mogelijkheden voor vrijwilligerswerk </a:t>
            </a:r>
            <a:r>
              <a:rPr lang="nl-BE" b="0" dirty="0" err="1"/>
              <a:t>oplijst</a:t>
            </a:r>
            <a:endParaRPr lang="nl-BE" b="0" dirty="0"/>
          </a:p>
          <a:p>
            <a:r>
              <a:rPr lang="nl-BE" b="1" dirty="0"/>
              <a:t>Meten: </a:t>
            </a:r>
            <a:r>
              <a:rPr lang="nl-BE" b="0" dirty="0"/>
              <a:t>wat zijn pijnpunten in jouw bestuur? Niet alleen naar ouderen toe, maar algehele bevolking. Kan je per domein of domein overschrijdend bevragen. Kan ook voortgezette inspanningen legitimeren! </a:t>
            </a:r>
            <a:endParaRPr lang="nl-BE" sz="1200" b="0" kern="1200" dirty="0">
              <a:solidFill>
                <a:schemeClr val="tx1"/>
              </a:solidFill>
              <a:effectLst/>
              <a:latin typeface="+mn-lt"/>
              <a:ea typeface="+mn-ea"/>
              <a:cs typeface="+mn-cs"/>
            </a:endParaRPr>
          </a:p>
          <a:p>
            <a:endParaRPr lang="nl-BE" sz="1200" b="0" kern="1200" dirty="0">
              <a:solidFill>
                <a:schemeClr val="tx1"/>
              </a:solidFill>
              <a:effectLst/>
              <a:latin typeface="+mn-lt"/>
              <a:ea typeface="+mn-ea"/>
              <a:cs typeface="+mn-cs"/>
            </a:endParaRPr>
          </a:p>
          <a:p>
            <a:endParaRPr lang="nl-BE" b="1" dirty="0"/>
          </a:p>
        </p:txBody>
      </p:sp>
      <p:sp>
        <p:nvSpPr>
          <p:cNvPr id="4" name="Tijdelijke aanduiding voor dianummer 3"/>
          <p:cNvSpPr>
            <a:spLocks noGrp="1"/>
          </p:cNvSpPr>
          <p:nvPr>
            <p:ph type="sldNum" sz="quarter" idx="5"/>
          </p:nvPr>
        </p:nvSpPr>
        <p:spPr/>
        <p:txBody>
          <a:bodyPr/>
          <a:lstStyle/>
          <a:p>
            <a:fld id="{634D667B-9ACC-4F36-BB2A-9D1C7B6F6CA0}" type="slidenum">
              <a:rPr lang="nl-BE" smtClean="0"/>
              <a:t>7</a:t>
            </a:fld>
            <a:endParaRPr lang="nl-BE"/>
          </a:p>
        </p:txBody>
      </p:sp>
    </p:spTree>
    <p:extLst>
      <p:ext uri="{BB962C8B-B14F-4D97-AF65-F5344CB8AC3E}">
        <p14:creationId xmlns:p14="http://schemas.microsoft.com/office/powerpoint/2010/main" val="379214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4D9C7754-1E4D-433A-A82B-373AFD1834EA}" type="slidenum">
              <a:rPr lang="nl-BE" smtClean="0"/>
              <a:t>8</a:t>
            </a:fld>
            <a:endParaRPr lang="nl-BE"/>
          </a:p>
        </p:txBody>
      </p:sp>
    </p:spTree>
    <p:extLst>
      <p:ext uri="{BB962C8B-B14F-4D97-AF65-F5344CB8AC3E}">
        <p14:creationId xmlns:p14="http://schemas.microsoft.com/office/powerpoint/2010/main" val="13218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dia">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3AF782E2-1E18-4EE4-AB7E-1288BE65553A}" type="datetimeFigureOut">
              <a:rPr kumimoji="0" lang="nl-BE"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17/04/2019</a:t>
            </a:fld>
            <a:endParaRPr kumimoji="0" lang="nl-BE" sz="1000" b="0" i="0" u="none" strike="noStrike" kern="1200" cap="none"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nl-BE" sz="1000" b="0" i="0" u="none" strike="noStrike" kern="1200" cap="all"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23E7BE9-84C5-4660-A85F-42B4B8E9142A}" type="slidenum">
              <a:rPr kumimoji="0" lang="nl-BE"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‹nr.›</a:t>
            </a:fld>
            <a:endParaRPr kumimoji="0" lang="nl-BE" sz="1000" b="0" i="0" u="none" strike="noStrike" kern="1200" cap="none"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85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AF782E2-1E18-4EE4-AB7E-1288BE65553A}" type="datetimeFigureOut">
              <a:rPr kumimoji="0" lang="nl-BE"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17/04/2019</a:t>
            </a:fld>
            <a:endParaRPr kumimoji="0" lang="nl-BE" sz="1000" b="0" i="0" u="none" strike="noStrike" kern="1200" cap="none"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nl-BE" sz="1000" b="0" i="0" u="none" strike="noStrike" kern="1200" cap="all"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23E7BE9-84C5-4660-A85F-42B4B8E9142A}" type="slidenum">
              <a:rPr kumimoji="0" lang="nl-BE"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‹nr.›</a:t>
            </a:fld>
            <a:endParaRPr kumimoji="0" lang="nl-BE" sz="1000" b="0" i="0" u="none" strike="noStrike" kern="1200" cap="none" spc="0" normalizeH="0" baseline="0" noProof="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12436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AF782E2-1E18-4EE4-AB7E-1288BE65553A}" type="datetimeFigureOut">
              <a:rPr lang="nl-BE" smtClean="0"/>
              <a:t>17/04/2019</a:t>
            </a:fld>
            <a:endParaRPr lang="nl-B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nl-B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23E7BE9-84C5-4660-A85F-42B4B8E9142A}" type="slidenum">
              <a:rPr lang="nl-BE" smtClean="0"/>
              <a:t>‹nr.›</a:t>
            </a:fld>
            <a:endParaRPr lang="nl-B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734698"/>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24EDA8-DF72-4C37-9EC2-D92134F72F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2" name="Rectangle 11">
            <a:extLst>
              <a:ext uri="{FF2B5EF4-FFF2-40B4-BE49-F238E27FC236}">
                <a16:creationId xmlns:a16="http://schemas.microsoft.com/office/drawing/2014/main" id="{76F64638-3523-4975-845C-48099809A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12188952" cy="2285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2" name="Titel 1">
            <a:extLst>
              <a:ext uri="{FF2B5EF4-FFF2-40B4-BE49-F238E27FC236}">
                <a16:creationId xmlns:a16="http://schemas.microsoft.com/office/drawing/2014/main" id="{A2C08CE3-0424-4308-BCF1-7393A5EE6AE3}"/>
              </a:ext>
            </a:extLst>
          </p:cNvPr>
          <p:cNvSpPr>
            <a:spLocks noGrp="1"/>
          </p:cNvSpPr>
          <p:nvPr>
            <p:ph type="ctrTitle"/>
          </p:nvPr>
        </p:nvSpPr>
        <p:spPr>
          <a:xfrm>
            <a:off x="-439780" y="4983250"/>
            <a:ext cx="8846287" cy="1463040"/>
          </a:xfrm>
        </p:spPr>
        <p:txBody>
          <a:bodyPr>
            <a:normAutofit/>
          </a:bodyPr>
          <a:lstStyle/>
          <a:p>
            <a:r>
              <a:rPr lang="nl-BE" sz="4700" b="1" dirty="0">
                <a:solidFill>
                  <a:srgbClr val="FFFFFF"/>
                </a:solidFill>
              </a:rPr>
              <a:t>Trefdagen ‘ouderen en </a:t>
            </a:r>
            <a:r>
              <a:rPr lang="nl-BE" sz="4700" b="1">
                <a:solidFill>
                  <a:srgbClr val="FFFFFF"/>
                </a:solidFill>
              </a:rPr>
              <a:t>lokaal beleid’</a:t>
            </a:r>
            <a:endParaRPr lang="nl-BE" sz="4700" b="1" dirty="0">
              <a:solidFill>
                <a:srgbClr val="FFFFFF"/>
              </a:solidFill>
            </a:endParaRPr>
          </a:p>
        </p:txBody>
      </p:sp>
      <p:sp>
        <p:nvSpPr>
          <p:cNvPr id="3" name="Ondertitel 2">
            <a:extLst>
              <a:ext uri="{FF2B5EF4-FFF2-40B4-BE49-F238E27FC236}">
                <a16:creationId xmlns:a16="http://schemas.microsoft.com/office/drawing/2014/main" id="{4B5BA920-E382-4053-96A3-AC3285E2C1B9}"/>
              </a:ext>
            </a:extLst>
          </p:cNvPr>
          <p:cNvSpPr>
            <a:spLocks noGrp="1"/>
          </p:cNvSpPr>
          <p:nvPr>
            <p:ph type="subTitle" idx="1"/>
          </p:nvPr>
        </p:nvSpPr>
        <p:spPr>
          <a:xfrm>
            <a:off x="8491851" y="4945892"/>
            <a:ext cx="3992755" cy="1463040"/>
          </a:xfrm>
        </p:spPr>
        <p:txBody>
          <a:bodyPr>
            <a:normAutofit/>
          </a:bodyPr>
          <a:lstStyle/>
          <a:p>
            <a:r>
              <a:rPr lang="nl-BE" sz="2200" b="1" dirty="0">
                <a:solidFill>
                  <a:srgbClr val="FFFFFF"/>
                </a:solidFill>
                <a:latin typeface="+mj-lt"/>
              </a:rPr>
              <a:t>IRIS DE MOL</a:t>
            </a:r>
          </a:p>
          <a:p>
            <a:r>
              <a:rPr lang="nl-BE" sz="2200" b="1" dirty="0">
                <a:solidFill>
                  <a:srgbClr val="FFFFFF"/>
                </a:solidFill>
                <a:latin typeface="+mj-lt"/>
              </a:rPr>
              <a:t>STAFMEDEWERKER OUDERENBELEID</a:t>
            </a:r>
          </a:p>
        </p:txBody>
      </p:sp>
      <p:pic>
        <p:nvPicPr>
          <p:cNvPr id="5" name="Afbeelding 4">
            <a:extLst>
              <a:ext uri="{FF2B5EF4-FFF2-40B4-BE49-F238E27FC236}">
                <a16:creationId xmlns:a16="http://schemas.microsoft.com/office/drawing/2014/main" id="{035FF78B-6605-4355-A3F0-EE72565F6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869" y="640080"/>
            <a:ext cx="3306457" cy="3306457"/>
          </a:xfrm>
          <a:prstGeom prst="rect">
            <a:avLst/>
          </a:prstGeom>
        </p:spPr>
      </p:pic>
      <p:cxnSp>
        <p:nvCxnSpPr>
          <p:cNvPr id="14" name="Straight Connector 13">
            <a:extLst>
              <a:ext uri="{FF2B5EF4-FFF2-40B4-BE49-F238E27FC236}">
                <a16:creationId xmlns:a16="http://schemas.microsoft.com/office/drawing/2014/main" id="{0A046F70-04DA-4509-A661-28463B63FF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406507" y="5220212"/>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88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1136FD-BBB2-4EB4-A240-3E21EECF7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2" name="Titel 1">
            <a:extLst>
              <a:ext uri="{FF2B5EF4-FFF2-40B4-BE49-F238E27FC236}">
                <a16:creationId xmlns:a16="http://schemas.microsoft.com/office/drawing/2014/main" id="{11D41878-105C-456B-96C1-7E26195FD9EA}"/>
              </a:ext>
            </a:extLst>
          </p:cNvPr>
          <p:cNvSpPr>
            <a:spLocks noGrp="1"/>
          </p:cNvSpPr>
          <p:nvPr>
            <p:ph type="title"/>
          </p:nvPr>
        </p:nvSpPr>
        <p:spPr>
          <a:xfrm>
            <a:off x="1024129" y="585216"/>
            <a:ext cx="3779085" cy="1499616"/>
          </a:xfrm>
        </p:spPr>
        <p:txBody>
          <a:bodyPr>
            <a:normAutofit/>
          </a:bodyPr>
          <a:lstStyle/>
          <a:p>
            <a:r>
              <a:rPr lang="nl-BE" sz="6000" b="1" dirty="0">
                <a:solidFill>
                  <a:srgbClr val="FFFFFF"/>
                </a:solidFill>
              </a:rPr>
              <a:t>VVSG?</a:t>
            </a:r>
          </a:p>
        </p:txBody>
      </p:sp>
      <p:cxnSp>
        <p:nvCxnSpPr>
          <p:cNvPr id="11" name="Straight Connector 10">
            <a:extLst>
              <a:ext uri="{FF2B5EF4-FFF2-40B4-BE49-F238E27FC236}">
                <a16:creationId xmlns:a16="http://schemas.microsoft.com/office/drawing/2014/main" id="{C6826B28-36B0-4CC1-8EC8-EF9B88B3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DC14099-E775-44EA-9A64-26E20F635125}"/>
              </a:ext>
            </a:extLst>
          </p:cNvPr>
          <p:cNvSpPr>
            <a:spLocks noGrp="1"/>
          </p:cNvSpPr>
          <p:nvPr>
            <p:ph idx="1"/>
          </p:nvPr>
        </p:nvSpPr>
        <p:spPr>
          <a:xfrm>
            <a:off x="660144" y="2333402"/>
            <a:ext cx="3791711" cy="3931920"/>
          </a:xfrm>
        </p:spPr>
        <p:txBody>
          <a:bodyPr>
            <a:normAutofit/>
          </a:bodyPr>
          <a:lstStyle/>
          <a:p>
            <a:pPr marL="0" indent="0">
              <a:buNone/>
            </a:pPr>
            <a:r>
              <a:rPr lang="nl-BE" sz="2400" dirty="0">
                <a:solidFill>
                  <a:srgbClr val="FFFFFF"/>
                </a:solidFill>
                <a:sym typeface="Wingdings" panose="05000000000000000000" pitchFamily="2" charset="2"/>
              </a:rPr>
              <a:t> </a:t>
            </a:r>
            <a:r>
              <a:rPr lang="nl-BE" sz="2400" b="1" dirty="0">
                <a:solidFill>
                  <a:srgbClr val="FFFFFF"/>
                </a:solidFill>
              </a:rPr>
              <a:t>Ledenadvies</a:t>
            </a:r>
          </a:p>
          <a:p>
            <a:pPr marL="0" indent="0">
              <a:buNone/>
            </a:pPr>
            <a:endParaRPr lang="nl-BE" sz="2400" dirty="0">
              <a:solidFill>
                <a:srgbClr val="FFFFFF"/>
              </a:solidFill>
            </a:endParaRPr>
          </a:p>
          <a:p>
            <a:pPr marL="0" indent="0">
              <a:buNone/>
            </a:pPr>
            <a:r>
              <a:rPr lang="nl-BE" sz="2400" dirty="0">
                <a:solidFill>
                  <a:srgbClr val="FFFFFF"/>
                </a:solidFill>
                <a:sym typeface="Wingdings" panose="05000000000000000000" pitchFamily="2" charset="2"/>
              </a:rPr>
              <a:t> </a:t>
            </a:r>
            <a:r>
              <a:rPr lang="nl-BE" sz="2400" b="1" dirty="0">
                <a:solidFill>
                  <a:srgbClr val="FFFFFF"/>
                </a:solidFill>
              </a:rPr>
              <a:t>Belangenbehartiging</a:t>
            </a:r>
          </a:p>
          <a:p>
            <a:pPr marL="0" indent="0">
              <a:buNone/>
            </a:pPr>
            <a:endParaRPr lang="nl-BE" sz="2400" dirty="0">
              <a:solidFill>
                <a:srgbClr val="FFFFFF"/>
              </a:solidFill>
            </a:endParaRPr>
          </a:p>
          <a:p>
            <a:pPr marL="0" indent="0">
              <a:buNone/>
            </a:pPr>
            <a:r>
              <a:rPr lang="nl-BE" sz="2400" dirty="0">
                <a:solidFill>
                  <a:srgbClr val="FFFFFF"/>
                </a:solidFill>
                <a:sym typeface="Wingdings" panose="05000000000000000000" pitchFamily="2" charset="2"/>
              </a:rPr>
              <a:t> </a:t>
            </a:r>
            <a:r>
              <a:rPr lang="nl-BE" sz="2400" b="1" dirty="0">
                <a:solidFill>
                  <a:srgbClr val="FFFFFF"/>
                </a:solidFill>
              </a:rPr>
              <a:t>Netwerkorganisatie</a:t>
            </a:r>
            <a:r>
              <a:rPr lang="nl-BE" sz="2400" dirty="0">
                <a:solidFill>
                  <a:srgbClr val="FFFFFF"/>
                </a:solidFill>
              </a:rPr>
              <a:t> met vele partners (bv. </a:t>
            </a:r>
            <a:r>
              <a:rPr lang="nl-BE" sz="2400" dirty="0" err="1">
                <a:solidFill>
                  <a:srgbClr val="FFFFFF"/>
                </a:solidFill>
              </a:rPr>
              <a:t>Belfius</a:t>
            </a:r>
            <a:r>
              <a:rPr lang="nl-BE" sz="2400" dirty="0">
                <a:solidFill>
                  <a:srgbClr val="FFFFFF"/>
                </a:solidFill>
              </a:rPr>
              <a:t>, </a:t>
            </a:r>
            <a:r>
              <a:rPr lang="nl-BE" sz="2400" dirty="0" err="1">
                <a:solidFill>
                  <a:srgbClr val="FFFFFF"/>
                </a:solidFill>
              </a:rPr>
              <a:t>Proximus</a:t>
            </a:r>
            <a:r>
              <a:rPr lang="nl-BE" sz="2400" dirty="0">
                <a:solidFill>
                  <a:srgbClr val="FFFFFF"/>
                </a:solidFill>
              </a:rPr>
              <a:t>, huis van het kind, netwerk tegen armoede) en ook bovenlokaal</a:t>
            </a:r>
          </a:p>
        </p:txBody>
      </p:sp>
      <p:sp>
        <p:nvSpPr>
          <p:cNvPr id="8" name="Tekstvak 7">
            <a:extLst>
              <a:ext uri="{FF2B5EF4-FFF2-40B4-BE49-F238E27FC236}">
                <a16:creationId xmlns:a16="http://schemas.microsoft.com/office/drawing/2014/main" id="{E1AAE51B-B622-41FA-9589-B8B0097FEB4F}"/>
              </a:ext>
            </a:extLst>
          </p:cNvPr>
          <p:cNvSpPr txBox="1"/>
          <p:nvPr/>
        </p:nvSpPr>
        <p:spPr>
          <a:xfrm>
            <a:off x="6311674" y="4476801"/>
            <a:ext cx="5220182" cy="1938992"/>
          </a:xfrm>
          <a:prstGeom prst="rect">
            <a:avLst/>
          </a:prstGeom>
          <a:noFill/>
        </p:spPr>
        <p:txBody>
          <a:bodyPr wrap="square" rtlCol="0">
            <a:spAutoFit/>
          </a:bodyPr>
          <a:lstStyle/>
          <a:p>
            <a:r>
              <a:rPr lang="nl-BE" sz="2400" b="1" dirty="0">
                <a:solidFill>
                  <a:schemeClr val="accent2">
                    <a:lumMod val="75000"/>
                  </a:schemeClr>
                </a:solidFill>
              </a:rPr>
              <a:t>www.vvsg.be</a:t>
            </a:r>
          </a:p>
          <a:p>
            <a:r>
              <a:rPr lang="nl-BE" sz="2400" b="1" dirty="0">
                <a:solidFill>
                  <a:schemeClr val="accent2">
                    <a:lumMod val="75000"/>
                  </a:schemeClr>
                </a:solidFill>
              </a:rPr>
              <a:t>website met algemene informatie, kalender met interessante vormingen, belangrijk nieuws,… nieuwsbrief</a:t>
            </a:r>
          </a:p>
          <a:p>
            <a:endParaRPr lang="nl-BE" sz="2400" b="1" dirty="0">
              <a:solidFill>
                <a:schemeClr val="accent2">
                  <a:lumMod val="75000"/>
                </a:schemeClr>
              </a:solidFill>
            </a:endParaRPr>
          </a:p>
        </p:txBody>
      </p:sp>
      <p:pic>
        <p:nvPicPr>
          <p:cNvPr id="12" name="Afbeelding 11">
            <a:extLst>
              <a:ext uri="{FF2B5EF4-FFF2-40B4-BE49-F238E27FC236}">
                <a16:creationId xmlns:a16="http://schemas.microsoft.com/office/drawing/2014/main" id="{014B6E2E-3E3D-4649-884D-06B3CFD1A704}"/>
              </a:ext>
            </a:extLst>
          </p:cNvPr>
          <p:cNvPicPr>
            <a:picLocks noChangeAspect="1"/>
          </p:cNvPicPr>
          <p:nvPr/>
        </p:nvPicPr>
        <p:blipFill rotWithShape="1">
          <a:blip r:embed="rId3"/>
          <a:srcRect l="627" r="1561" b="3"/>
          <a:stretch/>
        </p:blipFill>
        <p:spPr>
          <a:xfrm>
            <a:off x="7164675" y="683393"/>
            <a:ext cx="3227887" cy="3300018"/>
          </a:xfrm>
          <a:prstGeom prst="rect">
            <a:avLst/>
          </a:prstGeom>
        </p:spPr>
      </p:pic>
    </p:spTree>
    <p:extLst>
      <p:ext uri="{BB962C8B-B14F-4D97-AF65-F5344CB8AC3E}">
        <p14:creationId xmlns:p14="http://schemas.microsoft.com/office/powerpoint/2010/main" val="261391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1136FD-BBB2-4EB4-A240-3E21EECF7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2" name="Titel 1">
            <a:extLst>
              <a:ext uri="{FF2B5EF4-FFF2-40B4-BE49-F238E27FC236}">
                <a16:creationId xmlns:a16="http://schemas.microsoft.com/office/drawing/2014/main" id="{7B562B42-192C-4C72-A3E9-AB002A74572D}"/>
              </a:ext>
            </a:extLst>
          </p:cNvPr>
          <p:cNvSpPr>
            <a:spLocks noGrp="1"/>
          </p:cNvSpPr>
          <p:nvPr>
            <p:ph type="title"/>
          </p:nvPr>
        </p:nvSpPr>
        <p:spPr>
          <a:xfrm>
            <a:off x="762000" y="665115"/>
            <a:ext cx="4948443" cy="1499616"/>
          </a:xfrm>
        </p:spPr>
        <p:txBody>
          <a:bodyPr>
            <a:normAutofit/>
          </a:bodyPr>
          <a:lstStyle/>
          <a:p>
            <a:r>
              <a:rPr lang="nl-BE" sz="4400" b="1" dirty="0">
                <a:solidFill>
                  <a:srgbClr val="FFFFFF"/>
                </a:solidFill>
              </a:rPr>
              <a:t>Ledenorganisatie van: </a:t>
            </a:r>
          </a:p>
        </p:txBody>
      </p:sp>
      <p:cxnSp>
        <p:nvCxnSpPr>
          <p:cNvPr id="11" name="Straight Connector 10">
            <a:extLst>
              <a:ext uri="{FF2B5EF4-FFF2-40B4-BE49-F238E27FC236}">
                <a16:creationId xmlns:a16="http://schemas.microsoft.com/office/drawing/2014/main" id="{C6826B28-36B0-4CC1-8EC8-EF9B88B3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D8C378D-8C8F-4CBA-BD20-F429FF27B744}"/>
              </a:ext>
            </a:extLst>
          </p:cNvPr>
          <p:cNvSpPr>
            <a:spLocks noGrp="1"/>
          </p:cNvSpPr>
          <p:nvPr>
            <p:ph idx="1"/>
          </p:nvPr>
        </p:nvSpPr>
        <p:spPr>
          <a:xfrm>
            <a:off x="0" y="2325940"/>
            <a:ext cx="5857101" cy="4657725"/>
          </a:xfrm>
        </p:spPr>
        <p:txBody>
          <a:bodyPr>
            <a:normAutofit/>
          </a:bodyPr>
          <a:lstStyle/>
          <a:p>
            <a:r>
              <a:rPr lang="nl-NL" sz="2000" dirty="0">
                <a:solidFill>
                  <a:srgbClr val="FFFFFF"/>
                </a:solidFill>
                <a:sym typeface="Wingdings" panose="05000000000000000000" pitchFamily="2" charset="2"/>
              </a:rPr>
              <a:t> </a:t>
            </a:r>
            <a:r>
              <a:rPr lang="nl-NL" sz="2000" dirty="0">
                <a:solidFill>
                  <a:srgbClr val="FFFFFF"/>
                </a:solidFill>
              </a:rPr>
              <a:t>alle Vlaamse gemeenten (300)</a:t>
            </a:r>
          </a:p>
          <a:p>
            <a:r>
              <a:rPr lang="nl-NL" sz="2000" dirty="0">
                <a:solidFill>
                  <a:srgbClr val="FFFFFF"/>
                </a:solidFill>
                <a:sym typeface="Wingdings" panose="05000000000000000000" pitchFamily="2" charset="2"/>
              </a:rPr>
              <a:t> </a:t>
            </a:r>
            <a:r>
              <a:rPr lang="nl-NL" sz="2000" dirty="0">
                <a:solidFill>
                  <a:srgbClr val="FFFFFF"/>
                </a:solidFill>
              </a:rPr>
              <a:t>alle </a:t>
            </a:r>
            <a:r>
              <a:rPr lang="nl-NL" sz="2000" dirty="0" err="1">
                <a:solidFill>
                  <a:srgbClr val="FFFFFF"/>
                </a:solidFill>
              </a:rPr>
              <a:t>OCMW’s</a:t>
            </a:r>
            <a:r>
              <a:rPr lang="nl-NL" sz="2000" dirty="0">
                <a:solidFill>
                  <a:srgbClr val="FFFFFF"/>
                </a:solidFill>
              </a:rPr>
              <a:t> (300)</a:t>
            </a:r>
          </a:p>
          <a:p>
            <a:r>
              <a:rPr lang="nl-NL" sz="2000" dirty="0">
                <a:solidFill>
                  <a:srgbClr val="FFFFFF"/>
                </a:solidFill>
                <a:sym typeface="Wingdings" panose="05000000000000000000" pitchFamily="2" charset="2"/>
              </a:rPr>
              <a:t> </a:t>
            </a:r>
            <a:r>
              <a:rPr lang="nl-NL" sz="2000" dirty="0">
                <a:solidFill>
                  <a:srgbClr val="FFFFFF"/>
                </a:solidFill>
              </a:rPr>
              <a:t>bijna alle politiezones (110)</a:t>
            </a:r>
          </a:p>
          <a:p>
            <a:r>
              <a:rPr lang="nl-NL" sz="2000" dirty="0">
                <a:solidFill>
                  <a:srgbClr val="FFFFFF"/>
                </a:solidFill>
                <a:sym typeface="Wingdings" panose="05000000000000000000" pitchFamily="2" charset="2"/>
              </a:rPr>
              <a:t> </a:t>
            </a:r>
            <a:r>
              <a:rPr lang="nl-NL" sz="2000" dirty="0">
                <a:solidFill>
                  <a:srgbClr val="FFFFFF"/>
                </a:solidFill>
              </a:rPr>
              <a:t>afvalintercommunales - </a:t>
            </a:r>
            <a:r>
              <a:rPr lang="nl-NL" sz="2000" dirty="0" err="1">
                <a:solidFill>
                  <a:srgbClr val="FFFFFF"/>
                </a:solidFill>
              </a:rPr>
              <a:t>Interafval</a:t>
            </a:r>
            <a:r>
              <a:rPr lang="nl-NL" sz="2000" dirty="0">
                <a:solidFill>
                  <a:srgbClr val="FFFFFF"/>
                </a:solidFill>
              </a:rPr>
              <a:t> (26)</a:t>
            </a:r>
          </a:p>
          <a:p>
            <a:r>
              <a:rPr lang="nl-NL" sz="2000" dirty="0">
                <a:solidFill>
                  <a:srgbClr val="FFFFFF"/>
                </a:solidFill>
                <a:sym typeface="Wingdings" panose="05000000000000000000" pitchFamily="2" charset="2"/>
              </a:rPr>
              <a:t> </a:t>
            </a:r>
            <a:r>
              <a:rPr lang="nl-NL" sz="2000" dirty="0">
                <a:solidFill>
                  <a:srgbClr val="FFFFFF"/>
                </a:solidFill>
              </a:rPr>
              <a:t>intercommunales voor streekontwikkeling (11)</a:t>
            </a:r>
          </a:p>
          <a:p>
            <a:r>
              <a:rPr lang="nl-NL" sz="2000" dirty="0">
                <a:solidFill>
                  <a:srgbClr val="FFFFFF"/>
                </a:solidFill>
                <a:sym typeface="Wingdings" panose="05000000000000000000" pitchFamily="2" charset="2"/>
              </a:rPr>
              <a:t> </a:t>
            </a:r>
            <a:r>
              <a:rPr lang="nl-NL" sz="2000" dirty="0">
                <a:solidFill>
                  <a:srgbClr val="FFFFFF"/>
                </a:solidFill>
              </a:rPr>
              <a:t>andere intercommunale verbanden (22)</a:t>
            </a:r>
          </a:p>
          <a:p>
            <a:r>
              <a:rPr lang="nl-NL" sz="2000" dirty="0">
                <a:solidFill>
                  <a:srgbClr val="FFFFFF"/>
                </a:solidFill>
                <a:sym typeface="Wingdings" panose="05000000000000000000" pitchFamily="2" charset="2"/>
              </a:rPr>
              <a:t> </a:t>
            </a:r>
            <a:r>
              <a:rPr lang="nl-NL" sz="2000" dirty="0">
                <a:solidFill>
                  <a:srgbClr val="FFFFFF"/>
                </a:solidFill>
              </a:rPr>
              <a:t>autonome gemeentebedrijven of </a:t>
            </a:r>
            <a:r>
              <a:rPr lang="nl-NL" sz="2000" dirty="0" err="1">
                <a:solidFill>
                  <a:srgbClr val="FFFFFF"/>
                </a:solidFill>
              </a:rPr>
              <a:t>AGB's</a:t>
            </a:r>
            <a:r>
              <a:rPr lang="nl-NL" sz="2000" dirty="0">
                <a:solidFill>
                  <a:srgbClr val="FFFFFF"/>
                </a:solidFill>
              </a:rPr>
              <a:t> (53)</a:t>
            </a:r>
          </a:p>
          <a:p>
            <a:endParaRPr lang="nl-BE" sz="2100" dirty="0">
              <a:solidFill>
                <a:srgbClr val="FFFFFF"/>
              </a:solidFill>
            </a:endParaRPr>
          </a:p>
        </p:txBody>
      </p:sp>
      <p:pic>
        <p:nvPicPr>
          <p:cNvPr id="4" name="Afbeelding 3">
            <a:extLst>
              <a:ext uri="{FF2B5EF4-FFF2-40B4-BE49-F238E27FC236}">
                <a16:creationId xmlns:a16="http://schemas.microsoft.com/office/drawing/2014/main" id="{B9E60FA5-D74F-407F-AE6C-FEE1F2ED08C6}"/>
              </a:ext>
            </a:extLst>
          </p:cNvPr>
          <p:cNvPicPr>
            <a:picLocks noChangeAspect="1"/>
          </p:cNvPicPr>
          <p:nvPr/>
        </p:nvPicPr>
        <p:blipFill rotWithShape="1">
          <a:blip r:embed="rId3"/>
          <a:srcRect l="627" r="1561" b="3"/>
          <a:stretch/>
        </p:blipFill>
        <p:spPr>
          <a:xfrm>
            <a:off x="7442468" y="1778991"/>
            <a:ext cx="3227887" cy="3300018"/>
          </a:xfrm>
          <a:prstGeom prst="rect">
            <a:avLst/>
          </a:prstGeom>
        </p:spPr>
      </p:pic>
    </p:spTree>
    <p:extLst>
      <p:ext uri="{BB962C8B-B14F-4D97-AF65-F5344CB8AC3E}">
        <p14:creationId xmlns:p14="http://schemas.microsoft.com/office/powerpoint/2010/main" val="3099451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1136FD-BBB2-4EB4-A240-3E21EECF7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B562B42-192C-4C72-A3E9-AB002A74572D}"/>
              </a:ext>
            </a:extLst>
          </p:cNvPr>
          <p:cNvSpPr>
            <a:spLocks noGrp="1"/>
          </p:cNvSpPr>
          <p:nvPr>
            <p:ph type="title"/>
          </p:nvPr>
        </p:nvSpPr>
        <p:spPr>
          <a:xfrm>
            <a:off x="1024129" y="585216"/>
            <a:ext cx="4096155" cy="1499616"/>
          </a:xfrm>
        </p:spPr>
        <p:txBody>
          <a:bodyPr>
            <a:noAutofit/>
          </a:bodyPr>
          <a:lstStyle/>
          <a:p>
            <a:r>
              <a:rPr lang="nl-BE" sz="4400" b="1" dirty="0">
                <a:solidFill>
                  <a:srgbClr val="FFFFFF"/>
                </a:solidFill>
              </a:rPr>
              <a:t>Stafmedewerker ouderenbeleid</a:t>
            </a:r>
          </a:p>
        </p:txBody>
      </p:sp>
      <p:cxnSp>
        <p:nvCxnSpPr>
          <p:cNvPr id="11" name="Straight Connector 10">
            <a:extLst>
              <a:ext uri="{FF2B5EF4-FFF2-40B4-BE49-F238E27FC236}">
                <a16:creationId xmlns:a16="http://schemas.microsoft.com/office/drawing/2014/main" id="{C6826B28-36B0-4CC1-8EC8-EF9B88B3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D8C378D-8C8F-4CBA-BD20-F429FF27B744}"/>
              </a:ext>
            </a:extLst>
          </p:cNvPr>
          <p:cNvSpPr>
            <a:spLocks noGrp="1"/>
          </p:cNvSpPr>
          <p:nvPr>
            <p:ph idx="1"/>
          </p:nvPr>
        </p:nvSpPr>
        <p:spPr>
          <a:xfrm>
            <a:off x="348263" y="2333402"/>
            <a:ext cx="4772022" cy="3931920"/>
          </a:xfrm>
        </p:spPr>
        <p:txBody>
          <a:bodyPr>
            <a:normAutofit lnSpcReduction="10000"/>
          </a:bodyPr>
          <a:lstStyle/>
          <a:p>
            <a:r>
              <a:rPr lang="nl-BE" dirty="0">
                <a:solidFill>
                  <a:srgbClr val="FFFFFF"/>
                </a:solidFill>
              </a:rPr>
              <a:t>1. Ouderenbeleidsparticipatie</a:t>
            </a:r>
          </a:p>
          <a:p>
            <a:pPr marL="0" indent="0">
              <a:buNone/>
            </a:pPr>
            <a:endParaRPr lang="nl-BE" dirty="0">
              <a:solidFill>
                <a:srgbClr val="FFFFFF"/>
              </a:solidFill>
            </a:endParaRPr>
          </a:p>
          <a:p>
            <a:r>
              <a:rPr lang="nl-BE" dirty="0">
                <a:solidFill>
                  <a:srgbClr val="FFFFFF"/>
                </a:solidFill>
              </a:rPr>
              <a:t>2. Leeftijdsvriendelijke gemeenten</a:t>
            </a:r>
          </a:p>
          <a:p>
            <a:r>
              <a:rPr lang="nl-BE" dirty="0">
                <a:solidFill>
                  <a:srgbClr val="FFFFFF"/>
                </a:solidFill>
              </a:rPr>
              <a:t>(Lerend netwerk – 23 gemeenten)</a:t>
            </a:r>
          </a:p>
          <a:p>
            <a:endParaRPr lang="nl-BE" dirty="0">
              <a:solidFill>
                <a:srgbClr val="FFFFFF"/>
              </a:solidFill>
            </a:endParaRPr>
          </a:p>
          <a:p>
            <a:r>
              <a:rPr lang="nl-BE" dirty="0">
                <a:solidFill>
                  <a:srgbClr val="FFFFFF"/>
                </a:solidFill>
              </a:rPr>
              <a:t>3. Dementievriendelijke gemeenten</a:t>
            </a:r>
          </a:p>
          <a:p>
            <a:endParaRPr lang="nl-BE" dirty="0">
              <a:solidFill>
                <a:srgbClr val="FFFFFF"/>
              </a:solidFill>
            </a:endParaRPr>
          </a:p>
          <a:p>
            <a:r>
              <a:rPr lang="nl-BE" dirty="0">
                <a:solidFill>
                  <a:srgbClr val="FFFFFF"/>
                </a:solidFill>
              </a:rPr>
              <a:t>4. Wonen en leven in het woonzorgcentrum</a:t>
            </a:r>
          </a:p>
          <a:p>
            <a:endParaRPr lang="nl-BE" dirty="0">
              <a:solidFill>
                <a:srgbClr val="FFFFFF"/>
              </a:solidFill>
            </a:endParaRPr>
          </a:p>
          <a:p>
            <a:pPr marL="0" indent="0">
              <a:buNone/>
            </a:pPr>
            <a:endParaRPr lang="nl-BE" dirty="0">
              <a:solidFill>
                <a:srgbClr val="FFFFFF"/>
              </a:solidFill>
            </a:endParaRPr>
          </a:p>
        </p:txBody>
      </p:sp>
      <p:pic>
        <p:nvPicPr>
          <p:cNvPr id="4" name="Afbeelding 3">
            <a:extLst>
              <a:ext uri="{FF2B5EF4-FFF2-40B4-BE49-F238E27FC236}">
                <a16:creationId xmlns:a16="http://schemas.microsoft.com/office/drawing/2014/main" id="{B9E60FA5-D74F-407F-AE6C-FEE1F2ED08C6}"/>
              </a:ext>
            </a:extLst>
          </p:cNvPr>
          <p:cNvPicPr>
            <a:picLocks noChangeAspect="1"/>
          </p:cNvPicPr>
          <p:nvPr/>
        </p:nvPicPr>
        <p:blipFill rotWithShape="1">
          <a:blip r:embed="rId3"/>
          <a:srcRect l="627" r="1561" b="3"/>
          <a:stretch/>
        </p:blipFill>
        <p:spPr>
          <a:xfrm>
            <a:off x="7481368" y="585216"/>
            <a:ext cx="3102932" cy="3172271"/>
          </a:xfrm>
          <a:prstGeom prst="rect">
            <a:avLst/>
          </a:prstGeom>
        </p:spPr>
      </p:pic>
      <p:sp>
        <p:nvSpPr>
          <p:cNvPr id="5" name="Tekstvak 4">
            <a:extLst>
              <a:ext uri="{FF2B5EF4-FFF2-40B4-BE49-F238E27FC236}">
                <a16:creationId xmlns:a16="http://schemas.microsoft.com/office/drawing/2014/main" id="{C40125A2-AB8F-424B-9427-CCCD1ED9C4E4}"/>
              </a:ext>
            </a:extLst>
          </p:cNvPr>
          <p:cNvSpPr txBox="1"/>
          <p:nvPr/>
        </p:nvSpPr>
        <p:spPr>
          <a:xfrm>
            <a:off x="5816811" y="4294209"/>
            <a:ext cx="6026925" cy="1785104"/>
          </a:xfrm>
          <a:prstGeom prst="rect">
            <a:avLst/>
          </a:prstGeom>
          <a:noFill/>
        </p:spPr>
        <p:txBody>
          <a:bodyPr wrap="square" rtlCol="0">
            <a:spAutoFit/>
          </a:bodyPr>
          <a:lstStyle/>
          <a:p>
            <a:r>
              <a:rPr lang="nl-NL" sz="2200" dirty="0">
                <a:solidFill>
                  <a:schemeClr val="accent2">
                    <a:lumMod val="75000"/>
                  </a:schemeClr>
                </a:solidFill>
              </a:rPr>
              <a:t>Thematische stafmedewerker: Iris De Mol</a:t>
            </a:r>
          </a:p>
          <a:p>
            <a:r>
              <a:rPr lang="nl-NL" sz="2200" dirty="0">
                <a:solidFill>
                  <a:schemeClr val="accent2">
                    <a:lumMod val="75000"/>
                  </a:schemeClr>
                </a:solidFill>
              </a:rPr>
              <a:t>iris.demol@vvsg.be</a:t>
            </a:r>
          </a:p>
          <a:p>
            <a:r>
              <a:rPr lang="nl-NL" sz="2200" dirty="0">
                <a:solidFill>
                  <a:schemeClr val="accent2">
                    <a:lumMod val="75000"/>
                  </a:schemeClr>
                </a:solidFill>
              </a:rPr>
              <a:t>GSM 04 93 99 64 15</a:t>
            </a:r>
          </a:p>
          <a:p>
            <a:r>
              <a:rPr lang="nl-NL" sz="2200" dirty="0">
                <a:solidFill>
                  <a:schemeClr val="accent2">
                    <a:lumMod val="75000"/>
                  </a:schemeClr>
                </a:solidFill>
              </a:rPr>
              <a:t>Vereniging van Vlaamse Steden en Gemeenten vzw</a:t>
            </a:r>
          </a:p>
          <a:p>
            <a:r>
              <a:rPr lang="nl-NL" sz="2200" dirty="0">
                <a:solidFill>
                  <a:schemeClr val="accent2">
                    <a:lumMod val="75000"/>
                  </a:schemeClr>
                </a:solidFill>
              </a:rPr>
              <a:t>Huis </a:t>
            </a:r>
            <a:r>
              <a:rPr lang="nl-NL" sz="2200" dirty="0" err="1">
                <a:solidFill>
                  <a:schemeClr val="accent2">
                    <a:lumMod val="75000"/>
                  </a:schemeClr>
                </a:solidFill>
              </a:rPr>
              <a:t>Madou</a:t>
            </a:r>
            <a:r>
              <a:rPr lang="nl-NL" sz="2200" dirty="0">
                <a:solidFill>
                  <a:schemeClr val="accent2">
                    <a:lumMod val="75000"/>
                  </a:schemeClr>
                </a:solidFill>
              </a:rPr>
              <a:t>, </a:t>
            </a:r>
            <a:r>
              <a:rPr lang="nl-NL" sz="2200" dirty="0" err="1">
                <a:solidFill>
                  <a:schemeClr val="accent2">
                    <a:lumMod val="75000"/>
                  </a:schemeClr>
                </a:solidFill>
              </a:rPr>
              <a:t>Bischoffsheimlaan</a:t>
            </a:r>
            <a:r>
              <a:rPr lang="nl-NL" sz="2200" dirty="0">
                <a:solidFill>
                  <a:schemeClr val="accent2">
                    <a:lumMod val="75000"/>
                  </a:schemeClr>
                </a:solidFill>
              </a:rPr>
              <a:t> 1-8, 1000 Brussel</a:t>
            </a:r>
          </a:p>
        </p:txBody>
      </p:sp>
    </p:spTree>
    <p:extLst>
      <p:ext uri="{BB962C8B-B14F-4D97-AF65-F5344CB8AC3E}">
        <p14:creationId xmlns:p14="http://schemas.microsoft.com/office/powerpoint/2010/main" val="155172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1CE8CA9-D6D2-4C46-8070-9566F894E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1E7816-415E-4E7A-ADC0-F8BDD8F1612B}"/>
              </a:ext>
            </a:extLst>
          </p:cNvPr>
          <p:cNvSpPr>
            <a:spLocks noGrp="1"/>
          </p:cNvSpPr>
          <p:nvPr>
            <p:ph type="title"/>
          </p:nvPr>
        </p:nvSpPr>
        <p:spPr>
          <a:xfrm>
            <a:off x="860301" y="703762"/>
            <a:ext cx="4509946" cy="1313372"/>
          </a:xfrm>
        </p:spPr>
        <p:txBody>
          <a:bodyPr>
            <a:normAutofit/>
          </a:bodyPr>
          <a:lstStyle/>
          <a:p>
            <a:r>
              <a:rPr lang="nl-BE" sz="4400" b="1" dirty="0">
                <a:solidFill>
                  <a:schemeClr val="bg1"/>
                </a:solidFill>
              </a:rPr>
              <a:t>LVG: op papier</a:t>
            </a:r>
          </a:p>
        </p:txBody>
      </p:sp>
      <p:cxnSp>
        <p:nvCxnSpPr>
          <p:cNvPr id="73" name="Straight Connector 72">
            <a:extLst>
              <a:ext uri="{FF2B5EF4-FFF2-40B4-BE49-F238E27FC236}">
                <a16:creationId xmlns:a16="http://schemas.microsoft.com/office/drawing/2014/main" id="{72B31CF5-BEC2-457D-A52F-6A5CCB066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4EDF97A-D7AB-4BAE-8234-A6FC4EE96164}"/>
              </a:ext>
            </a:extLst>
          </p:cNvPr>
          <p:cNvSpPr>
            <a:spLocks noGrp="1"/>
          </p:cNvSpPr>
          <p:nvPr>
            <p:ph idx="1"/>
          </p:nvPr>
        </p:nvSpPr>
        <p:spPr>
          <a:xfrm>
            <a:off x="348344" y="1842324"/>
            <a:ext cx="4914534" cy="4944556"/>
          </a:xfrm>
        </p:spPr>
        <p:txBody>
          <a:bodyPr>
            <a:normAutofit fontScale="62500" lnSpcReduction="20000"/>
          </a:bodyPr>
          <a:lstStyle/>
          <a:p>
            <a:pPr marL="128016" lvl="1" indent="0">
              <a:buNone/>
            </a:pPr>
            <a:r>
              <a:rPr lang="nl-BE" sz="2600" b="1" dirty="0">
                <a:solidFill>
                  <a:srgbClr val="FFFFFF"/>
                </a:solidFill>
                <a:cs typeface="Segoe UI" panose="020B0502040204020203" pitchFamily="34" charset="0"/>
                <a:sym typeface="Wingdings" panose="05000000000000000000" pitchFamily="2" charset="2"/>
              </a:rPr>
              <a:t> </a:t>
            </a:r>
            <a:r>
              <a:rPr lang="nl-BE" sz="2600" b="1" dirty="0">
                <a:solidFill>
                  <a:srgbClr val="FFFFFF"/>
                </a:solidFill>
                <a:cs typeface="Segoe UI" panose="020B0502040204020203" pitchFamily="34" charset="0"/>
              </a:rPr>
              <a:t>WHO</a:t>
            </a:r>
            <a:r>
              <a:rPr lang="nl-BE" sz="2600" dirty="0">
                <a:solidFill>
                  <a:srgbClr val="FFFFFF"/>
                </a:solidFill>
                <a:cs typeface="Segoe UI" panose="020B0502040204020203" pitchFamily="34" charset="0"/>
              </a:rPr>
              <a:t>: globale strategie en actieplan voor actief en gezond ouder worden 2016-2020</a:t>
            </a:r>
          </a:p>
          <a:p>
            <a:pPr marL="128016" lvl="1" indent="0">
              <a:buNone/>
            </a:pPr>
            <a:r>
              <a:rPr lang="nl-BE" sz="2600" i="1" dirty="0">
                <a:solidFill>
                  <a:srgbClr val="FFFFFF"/>
                </a:solidFill>
                <a:cs typeface="Segoe UI" panose="020B0502040204020203" pitchFamily="34" charset="0"/>
                <a:sym typeface="Wingdings" panose="05000000000000000000" pitchFamily="2" charset="2"/>
              </a:rPr>
              <a:t> </a:t>
            </a:r>
            <a:endParaRPr lang="nl-BE" sz="2600" dirty="0">
              <a:solidFill>
                <a:srgbClr val="FFFFFF"/>
              </a:solidFill>
              <a:cs typeface="Segoe UI" panose="020B0502040204020203" pitchFamily="34" charset="0"/>
              <a:sym typeface="Wingdings" panose="05000000000000000000" pitchFamily="2" charset="2"/>
            </a:endParaRPr>
          </a:p>
          <a:p>
            <a:pPr marL="128016" lvl="1" indent="0">
              <a:buNone/>
            </a:pPr>
            <a:r>
              <a:rPr lang="nl-BE" sz="2600" dirty="0">
                <a:solidFill>
                  <a:srgbClr val="FFFFFF"/>
                </a:solidFill>
                <a:cs typeface="Segoe UI" panose="020B0502040204020203" pitchFamily="34" charset="0"/>
                <a:sym typeface="Wingdings" panose="05000000000000000000" pitchFamily="2" charset="2"/>
              </a:rPr>
              <a:t> </a:t>
            </a:r>
            <a:r>
              <a:rPr lang="nl-BE" sz="2600" b="1" dirty="0">
                <a:solidFill>
                  <a:srgbClr val="FFFFFF"/>
                </a:solidFill>
                <a:cs typeface="Segoe UI" panose="020B0502040204020203" pitchFamily="34" charset="0"/>
                <a:sym typeface="Wingdings" panose="05000000000000000000" pitchFamily="2" charset="2"/>
              </a:rPr>
              <a:t>Actief Ouder worden Index</a:t>
            </a:r>
            <a:endParaRPr lang="nl-BE" sz="2600" b="1" dirty="0">
              <a:solidFill>
                <a:srgbClr val="FFFFFF"/>
              </a:solidFill>
              <a:cs typeface="Segoe UI" panose="020B0502040204020203" pitchFamily="34" charset="0"/>
            </a:endParaRPr>
          </a:p>
          <a:p>
            <a:pPr lvl="1">
              <a:buFont typeface="Wingdings" panose="05000000000000000000" pitchFamily="2" charset="2"/>
              <a:buChar char="è"/>
            </a:pPr>
            <a:endParaRPr lang="nl-BE" sz="2600" i="1" dirty="0">
              <a:solidFill>
                <a:srgbClr val="FFFFFF"/>
              </a:solidFill>
              <a:cs typeface="Segoe UI" panose="020B0502040204020203" pitchFamily="34" charset="0"/>
            </a:endParaRPr>
          </a:p>
          <a:p>
            <a:pPr marL="128016" lvl="1" indent="0">
              <a:buNone/>
            </a:pPr>
            <a:r>
              <a:rPr lang="nl-BE" sz="2600" dirty="0">
                <a:solidFill>
                  <a:srgbClr val="FFFFFF"/>
                </a:solidFill>
                <a:cs typeface="Segoe UI" panose="020B0502040204020203" pitchFamily="34" charset="0"/>
                <a:sym typeface="Wingdings" panose="05000000000000000000" pitchFamily="2" charset="2"/>
              </a:rPr>
              <a:t> </a:t>
            </a:r>
            <a:r>
              <a:rPr lang="nl-BE" sz="2600" b="1" dirty="0">
                <a:solidFill>
                  <a:srgbClr val="FFFFFF"/>
                </a:solidFill>
                <a:cs typeface="Segoe UI" panose="020B0502040204020203" pitchFamily="34" charset="0"/>
                <a:sym typeface="Wingdings" panose="05000000000000000000" pitchFamily="2" charset="2"/>
              </a:rPr>
              <a:t>AGE Platform Europe: </a:t>
            </a:r>
            <a:r>
              <a:rPr lang="nl-BE" sz="2600" dirty="0">
                <a:solidFill>
                  <a:srgbClr val="FFFFFF"/>
                </a:solidFill>
                <a:cs typeface="Segoe UI" panose="020B0502040204020203" pitchFamily="34" charset="0"/>
              </a:rPr>
              <a:t>EU-convenant over demografische  verandering</a:t>
            </a:r>
          </a:p>
          <a:p>
            <a:pPr marL="128016" lvl="1" indent="0">
              <a:buNone/>
            </a:pPr>
            <a:endParaRPr lang="nl-BE" sz="2600" dirty="0">
              <a:solidFill>
                <a:srgbClr val="FFFFFF"/>
              </a:solidFill>
              <a:cs typeface="Segoe UI" panose="020B0502040204020203" pitchFamily="34" charset="0"/>
            </a:endParaRPr>
          </a:p>
          <a:p>
            <a:pPr marL="128016" lvl="1" indent="0">
              <a:buNone/>
            </a:pPr>
            <a:r>
              <a:rPr lang="nl-BE" sz="2600" dirty="0">
                <a:solidFill>
                  <a:srgbClr val="FFFFFF"/>
                </a:solidFill>
                <a:cs typeface="Segoe UI" panose="020B0502040204020203" pitchFamily="34" charset="0"/>
                <a:sym typeface="Wingdings" panose="05000000000000000000" pitchFamily="2" charset="2"/>
              </a:rPr>
              <a:t> AFE-INNOVNET</a:t>
            </a:r>
            <a:endParaRPr lang="nl-BE" sz="2600" dirty="0">
              <a:solidFill>
                <a:srgbClr val="FFFFFF"/>
              </a:solidFill>
              <a:cs typeface="Segoe UI" panose="020B0502040204020203" pitchFamily="34" charset="0"/>
            </a:endParaRPr>
          </a:p>
          <a:p>
            <a:pPr marL="128016" lvl="1" indent="0">
              <a:buNone/>
            </a:pPr>
            <a:endParaRPr lang="nl-BE" sz="2600" dirty="0">
              <a:solidFill>
                <a:srgbClr val="FFFFFF"/>
              </a:solidFill>
              <a:cs typeface="Segoe UI" panose="020B0502040204020203" pitchFamily="34" charset="0"/>
            </a:endParaRPr>
          </a:p>
          <a:p>
            <a:pPr marL="128016" lvl="1" indent="0">
              <a:buNone/>
            </a:pPr>
            <a:r>
              <a:rPr lang="nl-BE" sz="2600" dirty="0">
                <a:solidFill>
                  <a:srgbClr val="FFFFFF"/>
                </a:solidFill>
                <a:cs typeface="Segoe UI" panose="020B0502040204020203" pitchFamily="34" charset="0"/>
                <a:sym typeface="Wingdings" panose="05000000000000000000" pitchFamily="2" charset="2"/>
              </a:rPr>
              <a:t> </a:t>
            </a:r>
            <a:r>
              <a:rPr lang="nl-BE" sz="2600" b="1" dirty="0">
                <a:solidFill>
                  <a:srgbClr val="FFFFFF"/>
                </a:solidFill>
                <a:cs typeface="Segoe UI" panose="020B0502040204020203" pitchFamily="34" charset="0"/>
              </a:rPr>
              <a:t>Leeftijdsvriendelijke</a:t>
            </a:r>
            <a:r>
              <a:rPr lang="nl-BE" sz="2600" dirty="0">
                <a:solidFill>
                  <a:srgbClr val="FFFFFF"/>
                </a:solidFill>
                <a:cs typeface="Segoe UI" panose="020B0502040204020203" pitchFamily="34" charset="0"/>
              </a:rPr>
              <a:t> </a:t>
            </a:r>
            <a:r>
              <a:rPr lang="nl-BE" sz="2600" b="1" dirty="0">
                <a:solidFill>
                  <a:srgbClr val="FFFFFF"/>
                </a:solidFill>
                <a:cs typeface="Segoe UI" panose="020B0502040204020203" pitchFamily="34" charset="0"/>
              </a:rPr>
              <a:t>omgeving:</a:t>
            </a:r>
          </a:p>
          <a:p>
            <a:pPr lvl="1">
              <a:buBlip>
                <a:blip r:embed="rId3"/>
              </a:buBlip>
            </a:pPr>
            <a:r>
              <a:rPr lang="nl-BE" sz="2600" b="1" dirty="0">
                <a:solidFill>
                  <a:srgbClr val="FFFFFF"/>
                </a:solidFill>
                <a:cs typeface="Segoe UI" panose="020B0502040204020203" pitchFamily="34" charset="0"/>
                <a:sym typeface="Wingdings" panose="05000000000000000000" pitchFamily="2" charset="2"/>
              </a:rPr>
              <a:t> </a:t>
            </a:r>
            <a:r>
              <a:rPr lang="nl-BE" sz="2600" dirty="0">
                <a:solidFill>
                  <a:srgbClr val="FFFFFF"/>
                </a:solidFill>
                <a:cs typeface="Segoe UI" panose="020B0502040204020203" pitchFamily="34" charset="0"/>
                <a:sym typeface="Wingdings" panose="05000000000000000000" pitchFamily="2" charset="2"/>
              </a:rPr>
              <a:t>Vergrijzende wereld</a:t>
            </a:r>
          </a:p>
          <a:p>
            <a:pPr lvl="1">
              <a:buBlip>
                <a:blip r:embed="rId3"/>
              </a:buBlip>
            </a:pPr>
            <a:r>
              <a:rPr lang="nl-BE" sz="2600" dirty="0">
                <a:solidFill>
                  <a:srgbClr val="FFFFFF"/>
                </a:solidFill>
                <a:cs typeface="Segoe UI" panose="020B0502040204020203" pitchFamily="34" charset="0"/>
                <a:sym typeface="Wingdings" panose="05000000000000000000" pitchFamily="2" charset="2"/>
              </a:rPr>
              <a:t> Mensvriendelijkheid</a:t>
            </a:r>
          </a:p>
          <a:p>
            <a:pPr lvl="1">
              <a:buBlip>
                <a:blip r:embed="rId3"/>
              </a:buBlip>
            </a:pPr>
            <a:r>
              <a:rPr lang="nl-BE" sz="2600" dirty="0">
                <a:solidFill>
                  <a:srgbClr val="FFFFFF"/>
                </a:solidFill>
                <a:cs typeface="Segoe UI" panose="020B0502040204020203" pitchFamily="34" charset="0"/>
                <a:sym typeface="Wingdings" panose="05000000000000000000" pitchFamily="2" charset="2"/>
              </a:rPr>
              <a:t> Bril &amp; toetssteen</a:t>
            </a:r>
          </a:p>
          <a:p>
            <a:pPr lvl="1">
              <a:buBlip>
                <a:blip r:embed="rId3"/>
              </a:buBlip>
            </a:pPr>
            <a:r>
              <a:rPr lang="nl-BE" sz="2600" dirty="0">
                <a:solidFill>
                  <a:srgbClr val="FFFFFF"/>
                </a:solidFill>
                <a:cs typeface="Segoe UI" panose="020B0502040204020203" pitchFamily="34" charset="0"/>
                <a:sym typeface="Wingdings" panose="05000000000000000000" pitchFamily="2" charset="2"/>
              </a:rPr>
              <a:t> Toegang tot diensten </a:t>
            </a:r>
          </a:p>
          <a:p>
            <a:pPr lvl="1">
              <a:buBlip>
                <a:blip r:embed="rId3"/>
              </a:buBlip>
            </a:pPr>
            <a:r>
              <a:rPr lang="nl-BE" sz="2600" dirty="0">
                <a:solidFill>
                  <a:srgbClr val="FFFFFF"/>
                </a:solidFill>
                <a:cs typeface="Segoe UI" panose="020B0502040204020203" pitchFamily="34" charset="0"/>
                <a:sym typeface="Wingdings" panose="05000000000000000000" pitchFamily="2" charset="2"/>
              </a:rPr>
              <a:t> Buurt (≠ BGZ)</a:t>
            </a:r>
          </a:p>
          <a:p>
            <a:pPr lvl="1">
              <a:buBlip>
                <a:blip r:embed="rId3"/>
              </a:buBlip>
            </a:pPr>
            <a:r>
              <a:rPr lang="nl-BE" sz="2600" dirty="0">
                <a:solidFill>
                  <a:srgbClr val="FFFFFF"/>
                </a:solidFill>
                <a:cs typeface="Segoe UI" panose="020B0502040204020203" pitchFamily="34" charset="0"/>
                <a:sym typeface="Wingdings" panose="05000000000000000000" pitchFamily="2" charset="2"/>
              </a:rPr>
              <a:t> Meer dan de som van haar delen</a:t>
            </a: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r>
              <a:rPr lang="nl-BE" sz="1900" dirty="0">
                <a:solidFill>
                  <a:srgbClr val="FFFFFF"/>
                </a:solidFill>
                <a:cs typeface="Segoe UI" panose="020B0502040204020203" pitchFamily="34" charset="0"/>
                <a:sym typeface="Wingdings" panose="05000000000000000000" pitchFamily="2" charset="2"/>
              </a:rPr>
              <a:t>(Buffel, </a:t>
            </a:r>
            <a:r>
              <a:rPr lang="nl-BE" sz="1900" dirty="0" err="1">
                <a:solidFill>
                  <a:srgbClr val="FFFFFF"/>
                </a:solidFill>
                <a:cs typeface="Segoe UI" panose="020B0502040204020203" pitchFamily="34" charset="0"/>
                <a:sym typeface="Wingdings" panose="05000000000000000000" pitchFamily="2" charset="2"/>
              </a:rPr>
              <a:t>n.d</a:t>
            </a:r>
            <a:r>
              <a:rPr lang="nl-BE" sz="1900" dirty="0">
                <a:solidFill>
                  <a:srgbClr val="FFFFFF"/>
                </a:solidFill>
                <a:cs typeface="Segoe UI" panose="020B0502040204020203" pitchFamily="34" charset="0"/>
                <a:sym typeface="Wingdings" panose="05000000000000000000" pitchFamily="2" charset="2"/>
              </a:rPr>
              <a:t>.)</a:t>
            </a:r>
          </a:p>
        </p:txBody>
      </p:sp>
      <p:pic>
        <p:nvPicPr>
          <p:cNvPr id="4" name="Afbeelding 3">
            <a:extLst>
              <a:ext uri="{FF2B5EF4-FFF2-40B4-BE49-F238E27FC236}">
                <a16:creationId xmlns:a16="http://schemas.microsoft.com/office/drawing/2014/main" id="{5D414B4A-2A2A-48AB-99D1-623DCBECCD34}"/>
              </a:ext>
            </a:extLst>
          </p:cNvPr>
          <p:cNvPicPr>
            <a:picLocks noChangeAspect="1"/>
          </p:cNvPicPr>
          <p:nvPr/>
        </p:nvPicPr>
        <p:blipFill>
          <a:blip r:embed="rId4"/>
          <a:stretch>
            <a:fillRect/>
          </a:stretch>
        </p:blipFill>
        <p:spPr>
          <a:xfrm>
            <a:off x="5611222" y="826324"/>
            <a:ext cx="6453990" cy="5327790"/>
          </a:xfrm>
          <a:prstGeom prst="rect">
            <a:avLst/>
          </a:prstGeom>
        </p:spPr>
      </p:pic>
    </p:spTree>
    <p:extLst>
      <p:ext uri="{BB962C8B-B14F-4D97-AF65-F5344CB8AC3E}">
        <p14:creationId xmlns:p14="http://schemas.microsoft.com/office/powerpoint/2010/main" val="162244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1CE8CA9-D6D2-4C46-8070-9566F894E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1E7816-415E-4E7A-ADC0-F8BDD8F1612B}"/>
              </a:ext>
            </a:extLst>
          </p:cNvPr>
          <p:cNvSpPr>
            <a:spLocks noGrp="1"/>
          </p:cNvSpPr>
          <p:nvPr>
            <p:ph type="title"/>
          </p:nvPr>
        </p:nvSpPr>
        <p:spPr>
          <a:xfrm>
            <a:off x="860301" y="703762"/>
            <a:ext cx="4509946" cy="1313372"/>
          </a:xfrm>
        </p:spPr>
        <p:txBody>
          <a:bodyPr>
            <a:normAutofit/>
          </a:bodyPr>
          <a:lstStyle/>
          <a:p>
            <a:r>
              <a:rPr lang="nl-BE" sz="4400" b="1" dirty="0">
                <a:solidFill>
                  <a:schemeClr val="bg1"/>
                </a:solidFill>
              </a:rPr>
              <a:t>LVG: op papier</a:t>
            </a:r>
          </a:p>
        </p:txBody>
      </p:sp>
      <p:cxnSp>
        <p:nvCxnSpPr>
          <p:cNvPr id="73" name="Straight Connector 72">
            <a:extLst>
              <a:ext uri="{FF2B5EF4-FFF2-40B4-BE49-F238E27FC236}">
                <a16:creationId xmlns:a16="http://schemas.microsoft.com/office/drawing/2014/main" id="{72B31CF5-BEC2-457D-A52F-6A5CCB066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4EDF97A-D7AB-4BAE-8234-A6FC4EE96164}"/>
              </a:ext>
            </a:extLst>
          </p:cNvPr>
          <p:cNvSpPr>
            <a:spLocks noGrp="1"/>
          </p:cNvSpPr>
          <p:nvPr>
            <p:ph idx="1"/>
          </p:nvPr>
        </p:nvSpPr>
        <p:spPr>
          <a:xfrm>
            <a:off x="348344" y="1850571"/>
            <a:ext cx="4931225" cy="4746172"/>
          </a:xfrm>
        </p:spPr>
        <p:txBody>
          <a:bodyPr>
            <a:normAutofit/>
          </a:bodyPr>
          <a:lstStyle/>
          <a:p>
            <a:pPr marL="128016" lvl="1" indent="0">
              <a:buNone/>
            </a:pPr>
            <a:r>
              <a:rPr lang="nl-BE" sz="2400" b="1" dirty="0">
                <a:solidFill>
                  <a:srgbClr val="FFFFFF"/>
                </a:solidFill>
                <a:cs typeface="Segoe UI" panose="020B0502040204020203" pitchFamily="34" charset="0"/>
                <a:sym typeface="Wingdings" panose="05000000000000000000" pitchFamily="2" charset="2"/>
              </a:rPr>
              <a:t>Viervoudig potentieel:</a:t>
            </a:r>
          </a:p>
          <a:p>
            <a:pPr lvl="1">
              <a:buBlip>
                <a:blip r:embed="rId3"/>
              </a:buBlip>
            </a:pPr>
            <a:r>
              <a:rPr lang="nl-BE" sz="2400" b="1" dirty="0">
                <a:solidFill>
                  <a:srgbClr val="FFFFFF"/>
                </a:solidFill>
                <a:cs typeface="Segoe UI" panose="020B0502040204020203" pitchFamily="34" charset="0"/>
                <a:sym typeface="Wingdings" panose="05000000000000000000" pitchFamily="2" charset="2"/>
              </a:rPr>
              <a:t> </a:t>
            </a:r>
            <a:r>
              <a:rPr lang="nl-BE" sz="2400" dirty="0">
                <a:solidFill>
                  <a:srgbClr val="FFFFFF"/>
                </a:solidFill>
                <a:cs typeface="Segoe UI" panose="020B0502040204020203" pitchFamily="34" charset="0"/>
                <a:sym typeface="Wingdings" panose="05000000000000000000" pitchFamily="2" charset="2"/>
              </a:rPr>
              <a:t>(her)waardering en activering</a:t>
            </a:r>
          </a:p>
          <a:p>
            <a:pPr lvl="1">
              <a:buBlip>
                <a:blip r:embed="rId3"/>
              </a:buBlip>
            </a:pPr>
            <a:r>
              <a:rPr lang="nl-BE" sz="2400" dirty="0">
                <a:solidFill>
                  <a:srgbClr val="FFFFFF"/>
                </a:solidFill>
                <a:cs typeface="Segoe UI" panose="020B0502040204020203" pitchFamily="34" charset="0"/>
                <a:sym typeface="Wingdings" panose="05000000000000000000" pitchFamily="2" charset="2"/>
              </a:rPr>
              <a:t> oog voor mantelzorg </a:t>
            </a:r>
          </a:p>
          <a:p>
            <a:pPr lvl="1">
              <a:buBlip>
                <a:blip r:embed="rId3"/>
              </a:buBlip>
            </a:pPr>
            <a:r>
              <a:rPr lang="nl-BE" sz="2400" dirty="0">
                <a:solidFill>
                  <a:srgbClr val="FFFFFF"/>
                </a:solidFill>
                <a:cs typeface="Segoe UI" panose="020B0502040204020203" pitchFamily="34" charset="0"/>
                <a:sym typeface="Wingdings" panose="05000000000000000000" pitchFamily="2" charset="2"/>
              </a:rPr>
              <a:t> kwaliteit van bestaan</a:t>
            </a:r>
            <a:br>
              <a:rPr lang="nl-BE" sz="2400" dirty="0">
                <a:solidFill>
                  <a:srgbClr val="FFFFFF"/>
                </a:solidFill>
                <a:cs typeface="Segoe UI" panose="020B0502040204020203" pitchFamily="34" charset="0"/>
                <a:sym typeface="Wingdings" panose="05000000000000000000" pitchFamily="2" charset="2"/>
              </a:rPr>
            </a:br>
            <a:r>
              <a:rPr lang="nl-BE" sz="2400" dirty="0">
                <a:solidFill>
                  <a:srgbClr val="FFFFFF"/>
                </a:solidFill>
                <a:cs typeface="Segoe UI" panose="020B0502040204020203" pitchFamily="34" charset="0"/>
                <a:sym typeface="Wingdings" panose="05000000000000000000" pitchFamily="2" charset="2"/>
              </a:rPr>
              <a:t>  hangt af van deze 8 pijlers        </a:t>
            </a:r>
          </a:p>
          <a:p>
            <a:pPr lvl="1">
              <a:buBlip>
                <a:blip r:embed="rId3"/>
              </a:buBlip>
            </a:pPr>
            <a:r>
              <a:rPr lang="nl-BE" sz="2400" dirty="0">
                <a:solidFill>
                  <a:srgbClr val="FFFFFF"/>
                </a:solidFill>
                <a:cs typeface="Segoe UI" panose="020B0502040204020203" pitchFamily="34" charset="0"/>
                <a:sym typeface="Wingdings" panose="05000000000000000000" pitchFamily="2" charset="2"/>
              </a:rPr>
              <a:t> drukking kosten (thuiszorg)</a:t>
            </a:r>
          </a:p>
          <a:p>
            <a:pPr marL="128016" lvl="1" indent="0">
              <a:buNone/>
            </a:pPr>
            <a:endParaRPr lang="nl-BE" sz="2400" dirty="0">
              <a:solidFill>
                <a:srgbClr val="FFFFFF"/>
              </a:solidFill>
              <a:cs typeface="Segoe UI" panose="020B0502040204020203" pitchFamily="34" charset="0"/>
              <a:sym typeface="Wingdings" panose="05000000000000000000" pitchFamily="2" charset="2"/>
            </a:endParaRP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r>
              <a:rPr lang="nl-BE" sz="1900" dirty="0">
                <a:solidFill>
                  <a:srgbClr val="FFFFFF"/>
                </a:solidFill>
                <a:cs typeface="Segoe UI" panose="020B0502040204020203" pitchFamily="34" charset="0"/>
                <a:sym typeface="Wingdings" panose="05000000000000000000" pitchFamily="2" charset="2"/>
              </a:rPr>
              <a:t>(AGE platform Europe, </a:t>
            </a:r>
            <a:r>
              <a:rPr lang="nl-BE" sz="1900" dirty="0" err="1">
                <a:solidFill>
                  <a:srgbClr val="FFFFFF"/>
                </a:solidFill>
                <a:cs typeface="Segoe UI" panose="020B0502040204020203" pitchFamily="34" charset="0"/>
                <a:sym typeface="Wingdings" panose="05000000000000000000" pitchFamily="2" charset="2"/>
              </a:rPr>
              <a:t>n.d</a:t>
            </a:r>
            <a:r>
              <a:rPr lang="nl-BE" sz="1900" dirty="0">
                <a:solidFill>
                  <a:srgbClr val="FFFFFF"/>
                </a:solidFill>
                <a:cs typeface="Segoe UI" panose="020B0502040204020203" pitchFamily="34" charset="0"/>
                <a:sym typeface="Wingdings" panose="05000000000000000000" pitchFamily="2" charset="2"/>
              </a:rPr>
              <a:t>.)</a:t>
            </a:r>
          </a:p>
        </p:txBody>
      </p:sp>
      <p:pic>
        <p:nvPicPr>
          <p:cNvPr id="1026" name="Picture 2" descr="Afbeeldingsresultaat voor Age friendly environments">
            <a:extLst>
              <a:ext uri="{FF2B5EF4-FFF2-40B4-BE49-F238E27FC236}">
                <a16:creationId xmlns:a16="http://schemas.microsoft.com/office/drawing/2014/main" id="{40254986-0885-4668-B034-E511674522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7192" y="373690"/>
            <a:ext cx="6046464" cy="6110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34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1CE8CA9-D6D2-4C46-8070-9566F894E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1E7816-415E-4E7A-ADC0-F8BDD8F1612B}"/>
              </a:ext>
            </a:extLst>
          </p:cNvPr>
          <p:cNvSpPr>
            <a:spLocks noGrp="1"/>
          </p:cNvSpPr>
          <p:nvPr>
            <p:ph type="title"/>
          </p:nvPr>
        </p:nvSpPr>
        <p:spPr>
          <a:xfrm>
            <a:off x="860301" y="703762"/>
            <a:ext cx="4509946" cy="1313372"/>
          </a:xfrm>
        </p:spPr>
        <p:txBody>
          <a:bodyPr>
            <a:normAutofit/>
          </a:bodyPr>
          <a:lstStyle/>
          <a:p>
            <a:r>
              <a:rPr lang="nl-BE" sz="4400" b="1" dirty="0">
                <a:solidFill>
                  <a:schemeClr val="bg1"/>
                </a:solidFill>
              </a:rPr>
              <a:t>LVG: hoe?</a:t>
            </a:r>
          </a:p>
        </p:txBody>
      </p:sp>
      <p:cxnSp>
        <p:nvCxnSpPr>
          <p:cNvPr id="73" name="Straight Connector 72">
            <a:extLst>
              <a:ext uri="{FF2B5EF4-FFF2-40B4-BE49-F238E27FC236}">
                <a16:creationId xmlns:a16="http://schemas.microsoft.com/office/drawing/2014/main" id="{72B31CF5-BEC2-457D-A52F-6A5CCB066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4EDF97A-D7AB-4BAE-8234-A6FC4EE96164}"/>
              </a:ext>
            </a:extLst>
          </p:cNvPr>
          <p:cNvSpPr>
            <a:spLocks noGrp="1"/>
          </p:cNvSpPr>
          <p:nvPr>
            <p:ph idx="1"/>
          </p:nvPr>
        </p:nvSpPr>
        <p:spPr>
          <a:xfrm>
            <a:off x="262627" y="1906450"/>
            <a:ext cx="5370243" cy="4951550"/>
          </a:xfrm>
        </p:spPr>
        <p:txBody>
          <a:bodyPr>
            <a:normAutofit fontScale="92500" lnSpcReduction="10000"/>
          </a:bodyPr>
          <a:lstStyle/>
          <a:p>
            <a:pPr lvl="2">
              <a:buBlip>
                <a:blip r:embed="rId3"/>
              </a:buBlip>
            </a:pPr>
            <a:r>
              <a:rPr lang="nl-BE" sz="2600" dirty="0"/>
              <a:t> </a:t>
            </a:r>
            <a:r>
              <a:rPr lang="nl-BE" sz="2600" b="1" dirty="0">
                <a:solidFill>
                  <a:schemeClr val="bg1"/>
                </a:solidFill>
              </a:rPr>
              <a:t>Meerjarenplanning</a:t>
            </a:r>
            <a:r>
              <a:rPr lang="nl-BE" sz="2600" dirty="0">
                <a:solidFill>
                  <a:schemeClr val="bg1"/>
                </a:solidFill>
              </a:rPr>
              <a:t>: link lokaal sociaal beleid</a:t>
            </a:r>
          </a:p>
          <a:p>
            <a:pPr marL="310896" lvl="2" indent="0">
              <a:buNone/>
            </a:pPr>
            <a:endParaRPr lang="nl-BE" sz="2600" dirty="0">
              <a:solidFill>
                <a:schemeClr val="bg1"/>
              </a:solidFill>
            </a:endParaRPr>
          </a:p>
          <a:p>
            <a:pPr lvl="2">
              <a:buBlip>
                <a:blip r:embed="rId3"/>
              </a:buBlip>
            </a:pPr>
            <a:r>
              <a:rPr lang="nl-BE" sz="2600" b="1" dirty="0">
                <a:solidFill>
                  <a:schemeClr val="bg1"/>
                </a:solidFill>
              </a:rPr>
              <a:t> Coproductie</a:t>
            </a:r>
            <a:r>
              <a:rPr lang="nl-BE" sz="2600" dirty="0">
                <a:solidFill>
                  <a:schemeClr val="bg1"/>
                </a:solidFill>
              </a:rPr>
              <a:t> : eigenaarschap en medezeggenschap</a:t>
            </a:r>
          </a:p>
          <a:p>
            <a:pPr marL="310896" lvl="2" indent="0">
              <a:buNone/>
            </a:pPr>
            <a:endParaRPr lang="nl-BE" sz="2600" dirty="0">
              <a:solidFill>
                <a:schemeClr val="bg1"/>
              </a:solidFill>
            </a:endParaRPr>
          </a:p>
          <a:p>
            <a:pPr lvl="2">
              <a:buBlip>
                <a:blip r:embed="rId3"/>
              </a:buBlip>
            </a:pPr>
            <a:r>
              <a:rPr lang="nl-BE" sz="2600" dirty="0">
                <a:solidFill>
                  <a:schemeClr val="bg1"/>
                </a:solidFill>
              </a:rPr>
              <a:t> </a:t>
            </a:r>
            <a:r>
              <a:rPr lang="nl-BE" sz="2600" b="1" dirty="0">
                <a:solidFill>
                  <a:schemeClr val="bg1"/>
                </a:solidFill>
              </a:rPr>
              <a:t>Rol lokaal bestuur?</a:t>
            </a:r>
          </a:p>
          <a:p>
            <a:pPr lvl="3">
              <a:buBlip>
                <a:blip r:embed="rId3"/>
              </a:buBlip>
            </a:pPr>
            <a:r>
              <a:rPr lang="nl-BE" sz="2200" b="1" dirty="0">
                <a:solidFill>
                  <a:schemeClr val="bg1"/>
                </a:solidFill>
              </a:rPr>
              <a:t> Weten:</a:t>
            </a:r>
            <a:r>
              <a:rPr lang="nl-BE" sz="2200" dirty="0">
                <a:solidFill>
                  <a:schemeClr val="bg1"/>
                </a:solidFill>
              </a:rPr>
              <a:t> ken je burgers</a:t>
            </a:r>
          </a:p>
          <a:p>
            <a:pPr lvl="3">
              <a:buBlip>
                <a:blip r:embed="rId3"/>
              </a:buBlip>
            </a:pPr>
            <a:r>
              <a:rPr lang="nl-BE" sz="2200" b="1" dirty="0">
                <a:solidFill>
                  <a:schemeClr val="bg1"/>
                </a:solidFill>
              </a:rPr>
              <a:t> Activeren:</a:t>
            </a:r>
            <a:r>
              <a:rPr lang="nl-BE" sz="2200" dirty="0">
                <a:solidFill>
                  <a:schemeClr val="bg1"/>
                </a:solidFill>
              </a:rPr>
              <a:t> verbind potentieel</a:t>
            </a:r>
          </a:p>
          <a:p>
            <a:pPr lvl="3">
              <a:buBlip>
                <a:blip r:embed="rId3"/>
              </a:buBlip>
            </a:pPr>
            <a:r>
              <a:rPr lang="nl-BE" sz="2200" dirty="0">
                <a:solidFill>
                  <a:schemeClr val="bg1"/>
                </a:solidFill>
              </a:rPr>
              <a:t> </a:t>
            </a:r>
            <a:r>
              <a:rPr lang="nl-BE" sz="2200" b="1" dirty="0">
                <a:solidFill>
                  <a:schemeClr val="bg1"/>
                </a:solidFill>
              </a:rPr>
              <a:t>Ondersteunen:</a:t>
            </a:r>
            <a:r>
              <a:rPr lang="nl-BE" sz="2200" dirty="0">
                <a:solidFill>
                  <a:schemeClr val="bg1"/>
                </a:solidFill>
              </a:rPr>
              <a:t> spin in het web</a:t>
            </a:r>
          </a:p>
          <a:p>
            <a:pPr lvl="3">
              <a:buBlip>
                <a:blip r:embed="rId3"/>
              </a:buBlip>
            </a:pPr>
            <a:r>
              <a:rPr lang="nl-BE" sz="2200" dirty="0">
                <a:solidFill>
                  <a:schemeClr val="bg1"/>
                </a:solidFill>
              </a:rPr>
              <a:t> </a:t>
            </a:r>
            <a:r>
              <a:rPr lang="nl-BE" sz="2200" b="1" dirty="0">
                <a:solidFill>
                  <a:schemeClr val="bg1"/>
                </a:solidFill>
              </a:rPr>
              <a:t>Informeren:</a:t>
            </a:r>
            <a:r>
              <a:rPr lang="nl-BE" sz="2200" dirty="0">
                <a:solidFill>
                  <a:schemeClr val="bg1"/>
                </a:solidFill>
              </a:rPr>
              <a:t> onbekend is…</a:t>
            </a:r>
          </a:p>
          <a:p>
            <a:pPr lvl="3">
              <a:buBlip>
                <a:blip r:embed="rId3"/>
              </a:buBlip>
            </a:pPr>
            <a:r>
              <a:rPr lang="nl-BE" sz="2200" dirty="0">
                <a:solidFill>
                  <a:schemeClr val="bg1"/>
                </a:solidFill>
              </a:rPr>
              <a:t> </a:t>
            </a:r>
            <a:r>
              <a:rPr lang="nl-BE" sz="2200" b="1" dirty="0">
                <a:solidFill>
                  <a:schemeClr val="bg1"/>
                </a:solidFill>
              </a:rPr>
              <a:t>Meten:</a:t>
            </a:r>
            <a:r>
              <a:rPr lang="nl-BE" sz="2200" dirty="0">
                <a:solidFill>
                  <a:schemeClr val="bg1"/>
                </a:solidFill>
              </a:rPr>
              <a:t> monitor voortgang</a:t>
            </a:r>
          </a:p>
          <a:p>
            <a:r>
              <a:rPr lang="nl-BE" dirty="0">
                <a:solidFill>
                  <a:schemeClr val="bg1"/>
                </a:solidFill>
              </a:rPr>
              <a:t> </a:t>
            </a:r>
            <a:r>
              <a:rPr lang="nl-BE" dirty="0">
                <a:solidFill>
                  <a:schemeClr val="bg1"/>
                </a:solidFill>
                <a:sym typeface="Wingdings" panose="05000000000000000000" pitchFamily="2" charset="2"/>
              </a:rPr>
              <a:t> </a:t>
            </a:r>
            <a:r>
              <a:rPr lang="nl-BE" dirty="0">
                <a:solidFill>
                  <a:schemeClr val="bg1"/>
                </a:solidFill>
              </a:rPr>
              <a:t>LVG? = thuis voor iedereen </a:t>
            </a:r>
          </a:p>
          <a:p>
            <a:r>
              <a:rPr lang="nl-BE" sz="1500" dirty="0">
                <a:solidFill>
                  <a:schemeClr val="bg1"/>
                </a:solidFill>
              </a:rPr>
              <a:t>(WMO kenniscahier, 2012)</a:t>
            </a: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a:p>
            <a:pPr marL="128016" lvl="1" indent="0">
              <a:buNone/>
            </a:pPr>
            <a:endParaRPr lang="nl-BE" sz="1900" dirty="0">
              <a:solidFill>
                <a:srgbClr val="FFFFFF"/>
              </a:solidFill>
              <a:cs typeface="Segoe UI" panose="020B0502040204020203" pitchFamily="34" charset="0"/>
              <a:sym typeface="Wingdings" panose="05000000000000000000" pitchFamily="2" charset="2"/>
            </a:endParaRPr>
          </a:p>
        </p:txBody>
      </p:sp>
      <p:pic>
        <p:nvPicPr>
          <p:cNvPr id="1026" name="Picture 2" descr="Afbeeldingsresultaat voor Age friendly environments">
            <a:extLst>
              <a:ext uri="{FF2B5EF4-FFF2-40B4-BE49-F238E27FC236}">
                <a16:creationId xmlns:a16="http://schemas.microsoft.com/office/drawing/2014/main" id="{40254986-0885-4668-B034-E511674522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7192" y="373690"/>
            <a:ext cx="6046464" cy="6110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61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1136FD-BBB2-4EB4-A240-3E21EECF7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DF6A6A6-81D9-4721-98D5-1E821CD8C35C}"/>
              </a:ext>
            </a:extLst>
          </p:cNvPr>
          <p:cNvSpPr>
            <a:spLocks noGrp="1"/>
          </p:cNvSpPr>
          <p:nvPr>
            <p:ph type="title"/>
          </p:nvPr>
        </p:nvSpPr>
        <p:spPr>
          <a:xfrm>
            <a:off x="838201" y="585216"/>
            <a:ext cx="4630344" cy="1499616"/>
          </a:xfrm>
        </p:spPr>
        <p:txBody>
          <a:bodyPr>
            <a:normAutofit/>
          </a:bodyPr>
          <a:lstStyle/>
          <a:p>
            <a:r>
              <a:rPr lang="nl-BE" sz="3500" b="1" dirty="0">
                <a:solidFill>
                  <a:srgbClr val="FFFFFF"/>
                </a:solidFill>
              </a:rPr>
              <a:t>LVG in de praktijk: TURNHOUT</a:t>
            </a:r>
          </a:p>
        </p:txBody>
      </p:sp>
      <p:cxnSp>
        <p:nvCxnSpPr>
          <p:cNvPr id="11" name="Straight Connector 10">
            <a:extLst>
              <a:ext uri="{FF2B5EF4-FFF2-40B4-BE49-F238E27FC236}">
                <a16:creationId xmlns:a16="http://schemas.microsoft.com/office/drawing/2014/main" id="{C6826B28-36B0-4CC1-8EC8-EF9B88B3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81DD0B6-D6FD-4554-89C2-A5ED0818AEF2}"/>
              </a:ext>
            </a:extLst>
          </p:cNvPr>
          <p:cNvSpPr>
            <a:spLocks noGrp="1"/>
          </p:cNvSpPr>
          <p:nvPr>
            <p:ph idx="1"/>
          </p:nvPr>
        </p:nvSpPr>
        <p:spPr>
          <a:xfrm>
            <a:off x="640079" y="2209799"/>
            <a:ext cx="4073435" cy="4234543"/>
          </a:xfrm>
        </p:spPr>
        <p:txBody>
          <a:bodyPr>
            <a:normAutofit/>
          </a:bodyPr>
          <a:lstStyle/>
          <a:p>
            <a:pPr lvl="0">
              <a:buBlip>
                <a:blip r:embed="rId3"/>
              </a:buBlip>
            </a:pPr>
            <a:r>
              <a:rPr lang="nl-BE" sz="2400" dirty="0">
                <a:solidFill>
                  <a:srgbClr val="FFFFFF"/>
                </a:solidFill>
              </a:rPr>
              <a:t> Wat werkt wel/niet?</a:t>
            </a:r>
          </a:p>
          <a:p>
            <a:pPr lvl="0">
              <a:buBlip>
                <a:blip r:embed="rId3"/>
              </a:buBlip>
            </a:pPr>
            <a:r>
              <a:rPr lang="nl-BE" sz="2400" dirty="0">
                <a:solidFill>
                  <a:srgbClr val="FFFFFF"/>
                </a:solidFill>
              </a:rPr>
              <a:t> Wat geeft vleugels?</a:t>
            </a:r>
          </a:p>
          <a:p>
            <a:pPr lvl="0">
              <a:buBlip>
                <a:blip r:embed="rId3"/>
              </a:buBlip>
            </a:pPr>
            <a:r>
              <a:rPr lang="nl-BE" sz="2400" dirty="0">
                <a:solidFill>
                  <a:srgbClr val="FFFFFF"/>
                </a:solidFill>
              </a:rPr>
              <a:t> Waar dromen jullie van? </a:t>
            </a:r>
          </a:p>
          <a:p>
            <a:endParaRPr lang="nl-BE" dirty="0">
              <a:solidFill>
                <a:srgbClr val="FFFFFF"/>
              </a:solidFill>
            </a:endParaRPr>
          </a:p>
        </p:txBody>
      </p:sp>
      <p:pic>
        <p:nvPicPr>
          <p:cNvPr id="4" name="Picture 2" descr="Afbeeldingsresultaat voor Age friendly environments">
            <a:extLst>
              <a:ext uri="{FF2B5EF4-FFF2-40B4-BE49-F238E27FC236}">
                <a16:creationId xmlns:a16="http://schemas.microsoft.com/office/drawing/2014/main" id="{DF962BC0-B26C-43A8-95EF-BC971168273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148"/>
          <a:stretch/>
        </p:blipFill>
        <p:spPr bwMode="auto">
          <a:xfrm>
            <a:off x="5833642" y="351277"/>
            <a:ext cx="6020902" cy="6155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5044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830CCA1D7391409959B1D11851253B" ma:contentTypeVersion="8" ma:contentTypeDescription="Een nieuw document maken." ma:contentTypeScope="" ma:versionID="0ed27a2adb3664aead6105ad91a10994">
  <xsd:schema xmlns:xsd="http://www.w3.org/2001/XMLSchema" xmlns:xs="http://www.w3.org/2001/XMLSchema" xmlns:p="http://schemas.microsoft.com/office/2006/metadata/properties" xmlns:ns2="1a2291bd-860d-4a5e-995f-8589b9b7f24e" xmlns:ns3="17a8214c-cb1c-4e19-9080-e5d39d4156e3" targetNamespace="http://schemas.microsoft.com/office/2006/metadata/properties" ma:root="true" ma:fieldsID="72ae5e7f48f95ade5a81a55c5597c9b3" ns2:_="" ns3:_="">
    <xsd:import namespace="1a2291bd-860d-4a5e-995f-8589b9b7f24e"/>
    <xsd:import namespace="17a8214c-cb1c-4e19-9080-e5d39d4156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291bd-860d-4a5e-995f-8589b9b7f2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a8214c-cb1c-4e19-9080-e5d39d4156e3"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099949-0A4F-4C7E-8824-F0270089097B}"/>
</file>

<file path=customXml/itemProps2.xml><?xml version="1.0" encoding="utf-8"?>
<ds:datastoreItem xmlns:ds="http://schemas.openxmlformats.org/officeDocument/2006/customXml" ds:itemID="{604F707B-DD5D-417F-935F-407409A34983}"/>
</file>

<file path=customXml/itemProps3.xml><?xml version="1.0" encoding="utf-8"?>
<ds:datastoreItem xmlns:ds="http://schemas.openxmlformats.org/officeDocument/2006/customXml" ds:itemID="{B87524FA-D8ED-4544-9C97-B349A3269A6D}"/>
</file>

<file path=docProps/app.xml><?xml version="1.0" encoding="utf-8"?>
<Properties xmlns="http://schemas.openxmlformats.org/officeDocument/2006/extended-properties" xmlns:vt="http://schemas.openxmlformats.org/officeDocument/2006/docPropsVTypes">
  <TotalTime>119</TotalTime>
  <Words>1017</Words>
  <Application>Microsoft Office PowerPoint</Application>
  <PresentationFormat>Breedbeeld</PresentationFormat>
  <Paragraphs>132</Paragraphs>
  <Slides>8</Slides>
  <Notes>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8</vt:i4>
      </vt:variant>
    </vt:vector>
  </HeadingPairs>
  <TitlesOfParts>
    <vt:vector size="17" baseType="lpstr">
      <vt:lpstr>Arial</vt:lpstr>
      <vt:lpstr>Calibri</vt:lpstr>
      <vt:lpstr>Segoe UI</vt:lpstr>
      <vt:lpstr>Symbol</vt:lpstr>
      <vt:lpstr>Tw Cen MT</vt:lpstr>
      <vt:lpstr>Tw Cen MT Condensed</vt:lpstr>
      <vt:lpstr>Wingdings</vt:lpstr>
      <vt:lpstr>Wingdings 3</vt:lpstr>
      <vt:lpstr>Integraal</vt:lpstr>
      <vt:lpstr>Trefdagen ‘ouderen en lokaal beleid’</vt:lpstr>
      <vt:lpstr>VVSG?</vt:lpstr>
      <vt:lpstr>Ledenorganisatie van: </vt:lpstr>
      <vt:lpstr>Stafmedewerker ouderenbeleid</vt:lpstr>
      <vt:lpstr>LVG: op papier</vt:lpstr>
      <vt:lpstr>LVG: op papier</vt:lpstr>
      <vt:lpstr>LVG: hoe?</vt:lpstr>
      <vt:lpstr>LVG in de praktijk: TURNHOUT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Trefdagen ‘ouderen en lokaal bbeleid</dc:title>
  <dc:creator>De Mol Iris</dc:creator>
  <cp:lastModifiedBy>Balcaen Annemie</cp:lastModifiedBy>
  <cp:revision>12</cp:revision>
  <cp:lastPrinted>2019-04-17T09:45:19Z</cp:lastPrinted>
  <dcterms:created xsi:type="dcterms:W3CDTF">2019-03-15T11:43:27Z</dcterms:created>
  <dcterms:modified xsi:type="dcterms:W3CDTF">2019-04-17T09:47:12Z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0x0101004D830CCA1D7391409959B1D11851253B</vt:lpwstr>
  </property>
</Properties>
</file>