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81" r:id="rId5"/>
    <p:sldId id="347" r:id="rId6"/>
    <p:sldId id="326" r:id="rId7"/>
    <p:sldId id="346" r:id="rId8"/>
    <p:sldId id="345" r:id="rId9"/>
    <p:sldId id="324" r:id="rId10"/>
    <p:sldId id="340" r:id="rId11"/>
    <p:sldId id="342" r:id="rId12"/>
    <p:sldId id="341" r:id="rId13"/>
    <p:sldId id="332" r:id="rId14"/>
  </p:sldIdLst>
  <p:sldSz cx="9144000" cy="6858000" type="screen4x3"/>
  <p:notesSz cx="6797675" cy="99282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76283D42-7FA1-4B6F-A431-92333D75D00C}">
          <p14:sldIdLst>
            <p14:sldId id="281"/>
            <p14:sldId id="347"/>
            <p14:sldId id="326"/>
            <p14:sldId id="346"/>
            <p14:sldId id="345"/>
            <p14:sldId id="324"/>
            <p14:sldId id="340"/>
            <p14:sldId id="342"/>
            <p14:sldId id="341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ghien Marijke" initials="EM" lastIdx="1" clrIdx="0">
    <p:extLst>
      <p:ext uri="{19B8F6BF-5375-455C-9EA6-DF929625EA0E}">
        <p15:presenceInfo xmlns:p15="http://schemas.microsoft.com/office/powerpoint/2012/main" userId="Enghien Marij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A7B4E-0B44-40D6-B255-317785FFDE24}" v="10" dt="2019-04-24T08:31:34.745"/>
    <p1510:client id="{AC42BDD5-E16C-4A55-9757-23B4A6AC0136}" v="545" dt="2019-04-24T09:20:01.3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6394" autoAdjust="0"/>
  </p:normalViewPr>
  <p:slideViewPr>
    <p:cSldViewPr snapToGrid="0" showGuides="1">
      <p:cViewPr varScale="1">
        <p:scale>
          <a:sx n="85" d="100"/>
          <a:sy n="85" d="100"/>
        </p:scale>
        <p:origin x="1392" y="62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8" d="100"/>
          <a:sy n="178" d="100"/>
        </p:scale>
        <p:origin x="-5776" y="-10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caen Annemie" userId="bf8b778b-45ea-473d-a011-4e4e721aac29" providerId="ADAL" clId="{AC42BDD5-E16C-4A55-9757-23B4A6AC0136}"/>
    <pc:docChg chg="undo custSel addSld delSld modSld sldOrd modSection">
      <pc:chgData name="Balcaen Annemie" userId="bf8b778b-45ea-473d-a011-4e4e721aac29" providerId="ADAL" clId="{AC42BDD5-E16C-4A55-9757-23B4A6AC0136}" dt="2019-04-24T09:20:01.377" v="539" actId="1076"/>
      <pc:docMkLst>
        <pc:docMk/>
      </pc:docMkLst>
      <pc:sldChg chg="modSp">
        <pc:chgData name="Balcaen Annemie" userId="bf8b778b-45ea-473d-a011-4e4e721aac29" providerId="ADAL" clId="{AC42BDD5-E16C-4A55-9757-23B4A6AC0136}" dt="2019-04-24T09:14:40.004" v="511" actId="20577"/>
        <pc:sldMkLst>
          <pc:docMk/>
          <pc:sldMk cId="3979348079" sldId="324"/>
        </pc:sldMkLst>
        <pc:spChg chg="mod">
          <ac:chgData name="Balcaen Annemie" userId="bf8b778b-45ea-473d-a011-4e4e721aac29" providerId="ADAL" clId="{AC42BDD5-E16C-4A55-9757-23B4A6AC0136}" dt="2019-04-24T09:14:40.004" v="511" actId="20577"/>
          <ac:spMkLst>
            <pc:docMk/>
            <pc:sldMk cId="3979348079" sldId="324"/>
            <ac:spMk id="6" creationId="{46A880F5-3D1E-4E71-87AC-789E5EA27F30}"/>
          </ac:spMkLst>
        </pc:spChg>
      </pc:sldChg>
      <pc:sldChg chg="modSp ord">
        <pc:chgData name="Balcaen Annemie" userId="bf8b778b-45ea-473d-a011-4e4e721aac29" providerId="ADAL" clId="{AC42BDD5-E16C-4A55-9757-23B4A6AC0136}" dt="2019-04-24T09:13:22.745" v="505" actId="5793"/>
        <pc:sldMkLst>
          <pc:docMk/>
          <pc:sldMk cId="1505653937" sldId="345"/>
        </pc:sldMkLst>
        <pc:spChg chg="mod">
          <ac:chgData name="Balcaen Annemie" userId="bf8b778b-45ea-473d-a011-4e4e721aac29" providerId="ADAL" clId="{AC42BDD5-E16C-4A55-9757-23B4A6AC0136}" dt="2019-04-24T09:13:22.745" v="505" actId="5793"/>
          <ac:spMkLst>
            <pc:docMk/>
            <pc:sldMk cId="1505653937" sldId="345"/>
            <ac:spMk id="8" creationId="{F7C8BC33-73D1-42C4-B4BB-B5A79E2CDAF6}"/>
          </ac:spMkLst>
        </pc:spChg>
      </pc:sldChg>
      <pc:sldChg chg="add del">
        <pc:chgData name="Balcaen Annemie" userId="bf8b778b-45ea-473d-a011-4e4e721aac29" providerId="ADAL" clId="{AC42BDD5-E16C-4A55-9757-23B4A6AC0136}" dt="2019-04-24T08:36:27.222" v="2" actId="2696"/>
        <pc:sldMkLst>
          <pc:docMk/>
          <pc:sldMk cId="4069500869" sldId="347"/>
        </pc:sldMkLst>
      </pc:sldChg>
      <pc:sldChg chg="addSp delSp modSp add ord">
        <pc:chgData name="Balcaen Annemie" userId="bf8b778b-45ea-473d-a011-4e4e721aac29" providerId="ADAL" clId="{AC42BDD5-E16C-4A55-9757-23B4A6AC0136}" dt="2019-04-24T09:20:01.377" v="539" actId="1076"/>
        <pc:sldMkLst>
          <pc:docMk/>
          <pc:sldMk cId="4158961739" sldId="347"/>
        </pc:sldMkLst>
        <pc:spChg chg="del">
          <ac:chgData name="Balcaen Annemie" userId="bf8b778b-45ea-473d-a011-4e4e721aac29" providerId="ADAL" clId="{AC42BDD5-E16C-4A55-9757-23B4A6AC0136}" dt="2019-04-24T08:59:20.128" v="314" actId="478"/>
          <ac:spMkLst>
            <pc:docMk/>
            <pc:sldMk cId="4158961739" sldId="347"/>
            <ac:spMk id="2" creationId="{FE229C7F-E01C-4ACA-B21D-97D6ECC69AB4}"/>
          </ac:spMkLst>
        </pc:spChg>
        <pc:spChg chg="mod">
          <ac:chgData name="Balcaen Annemie" userId="bf8b778b-45ea-473d-a011-4e4e721aac29" providerId="ADAL" clId="{AC42BDD5-E16C-4A55-9757-23B4A6AC0136}" dt="2019-04-24T09:02:56.416" v="360" actId="20577"/>
          <ac:spMkLst>
            <pc:docMk/>
            <pc:sldMk cId="4158961739" sldId="347"/>
            <ac:spMk id="3" creationId="{5B78BA85-0634-494E-9269-25ABFB92188F}"/>
          </ac:spMkLst>
        </pc:spChg>
        <pc:spChg chg="add mod">
          <ac:chgData name="Balcaen Annemie" userId="bf8b778b-45ea-473d-a011-4e4e721aac29" providerId="ADAL" clId="{AC42BDD5-E16C-4A55-9757-23B4A6AC0136}" dt="2019-04-24T08:57:32.831" v="289" actId="255"/>
          <ac:spMkLst>
            <pc:docMk/>
            <pc:sldMk cId="4158961739" sldId="347"/>
            <ac:spMk id="4" creationId="{8CE50C7F-BA26-4584-BCB1-3C7AFB1529BF}"/>
          </ac:spMkLst>
        </pc:spChg>
        <pc:spChg chg="add mod">
          <ac:chgData name="Balcaen Annemie" userId="bf8b778b-45ea-473d-a011-4e4e721aac29" providerId="ADAL" clId="{AC42BDD5-E16C-4A55-9757-23B4A6AC0136}" dt="2019-04-24T08:58:32.721" v="308" actId="20577"/>
          <ac:spMkLst>
            <pc:docMk/>
            <pc:sldMk cId="4158961739" sldId="347"/>
            <ac:spMk id="5" creationId="{7BB522AE-3FDD-4D27-97A2-954DDB454AD7}"/>
          </ac:spMkLst>
        </pc:spChg>
        <pc:spChg chg="add mod">
          <ac:chgData name="Balcaen Annemie" userId="bf8b778b-45ea-473d-a011-4e4e721aac29" providerId="ADAL" clId="{AC42BDD5-E16C-4A55-9757-23B4A6AC0136}" dt="2019-04-24T09:00:02.522" v="317" actId="255"/>
          <ac:spMkLst>
            <pc:docMk/>
            <pc:sldMk cId="4158961739" sldId="347"/>
            <ac:spMk id="6" creationId="{2766F81D-9CDA-4494-B505-5CBAF7A018D2}"/>
          </ac:spMkLst>
        </pc:spChg>
        <pc:spChg chg="add mod">
          <ac:chgData name="Balcaen Annemie" userId="bf8b778b-45ea-473d-a011-4e4e721aac29" providerId="ADAL" clId="{AC42BDD5-E16C-4A55-9757-23B4A6AC0136}" dt="2019-04-24T09:02:00.453" v="338" actId="255"/>
          <ac:spMkLst>
            <pc:docMk/>
            <pc:sldMk cId="4158961739" sldId="347"/>
            <ac:spMk id="7" creationId="{C5433F18-828E-4A0E-AC8D-531C868ABDA8}"/>
          </ac:spMkLst>
        </pc:spChg>
        <pc:spChg chg="add mod">
          <ac:chgData name="Balcaen Annemie" userId="bf8b778b-45ea-473d-a011-4e4e721aac29" providerId="ADAL" clId="{AC42BDD5-E16C-4A55-9757-23B4A6AC0136}" dt="2019-04-24T09:02:45.916" v="343" actId="255"/>
          <ac:spMkLst>
            <pc:docMk/>
            <pc:sldMk cId="4158961739" sldId="347"/>
            <ac:spMk id="8" creationId="{CBD4D720-1E2F-4B82-A814-9015109F1841}"/>
          </ac:spMkLst>
        </pc:spChg>
        <pc:picChg chg="add del mod">
          <ac:chgData name="Balcaen Annemie" userId="bf8b778b-45ea-473d-a011-4e4e721aac29" providerId="ADAL" clId="{AC42BDD5-E16C-4A55-9757-23B4A6AC0136}" dt="2019-04-24T09:17:58.042" v="513" actId="478"/>
          <ac:picMkLst>
            <pc:docMk/>
            <pc:sldMk cId="4158961739" sldId="347"/>
            <ac:picMk id="10" creationId="{16229E4F-6A58-4DC6-AC05-6DBA9EBC43E4}"/>
          </ac:picMkLst>
        </pc:picChg>
        <pc:picChg chg="add del mod">
          <ac:chgData name="Balcaen Annemie" userId="bf8b778b-45ea-473d-a011-4e4e721aac29" providerId="ADAL" clId="{AC42BDD5-E16C-4A55-9757-23B4A6AC0136}" dt="2019-04-24T09:05:42.912" v="367" actId="478"/>
          <ac:picMkLst>
            <pc:docMk/>
            <pc:sldMk cId="4158961739" sldId="347"/>
            <ac:picMk id="12" creationId="{F9A798E3-D71E-4E50-9803-21A0733904B8}"/>
          </ac:picMkLst>
        </pc:picChg>
        <pc:picChg chg="add del mod">
          <ac:chgData name="Balcaen Annemie" userId="bf8b778b-45ea-473d-a011-4e4e721aac29" providerId="ADAL" clId="{AC42BDD5-E16C-4A55-9757-23B4A6AC0136}" dt="2019-04-24T09:17:59.636" v="514" actId="478"/>
          <ac:picMkLst>
            <pc:docMk/>
            <pc:sldMk cId="4158961739" sldId="347"/>
            <ac:picMk id="14" creationId="{E52FCB3D-A5AE-4BAC-B345-40B28CA6376A}"/>
          </ac:picMkLst>
        </pc:picChg>
        <pc:picChg chg="add del mod">
          <ac:chgData name="Balcaen Annemie" userId="bf8b778b-45ea-473d-a011-4e4e721aac29" providerId="ADAL" clId="{AC42BDD5-E16C-4A55-9757-23B4A6AC0136}" dt="2019-04-24T09:10:04.382" v="384" actId="478"/>
          <ac:picMkLst>
            <pc:docMk/>
            <pc:sldMk cId="4158961739" sldId="347"/>
            <ac:picMk id="15" creationId="{ABABFCC2-62C5-4AD6-95FD-C621E5EF5EBF}"/>
          </ac:picMkLst>
        </pc:picChg>
        <pc:picChg chg="add mod">
          <ac:chgData name="Balcaen Annemie" userId="bf8b778b-45ea-473d-a011-4e4e721aac29" providerId="ADAL" clId="{AC42BDD5-E16C-4A55-9757-23B4A6AC0136}" dt="2019-04-24T09:19:55.538" v="536" actId="1076"/>
          <ac:picMkLst>
            <pc:docMk/>
            <pc:sldMk cId="4158961739" sldId="347"/>
            <ac:picMk id="17" creationId="{BB955696-7D27-4601-A5E5-AC82329DE854}"/>
          </ac:picMkLst>
        </pc:picChg>
        <pc:picChg chg="add mod">
          <ac:chgData name="Balcaen Annemie" userId="bf8b778b-45ea-473d-a011-4e4e721aac29" providerId="ADAL" clId="{AC42BDD5-E16C-4A55-9757-23B4A6AC0136}" dt="2019-04-24T09:20:01.377" v="539" actId="1076"/>
          <ac:picMkLst>
            <pc:docMk/>
            <pc:sldMk cId="4158961739" sldId="347"/>
            <ac:picMk id="18" creationId="{1CD6F9B3-CFD3-4216-ADF6-1027816E37F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26-4-2019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26/04/2019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621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  <a:solidFill>
            <a:schemeClr val="tx2">
              <a:lumMod val="75000"/>
            </a:schemeClr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1" y="636260"/>
            <a:ext cx="1560873" cy="578043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+mj-lt"/>
              </a:defRPr>
            </a:lvl1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6525"/>
            <a:ext cx="8553506" cy="6265475"/>
            <a:chOff x="288000" y="288000"/>
            <a:chExt cx="8553506" cy="6265475"/>
          </a:xfrm>
          <a:solidFill>
            <a:schemeClr val="tx2">
              <a:lumMod val="75000"/>
            </a:schemeClr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1" i="0">
                <a:solidFill>
                  <a:schemeClr val="bg1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+mj-lt"/>
              </a:defRPr>
            </a:lvl1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2" y="636260"/>
            <a:ext cx="1560873" cy="57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0" y="288000"/>
            <a:ext cx="7379999" cy="6265475"/>
            <a:chOff x="1476000" y="288000"/>
            <a:chExt cx="7379999" cy="6265475"/>
          </a:xfrm>
          <a:solidFill>
            <a:schemeClr val="tx2">
              <a:lumMod val="75000"/>
            </a:schemeClr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0" y="348767"/>
            <a:ext cx="1644961" cy="609184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tx2">
              <a:lumMod val="75000"/>
            </a:schemeClr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28278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26/04/2019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26/04/2019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+mj-lt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lnSpc>
                <a:spcPct val="90000"/>
              </a:lnSpc>
              <a:buSzPct val="85000"/>
              <a:defRPr>
                <a:latin typeface="+mj-lt"/>
              </a:defRPr>
            </a:lvl3pPr>
            <a:lvl4pPr>
              <a:lnSpc>
                <a:spcPct val="90000"/>
              </a:lnSpc>
              <a:defRPr>
                <a:latin typeface="+mj-lt"/>
              </a:defRPr>
            </a:lvl4pPr>
            <a:lvl5pPr>
              <a:lnSpc>
                <a:spcPct val="90000"/>
              </a:lnSpc>
              <a:defRPr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6" y="5911881"/>
            <a:ext cx="1631960" cy="6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8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FD6BEBD5-99F3-4C1B-B5AF-C9279F4847C2}" type="datetimeFigureOut">
              <a:rPr lang="nl-BE" smtClean="0"/>
              <a:pPr/>
              <a:t>26/04/2019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  <p:sldLayoutId id="2147483679" r:id="rId5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7"/>
        </a:buBlip>
        <a:tabLst/>
        <a:defRPr sz="2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8"/>
        </a:buBlip>
        <a:tabLst/>
        <a:defRPr sz="2200" kern="1200" spc="0" baseline="0">
          <a:solidFill>
            <a:srgbClr val="9B9B9B"/>
          </a:solidFill>
          <a:latin typeface="+mn-lt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9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0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7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partementwvg.be/ouderenbeleidsparticipati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531302-3AAA-430B-85E3-64C0B5F64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094" y="1964466"/>
            <a:ext cx="6845806" cy="3474507"/>
          </a:xfrm>
        </p:spPr>
        <p:txBody>
          <a:bodyPr/>
          <a:lstStyle/>
          <a:p>
            <a:br>
              <a:rPr lang="nl-BE" sz="3600" dirty="0"/>
            </a:br>
            <a:br>
              <a:rPr lang="nl-BE" sz="3200" dirty="0"/>
            </a:br>
            <a:r>
              <a:rPr lang="nl-BE" sz="4000" dirty="0"/>
              <a:t>Ouderenbeleidsparticipatie</a:t>
            </a:r>
            <a:br>
              <a:rPr lang="nl-BE" sz="3200" dirty="0"/>
            </a:br>
            <a:r>
              <a:rPr lang="nl-BE" sz="3200" b="0" dirty="0"/>
              <a:t>Bovenlokale structuren</a:t>
            </a:r>
            <a:br>
              <a:rPr lang="nl-BE" sz="3200" b="0" dirty="0"/>
            </a:br>
            <a:r>
              <a:rPr lang="nl-BE" sz="2200" u="sng" dirty="0">
                <a:hlinkClick r:id="rId3"/>
              </a:rPr>
              <a:t>https://www.departementwvg.be/ouderenbeleidsparticipatie</a:t>
            </a:r>
            <a:r>
              <a:rPr lang="nl-BE" sz="2200" dirty="0"/>
              <a:t> </a:t>
            </a:r>
            <a:br>
              <a:rPr lang="nl-BE" sz="3200" b="0" dirty="0"/>
            </a:br>
            <a:br>
              <a:rPr lang="nl-BE" sz="3200" dirty="0"/>
            </a:br>
            <a:endParaRPr lang="nl-BE" sz="32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61D3DD2-40CD-492E-8304-7EBD58A48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4000" y="4511040"/>
            <a:ext cx="5354606" cy="717370"/>
          </a:xfrm>
        </p:spPr>
        <p:txBody>
          <a:bodyPr/>
          <a:lstStyle/>
          <a:p>
            <a:pPr algn="r"/>
            <a:endParaRPr lang="nl-BE" dirty="0"/>
          </a:p>
          <a:p>
            <a:pPr algn="r"/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DEEE281-0D3B-4FA1-976A-23AE992FE575}"/>
              </a:ext>
            </a:extLst>
          </p:cNvPr>
          <p:cNvSpPr txBox="1">
            <a:spLocks/>
          </p:cNvSpPr>
          <p:nvPr/>
        </p:nvSpPr>
        <p:spPr>
          <a:xfrm>
            <a:off x="1108047" y="2974897"/>
            <a:ext cx="6702959" cy="11998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+mj-lt"/>
                <a:ea typeface="+mj-ea"/>
                <a:cs typeface="FlandersArtSans-Bold" panose="000008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endParaRPr lang="nl-BE" sz="32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2D23E4F-AEB9-400B-BCFB-A20EC014C8BD}"/>
              </a:ext>
            </a:extLst>
          </p:cNvPr>
          <p:cNvSpPr txBox="1"/>
          <p:nvPr/>
        </p:nvSpPr>
        <p:spPr>
          <a:xfrm flipH="1">
            <a:off x="4216997" y="5228410"/>
            <a:ext cx="4206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/>
              <a:t>Trefdag</a:t>
            </a:r>
            <a:r>
              <a:rPr lang="nl-BE" sz="2400" dirty="0"/>
              <a:t> Antwerpen</a:t>
            </a:r>
          </a:p>
          <a:p>
            <a:r>
              <a:rPr lang="nl-BE" sz="2400" dirty="0"/>
              <a:t>25 april 2019</a:t>
            </a:r>
          </a:p>
        </p:txBody>
      </p:sp>
    </p:spTree>
    <p:extLst>
      <p:ext uri="{BB962C8B-B14F-4D97-AF65-F5344CB8AC3E}">
        <p14:creationId xmlns:p14="http://schemas.microsoft.com/office/powerpoint/2010/main" val="2865275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B6144-5E9B-4109-8644-458810F7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12800"/>
            <a:ext cx="7416000" cy="1116000"/>
          </a:xfrm>
        </p:spPr>
        <p:txBody>
          <a:bodyPr/>
          <a:lstStyle/>
          <a:p>
            <a:r>
              <a:rPr lang="nl-BE" sz="3000" dirty="0">
                <a:solidFill>
                  <a:schemeClr val="accent1"/>
                </a:solidFill>
              </a:rPr>
              <a:t>Tot uw dienst: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52700B-16E8-42B7-8116-9E496702D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915200"/>
            <a:ext cx="8204000" cy="3672000"/>
          </a:xfrm>
        </p:spPr>
        <p:txBody>
          <a:bodyPr/>
          <a:lstStyle/>
          <a:p>
            <a:pPr fontAlgn="base">
              <a:buNone/>
            </a:pPr>
            <a:r>
              <a:rPr lang="nl-BE" sz="2400" dirty="0">
                <a:solidFill>
                  <a:schemeClr val="tx2"/>
                </a:solidFill>
              </a:rPr>
              <a:t>West- en Oost-Vlaanderen:</a:t>
            </a:r>
            <a:br>
              <a:rPr lang="nl-BE" sz="2400" dirty="0">
                <a:solidFill>
                  <a:schemeClr val="tx2"/>
                </a:solidFill>
              </a:rPr>
            </a:br>
            <a:r>
              <a:rPr lang="nl-BE" sz="2000" dirty="0"/>
              <a:t>Brugge</a:t>
            </a:r>
          </a:p>
          <a:p>
            <a:pPr lvl="0" fontAlgn="base"/>
            <a:r>
              <a:rPr lang="nl-BE" sz="2000" dirty="0"/>
              <a:t>Michel De Wit: T 0498 43 49 96, michel.dewit@wvg.vlaanderen.be</a:t>
            </a:r>
          </a:p>
          <a:p>
            <a:pPr lvl="0" fontAlgn="base"/>
            <a:r>
              <a:rPr lang="nl-BE" sz="2000" dirty="0"/>
              <a:t>Ingrid Vyvey: T 0497 05 39 77, ingrid.vyvey@wvg.vlaanderen.be</a:t>
            </a:r>
          </a:p>
          <a:p>
            <a:pPr lvl="0" fontAlgn="base"/>
            <a:endParaRPr lang="nl-BE" sz="2000" i="1" dirty="0"/>
          </a:p>
          <a:p>
            <a:pPr fontAlgn="base">
              <a:buNone/>
            </a:pPr>
            <a:r>
              <a:rPr lang="nl-BE" sz="2400" dirty="0">
                <a:solidFill>
                  <a:schemeClr val="tx2"/>
                </a:solidFill>
              </a:rPr>
              <a:t>Antwerpen, Limburg en Vlaams-Brabant:</a:t>
            </a:r>
            <a:r>
              <a:rPr lang="nl-NL" sz="2400" dirty="0">
                <a:solidFill>
                  <a:schemeClr val="tx2"/>
                </a:solidFill>
              </a:rPr>
              <a:t> 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sz="2000" dirty="0"/>
              <a:t>Leuven</a:t>
            </a:r>
            <a:endParaRPr lang="nl-BE" sz="2000" dirty="0"/>
          </a:p>
          <a:p>
            <a:pPr fontAlgn="base"/>
            <a:r>
              <a:rPr lang="nl-BE" sz="2000" dirty="0"/>
              <a:t>Annemie Balcaen: T 0497 45 17 99, annemie.balcaen@wvg.vlaanderen.be</a:t>
            </a:r>
          </a:p>
          <a:p>
            <a:r>
              <a:rPr lang="nl-BE" sz="2000" dirty="0"/>
              <a:t>Hilde Vanham: T 0492 38 08 38, hilde.vanham@wvg.vlaanderen.be</a:t>
            </a:r>
            <a:br>
              <a:rPr lang="nl-BE" sz="2000" dirty="0"/>
            </a:br>
            <a:r>
              <a:rPr lang="nl-BE" sz="2000" dirty="0"/>
              <a:t>Hasselt</a:t>
            </a:r>
          </a:p>
          <a:p>
            <a:r>
              <a:rPr lang="nl-BE" sz="2000" dirty="0"/>
              <a:t>Frans Goudeseune: T 0494 42 64 97, frans.goudeseune@wvg.vlaanderen.be</a:t>
            </a:r>
          </a:p>
          <a:p>
            <a:pPr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6196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78BA85-0634-494E-9269-25ABFB921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593558"/>
            <a:ext cx="8407200" cy="4993642"/>
          </a:xfrm>
        </p:spPr>
        <p:txBody>
          <a:bodyPr/>
          <a:lstStyle/>
          <a:p>
            <a:endParaRPr lang="nl-BE" dirty="0"/>
          </a:p>
          <a:p>
            <a:r>
              <a:rPr lang="nl-BE" dirty="0"/>
              <a:t> 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3200400" lvl="7" indent="0">
              <a:buNone/>
            </a:pPr>
            <a:r>
              <a:rPr lang="nl-BE" sz="3200" dirty="0">
                <a:sym typeface="Wingdings" panose="05000000000000000000" pitchFamily="2" charset="2"/>
              </a:rPr>
              <a:t>       </a:t>
            </a:r>
            <a:endParaRPr lang="nl-BE" sz="32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CE50C7F-BA26-4584-BCB1-3C7AFB1529BF}"/>
              </a:ext>
            </a:extLst>
          </p:cNvPr>
          <p:cNvSpPr/>
          <p:nvPr/>
        </p:nvSpPr>
        <p:spPr>
          <a:xfrm>
            <a:off x="1296000" y="4471200"/>
            <a:ext cx="6420253" cy="11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4800" dirty="0"/>
              <a:t>260 lokale ouderenraden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BB522AE-3FDD-4D27-97A2-954DDB454AD7}"/>
              </a:ext>
            </a:extLst>
          </p:cNvPr>
          <p:cNvSpPr/>
          <p:nvPr/>
        </p:nvSpPr>
        <p:spPr>
          <a:xfrm>
            <a:off x="1748589" y="3593432"/>
            <a:ext cx="5534527" cy="877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dirty="0"/>
              <a:t>       23  Regionale Platformen   </a:t>
            </a:r>
          </a:p>
          <a:p>
            <a:r>
              <a:rPr lang="nl-BE" sz="2800" dirty="0"/>
              <a:t>    </a:t>
            </a:r>
            <a:r>
              <a:rPr lang="nl-BE" sz="2800" dirty="0" err="1"/>
              <a:t>Ouderenbeleidsparticpatie</a:t>
            </a:r>
            <a:r>
              <a:rPr lang="nl-BE" sz="2800" dirty="0"/>
              <a:t> (RPO)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766F81D-9CDA-4494-B505-5CBAF7A018D2}"/>
              </a:ext>
            </a:extLst>
          </p:cNvPr>
          <p:cNvSpPr/>
          <p:nvPr/>
        </p:nvSpPr>
        <p:spPr>
          <a:xfrm>
            <a:off x="2470484" y="2759242"/>
            <a:ext cx="4074695" cy="834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5   Interregionale Stuurgroepen Ouderenbeleidsparticipatie (ISO)</a:t>
            </a:r>
            <a:endParaRPr lang="nl-BE" sz="20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5433F18-828E-4A0E-AC8D-531C868ABDA8}"/>
              </a:ext>
            </a:extLst>
          </p:cNvPr>
          <p:cNvSpPr/>
          <p:nvPr/>
        </p:nvSpPr>
        <p:spPr>
          <a:xfrm>
            <a:off x="3641558" y="1270800"/>
            <a:ext cx="2903621" cy="959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Vlaamse Ouderenraad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CBD4D720-1E2F-4B82-A814-9015109F1841}"/>
              </a:ext>
            </a:extLst>
          </p:cNvPr>
          <p:cNvSpPr/>
          <p:nvPr/>
        </p:nvSpPr>
        <p:spPr>
          <a:xfrm>
            <a:off x="481263" y="850232"/>
            <a:ext cx="2197769" cy="1909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dirty="0"/>
              <a:t>Vlaamse overheid</a:t>
            </a:r>
          </a:p>
        </p:txBody>
      </p:sp>
      <p:pic>
        <p:nvPicPr>
          <p:cNvPr id="17" name="Graphic 16" descr="Maximaliseren">
            <a:extLst>
              <a:ext uri="{FF2B5EF4-FFF2-40B4-BE49-F238E27FC236}">
                <a16:creationId xmlns:a16="http://schemas.microsoft.com/office/drawing/2014/main" id="{BB955696-7D27-4601-A5E5-AC82329DE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703825">
            <a:off x="2682603" y="2145426"/>
            <a:ext cx="465119" cy="572163"/>
          </a:xfrm>
          <a:prstGeom prst="rect">
            <a:avLst/>
          </a:prstGeom>
        </p:spPr>
      </p:pic>
      <p:pic>
        <p:nvPicPr>
          <p:cNvPr id="18" name="Graphic 17" descr="Maximaliseren">
            <a:extLst>
              <a:ext uri="{FF2B5EF4-FFF2-40B4-BE49-F238E27FC236}">
                <a16:creationId xmlns:a16="http://schemas.microsoft.com/office/drawing/2014/main" id="{1CD6F9B3-CFD3-4216-ADF6-1027816E3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573547">
            <a:off x="1750921" y="2850310"/>
            <a:ext cx="365030" cy="60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6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06DC0-1390-44F8-8B52-73DD38BF1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inhoud 6" descr="Afbeelding met tekst, kaart&#10;&#10;Beschrijving is gegenereerd met zeer hoge betrouwbaarheid">
            <a:extLst>
              <a:ext uri="{FF2B5EF4-FFF2-40B4-BE49-F238E27FC236}">
                <a16:creationId xmlns:a16="http://schemas.microsoft.com/office/drawing/2014/main" id="{D81CD27C-67CD-4BE8-B6B8-FF37CF3EE7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0" y="376518"/>
            <a:ext cx="8923760" cy="6314195"/>
          </a:xfrm>
        </p:spPr>
      </p:pic>
    </p:spTree>
    <p:extLst>
      <p:ext uri="{BB962C8B-B14F-4D97-AF65-F5344CB8AC3E}">
        <p14:creationId xmlns:p14="http://schemas.microsoft.com/office/powerpoint/2010/main" val="288043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5210A-4CD7-48AA-A027-1907635C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Tijdelijke aanduiding voor inhoud 4" descr="Afbeelding met tekst, kaart&#10;&#10;Beschrijving is gegenereerd met zeer hoge betrouwbaarheid">
            <a:extLst>
              <a:ext uri="{FF2B5EF4-FFF2-40B4-BE49-F238E27FC236}">
                <a16:creationId xmlns:a16="http://schemas.microsoft.com/office/drawing/2014/main" id="{0C9DB255-C2FC-47B3-AAEA-D210A916E5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9412" y="-1077160"/>
            <a:ext cx="6376856" cy="9012320"/>
          </a:xfrm>
        </p:spPr>
      </p:pic>
    </p:spTree>
    <p:extLst>
      <p:ext uri="{BB962C8B-B14F-4D97-AF65-F5344CB8AC3E}">
        <p14:creationId xmlns:p14="http://schemas.microsoft.com/office/powerpoint/2010/main" val="230057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2EF10-CA0B-4F4C-BA72-0F8CC59D1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1" y="444028"/>
            <a:ext cx="7416000" cy="1116000"/>
          </a:xfrm>
        </p:spPr>
        <p:txBody>
          <a:bodyPr/>
          <a:lstStyle/>
          <a:p>
            <a:r>
              <a:rPr lang="nl-BE" dirty="0">
                <a:solidFill>
                  <a:schemeClr val="accent1"/>
                </a:solidFill>
              </a:rPr>
              <a:t>Samenstelling platformen</a:t>
            </a:r>
            <a:br>
              <a:rPr lang="nl-BE" dirty="0">
                <a:solidFill>
                  <a:schemeClr val="accent1"/>
                </a:solidFill>
              </a:rPr>
            </a:br>
            <a:r>
              <a:rPr lang="nl-BE" dirty="0"/>
              <a:t>---------------------------------------------------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7C8BC33-73D1-42C4-B4BB-B5A79E2CDAF6}"/>
              </a:ext>
            </a:extLst>
          </p:cNvPr>
          <p:cNvSpPr/>
          <p:nvPr/>
        </p:nvSpPr>
        <p:spPr>
          <a:xfrm>
            <a:off x="2661104" y="1560028"/>
            <a:ext cx="57155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000" dirty="0">
                <a:solidFill>
                  <a:schemeClr val="accent1"/>
                </a:solidFill>
              </a:rPr>
              <a:t>RPO </a:t>
            </a:r>
            <a:r>
              <a:rPr lang="nl-BE" sz="2000" dirty="0"/>
              <a:t>(aanbeveling)</a:t>
            </a:r>
          </a:p>
          <a:p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b="1" dirty="0"/>
              <a:t>Lokale ouderenraden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/>
              <a:t>Erkende ouderenverenigingen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/>
              <a:t>Onafhankelijke leden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r>
              <a:rPr lang="nl-BE" sz="2000" dirty="0"/>
              <a:t>Ad hoc aan te vullen met lokale ambtenaren, mandatarissen, ouderenvoorzieningen, experten, … indien gewenst</a:t>
            </a:r>
          </a:p>
          <a:p>
            <a:endParaRPr lang="nl-BE" sz="2000" dirty="0"/>
          </a:p>
          <a:p>
            <a:r>
              <a:rPr lang="nl-BE" sz="3000" dirty="0">
                <a:solidFill>
                  <a:schemeClr val="accent1"/>
                </a:solidFill>
              </a:rPr>
              <a:t>ISO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3 afgevaardigden per RPO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Regionale beleidsmedewerker(s)</a:t>
            </a:r>
          </a:p>
          <a:p>
            <a:endParaRPr lang="nl-BE" sz="2000" dirty="0"/>
          </a:p>
          <a:p>
            <a:r>
              <a:rPr lang="nl-BE" sz="2000" dirty="0"/>
              <a:t>Ad hoc aan te vullen met experten. </a:t>
            </a:r>
          </a:p>
        </p:txBody>
      </p:sp>
    </p:spTree>
    <p:extLst>
      <p:ext uri="{BB962C8B-B14F-4D97-AF65-F5344CB8AC3E}">
        <p14:creationId xmlns:p14="http://schemas.microsoft.com/office/powerpoint/2010/main" val="150565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CE82F-06CB-4A90-9508-8DB374DE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56000"/>
            <a:ext cx="7416000" cy="1116000"/>
          </a:xfrm>
        </p:spPr>
        <p:txBody>
          <a:bodyPr/>
          <a:lstStyle/>
          <a:p>
            <a:r>
              <a:rPr lang="nl-NL" sz="3000" dirty="0">
                <a:solidFill>
                  <a:schemeClr val="accent1"/>
                </a:solidFill>
              </a:rPr>
              <a:t>Regionaal Platform Ouderenbeleidsparticipatie</a:t>
            </a:r>
            <a:br>
              <a:rPr lang="nl-NL" sz="3000" dirty="0">
                <a:solidFill>
                  <a:schemeClr val="accent1"/>
                </a:solidFill>
              </a:rPr>
            </a:br>
            <a:r>
              <a:rPr lang="nl-NL" sz="3000" dirty="0">
                <a:solidFill>
                  <a:schemeClr val="accent1"/>
                </a:solidFill>
              </a:rPr>
              <a:t>Opdrachten</a:t>
            </a:r>
            <a:br>
              <a:rPr lang="nl-NL" sz="3000" dirty="0"/>
            </a:br>
            <a:r>
              <a:rPr lang="nl-NL" sz="3000" dirty="0"/>
              <a:t>---------------------------------------------------------------</a:t>
            </a:r>
            <a:br>
              <a:rPr lang="nl-NL" sz="3000" dirty="0"/>
            </a:br>
            <a:endParaRPr lang="nl-BE" sz="3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6A880F5-3D1E-4E71-87AC-789E5EA27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130354"/>
            <a:ext cx="7416000" cy="3672000"/>
          </a:xfrm>
        </p:spPr>
        <p:txBody>
          <a:bodyPr/>
          <a:lstStyle/>
          <a:p>
            <a:r>
              <a:rPr lang="nl-NL" u="sng" dirty="0"/>
              <a:t>Informatie</a:t>
            </a:r>
            <a:r>
              <a:rPr lang="nl-NL" dirty="0"/>
              <a:t>doorstroming</a:t>
            </a:r>
            <a:br>
              <a:rPr lang="nl-NL" dirty="0"/>
            </a:br>
            <a:r>
              <a:rPr lang="nl-NL" dirty="0"/>
              <a:t> </a:t>
            </a:r>
          </a:p>
          <a:p>
            <a:r>
              <a:rPr lang="nl-NL" u="sng" dirty="0"/>
              <a:t>Ervaringsuitwisseling</a:t>
            </a:r>
            <a:r>
              <a:rPr lang="nl-NL" dirty="0"/>
              <a:t> </a:t>
            </a:r>
          </a:p>
          <a:p>
            <a:endParaRPr lang="nl-NL" u="sng" dirty="0"/>
          </a:p>
          <a:p>
            <a:r>
              <a:rPr lang="nl-NL" u="sng" dirty="0"/>
              <a:t>Signalen</a:t>
            </a:r>
            <a:r>
              <a:rPr lang="nl-NL" dirty="0"/>
              <a:t> doorgeven aan ISO </a:t>
            </a:r>
            <a:br>
              <a:rPr lang="nl-NL" dirty="0"/>
            </a:br>
            <a:endParaRPr lang="nl-NL" dirty="0"/>
          </a:p>
          <a:p>
            <a:r>
              <a:rPr lang="nl-NL" u="sng" dirty="0"/>
              <a:t>Verkennen goede praktijken</a:t>
            </a:r>
            <a:br>
              <a:rPr lang="nl-NL" dirty="0"/>
            </a:br>
            <a:endParaRPr lang="nl-NL" dirty="0"/>
          </a:p>
          <a:p>
            <a:r>
              <a:rPr lang="nl-NL" u="sng" dirty="0"/>
              <a:t>Vorming</a:t>
            </a:r>
            <a:r>
              <a:rPr lang="nl-NL" dirty="0"/>
              <a:t>sinitiatieven uitrollen in samenspraak met Vlaamse Ouderenraad - Lokaal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934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3ABBD-469C-48AC-8233-F0C25B43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12801"/>
            <a:ext cx="7416000" cy="1116000"/>
          </a:xfrm>
        </p:spPr>
        <p:txBody>
          <a:bodyPr/>
          <a:lstStyle/>
          <a:p>
            <a:r>
              <a:rPr lang="nl-NL" sz="3000" dirty="0">
                <a:solidFill>
                  <a:schemeClr val="accent1"/>
                </a:solidFill>
              </a:rPr>
              <a:t>RPO</a:t>
            </a:r>
            <a:br>
              <a:rPr lang="nl-NL" sz="3000" dirty="0">
                <a:solidFill>
                  <a:schemeClr val="accent1"/>
                </a:solidFill>
              </a:rPr>
            </a:br>
            <a:r>
              <a:rPr lang="nl-NL" sz="3000" dirty="0">
                <a:solidFill>
                  <a:schemeClr val="accent1"/>
                </a:solidFill>
              </a:rPr>
              <a:t>Werking</a:t>
            </a:r>
            <a:br>
              <a:rPr lang="nl-NL" sz="3000" dirty="0"/>
            </a:br>
            <a:r>
              <a:rPr lang="nl-NL" sz="3000" dirty="0"/>
              <a:t>----------------------------------------------------------------</a:t>
            </a:r>
            <a:br>
              <a:rPr lang="nl-NL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8352FC-D89C-4713-A99C-DD4222BC3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183802"/>
            <a:ext cx="7416000" cy="3349609"/>
          </a:xfrm>
        </p:spPr>
        <p:txBody>
          <a:bodyPr/>
          <a:lstStyle/>
          <a:p>
            <a:r>
              <a:rPr lang="nl-NL" dirty="0"/>
              <a:t>Vergaderfrequentie: minstens 3/jaar. </a:t>
            </a:r>
            <a:br>
              <a:rPr lang="nl-NL" dirty="0"/>
            </a:br>
            <a:r>
              <a:rPr lang="nl-NL" dirty="0"/>
              <a:t>Vorming Vlaamse Ouderenraad - Lokaal kan daar deel van uitmaken.</a:t>
            </a:r>
            <a:br>
              <a:rPr lang="nl-NL" dirty="0"/>
            </a:br>
            <a:endParaRPr lang="nl-NL" dirty="0"/>
          </a:p>
          <a:p>
            <a:r>
              <a:rPr lang="nl-NL" dirty="0"/>
              <a:t>Voorzitterschap/verslaggeving wordt bij voorkeur opgenomen door ouderen.</a:t>
            </a:r>
            <a:br>
              <a:rPr lang="nl-NL" dirty="0"/>
            </a:br>
            <a:endParaRPr lang="nl-NL" dirty="0"/>
          </a:p>
          <a:p>
            <a:r>
              <a:rPr lang="nl-NL" dirty="0"/>
              <a:t>Ondersteuning door regionale beleidsmedewerkers mogelijk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7140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F2C11-21CD-48A0-BBE6-D5D99301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8" y="894281"/>
            <a:ext cx="8152602" cy="1504673"/>
          </a:xfrm>
        </p:spPr>
        <p:txBody>
          <a:bodyPr/>
          <a:lstStyle/>
          <a:p>
            <a:r>
              <a:rPr lang="nl-BE" sz="3000" dirty="0">
                <a:solidFill>
                  <a:schemeClr val="accent1"/>
                </a:solidFill>
              </a:rPr>
              <a:t>Interregionale Stuurgroep Ouderenbeleidsparticipatie</a:t>
            </a:r>
            <a:br>
              <a:rPr lang="nl-BE" sz="3000" dirty="0">
                <a:solidFill>
                  <a:schemeClr val="accent1"/>
                </a:solidFill>
              </a:rPr>
            </a:br>
            <a:r>
              <a:rPr lang="nl-BE" sz="3000" dirty="0">
                <a:solidFill>
                  <a:schemeClr val="accent1"/>
                </a:solidFill>
              </a:rPr>
              <a:t>(ISO) – Opdrachten</a:t>
            </a:r>
            <a:br>
              <a:rPr lang="nl-BE" sz="3000" dirty="0"/>
            </a:br>
            <a:r>
              <a:rPr lang="nl-BE" sz="3000" dirty="0"/>
              <a:t>-----------------------------------------------------------------------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C0F616-F7B4-45FD-838B-990893CE4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783" y="2496113"/>
            <a:ext cx="7416000" cy="3672000"/>
          </a:xfrm>
        </p:spPr>
        <p:txBody>
          <a:bodyPr/>
          <a:lstStyle/>
          <a:p>
            <a:r>
              <a:rPr lang="nl-BE" dirty="0"/>
              <a:t>Ondersteunen regionale platformen</a:t>
            </a:r>
          </a:p>
          <a:p>
            <a:pPr>
              <a:buNone/>
            </a:pPr>
            <a:endParaRPr lang="nl-BE" sz="1000" dirty="0"/>
          </a:p>
          <a:p>
            <a:r>
              <a:rPr lang="nl-BE" dirty="0"/>
              <a:t>Informatie-uitwisseling tussen regionale platformen </a:t>
            </a:r>
          </a:p>
          <a:p>
            <a:pPr>
              <a:buNone/>
            </a:pPr>
            <a:endParaRPr lang="nl-BE" sz="1000" dirty="0"/>
          </a:p>
          <a:p>
            <a:r>
              <a:rPr lang="nl-BE" dirty="0"/>
              <a:t>Ervaringsuitwisseling tussen regionale platformen</a:t>
            </a:r>
          </a:p>
          <a:p>
            <a:endParaRPr lang="nl-BE" sz="1000" dirty="0"/>
          </a:p>
          <a:p>
            <a:r>
              <a:rPr lang="nl-BE" dirty="0"/>
              <a:t>Signalen opvangen en doorgeven m.b.t. lokale participatie </a:t>
            </a:r>
          </a:p>
          <a:p>
            <a:endParaRPr lang="nl-BE" sz="1000" dirty="0"/>
          </a:p>
          <a:p>
            <a:r>
              <a:rPr lang="nl-BE" dirty="0"/>
              <a:t>Organiseren </a:t>
            </a:r>
            <a:r>
              <a:rPr lang="nl-BE" dirty="0" err="1"/>
              <a:t>trefdag</a:t>
            </a:r>
            <a:r>
              <a:rPr lang="nl-BE" dirty="0"/>
              <a:t> </a:t>
            </a:r>
          </a:p>
          <a:p>
            <a:endParaRPr lang="nl-BE" sz="1000" dirty="0"/>
          </a:p>
          <a:p>
            <a:r>
              <a:rPr lang="nl-BE" dirty="0"/>
              <a:t>Projecten actieve participatie verkennen en opvolgen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21454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10BC7-1C81-43D3-9B63-5B5668002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605" y="895850"/>
            <a:ext cx="7416000" cy="1116000"/>
          </a:xfrm>
        </p:spPr>
        <p:txBody>
          <a:bodyPr/>
          <a:lstStyle/>
          <a:p>
            <a:r>
              <a:rPr lang="nl-BE" sz="3000" dirty="0">
                <a:solidFill>
                  <a:schemeClr val="accent1"/>
                </a:solidFill>
              </a:rPr>
              <a:t>ISO</a:t>
            </a:r>
            <a:br>
              <a:rPr lang="nl-BE" sz="3000" dirty="0">
                <a:solidFill>
                  <a:schemeClr val="accent1"/>
                </a:solidFill>
              </a:rPr>
            </a:br>
            <a:r>
              <a:rPr lang="nl-BE" sz="3000" dirty="0">
                <a:solidFill>
                  <a:schemeClr val="accent1"/>
                </a:solidFill>
              </a:rPr>
              <a:t>Werking</a:t>
            </a:r>
            <a:br>
              <a:rPr lang="nl-BE" sz="3000" dirty="0"/>
            </a:br>
            <a:r>
              <a:rPr lang="nl-BE" sz="3000" dirty="0"/>
              <a:t>----------------------------------------------------------------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2E06B8-39D6-4C29-B0E3-F676185C9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1605" y="2430000"/>
            <a:ext cx="7416000" cy="3672000"/>
          </a:xfrm>
        </p:spPr>
        <p:txBody>
          <a:bodyPr/>
          <a:lstStyle/>
          <a:p>
            <a:r>
              <a:rPr lang="nl-NL" dirty="0"/>
              <a:t>Vergaderfrequentie: minstens 3/jaar.</a:t>
            </a:r>
          </a:p>
          <a:p>
            <a:pPr>
              <a:buNone/>
            </a:pPr>
            <a:endParaRPr lang="nl-NL" dirty="0"/>
          </a:p>
          <a:p>
            <a:r>
              <a:rPr lang="nl-NL" dirty="0"/>
              <a:t>Voorzitterschap/verslaggeving wordt bij voorkeur opgenomen door ouderen. </a:t>
            </a:r>
          </a:p>
          <a:p>
            <a:pPr>
              <a:buNone/>
            </a:pPr>
            <a:endParaRPr lang="nl-NL" dirty="0"/>
          </a:p>
          <a:p>
            <a:r>
              <a:rPr lang="nl-NL" dirty="0"/>
              <a:t>Regionale beleidsmedewerkers vormen sterke tandem met voorzitter.</a:t>
            </a:r>
          </a:p>
          <a:p>
            <a:pPr>
              <a:buNone/>
            </a:pPr>
            <a:endParaRPr lang="nl-NL" dirty="0"/>
          </a:p>
          <a:p>
            <a:r>
              <a:rPr lang="nl-NL" dirty="0"/>
              <a:t>Ondersteuning door regionale beleidsmedewerkers</a:t>
            </a:r>
          </a:p>
          <a:p>
            <a:endParaRPr lang="nl-NL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08797250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DepWVG">
      <a:dk1>
        <a:sysClr val="windowText" lastClr="000000"/>
      </a:dk1>
      <a:lt1>
        <a:sysClr val="window" lastClr="FFFFFF"/>
      </a:lt1>
      <a:dk2>
        <a:srgbClr val="8BAE00"/>
      </a:dk2>
      <a:lt2>
        <a:srgbClr val="EEECE1"/>
      </a:lt2>
      <a:accent1>
        <a:srgbClr val="8BAE00"/>
      </a:accent1>
      <a:accent2>
        <a:srgbClr val="23789C"/>
      </a:accent2>
      <a:accent3>
        <a:srgbClr val="C63131"/>
      </a:accent3>
      <a:accent4>
        <a:srgbClr val="C68031"/>
      </a:accent4>
      <a:accent5>
        <a:srgbClr val="FFE615"/>
      </a:accent5>
      <a:accent6>
        <a:srgbClr val="443939"/>
      </a:accent6>
      <a:hlink>
        <a:srgbClr val="0000FF"/>
      </a:hlink>
      <a:folHlink>
        <a:srgbClr val="800080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30CCA1D7391409959B1D11851253B" ma:contentTypeVersion="8" ma:contentTypeDescription="Een nieuw document maken." ma:contentTypeScope="" ma:versionID="0ed27a2adb3664aead6105ad91a10994">
  <xsd:schema xmlns:xsd="http://www.w3.org/2001/XMLSchema" xmlns:xs="http://www.w3.org/2001/XMLSchema" xmlns:p="http://schemas.microsoft.com/office/2006/metadata/properties" xmlns:ns2="1a2291bd-860d-4a5e-995f-8589b9b7f24e" xmlns:ns3="17a8214c-cb1c-4e19-9080-e5d39d4156e3" targetNamespace="http://schemas.microsoft.com/office/2006/metadata/properties" ma:root="true" ma:fieldsID="72ae5e7f48f95ade5a81a55c5597c9b3" ns2:_="" ns3:_="">
    <xsd:import namespace="1a2291bd-860d-4a5e-995f-8589b9b7f24e"/>
    <xsd:import namespace="17a8214c-cb1c-4e19-9080-e5d39d4156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291bd-860d-4a5e-995f-8589b9b7f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8214c-cb1c-4e19-9080-e5d39d4156e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CA4853-46DA-452B-AD83-94BD56DC7C3A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7a8214c-cb1c-4e19-9080-e5d39d4156e3"/>
    <ds:schemaRef ds:uri="1a2291bd-860d-4a5e-995f-8589b9b7f24e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9BB5DDE-A718-47DB-B434-B77D0C5D45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EACAF0-014C-447A-A8B0-2C27815D0E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2291bd-860d-4a5e-995f-8589b9b7f24e"/>
    <ds:schemaRef ds:uri="17a8214c-cb1c-4e19-9080-e5d39d4156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7034</TotalTime>
  <Words>164</Words>
  <Application>Microsoft Office PowerPoint</Application>
  <PresentationFormat>Diavoorstelling (4:3)</PresentationFormat>
  <Paragraphs>70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FlandersArtSans-Bold</vt:lpstr>
      <vt:lpstr>FlandersArtSans-Regular</vt:lpstr>
      <vt:lpstr>Wingdings</vt:lpstr>
      <vt:lpstr>Aangepast ontwerp</vt:lpstr>
      <vt:lpstr>  Ouderenbeleidsparticipatie Bovenlokale structuren https://www.departementwvg.be/ouderenbeleidsparticipatie   </vt:lpstr>
      <vt:lpstr>PowerPoint-presentatie</vt:lpstr>
      <vt:lpstr>PowerPoint-presentatie</vt:lpstr>
      <vt:lpstr>PowerPoint-presentatie</vt:lpstr>
      <vt:lpstr>Samenstelling platformen ---------------------------------------------------</vt:lpstr>
      <vt:lpstr>Regionaal Platform Ouderenbeleidsparticipatie Opdrachten --------------------------------------------------------------- </vt:lpstr>
      <vt:lpstr>RPO Werking ---------------------------------------------------------------- </vt:lpstr>
      <vt:lpstr>Interregionale Stuurgroep Ouderenbeleidsparticipatie (ISO) – Opdrachten -----------------------------------------------------------------------</vt:lpstr>
      <vt:lpstr>ISO Werking ----------------------------------------------------------------</vt:lpstr>
      <vt:lpstr>Tot uw dienst: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 Rudder, Carmen</dc:creator>
  <cp:lastModifiedBy>Taets Gerlinde</cp:lastModifiedBy>
  <cp:revision>153</cp:revision>
  <cp:lastPrinted>2017-08-24T06:49:48Z</cp:lastPrinted>
  <dcterms:created xsi:type="dcterms:W3CDTF">2015-01-21T14:34:17Z</dcterms:created>
  <dcterms:modified xsi:type="dcterms:W3CDTF">2019-04-26T11:34:11Z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0x0101004D830CCA1D7391409959B1D11851253B</vt:lpwstr>
  </property>
</Properties>
</file>