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81" r:id="rId2"/>
    <p:sldId id="326" r:id="rId3"/>
    <p:sldId id="324" r:id="rId4"/>
    <p:sldId id="340" r:id="rId5"/>
    <p:sldId id="342" r:id="rId6"/>
    <p:sldId id="341" r:id="rId7"/>
    <p:sldId id="345" r:id="rId8"/>
    <p:sldId id="332" r:id="rId9"/>
  </p:sldIdLst>
  <p:sldSz cx="9144000" cy="6858000" type="screen4x3"/>
  <p:notesSz cx="6797675" cy="9928225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76283D42-7FA1-4B6F-A431-92333D75D00C}">
          <p14:sldIdLst>
            <p14:sldId id="281"/>
            <p14:sldId id="326"/>
            <p14:sldId id="324"/>
            <p14:sldId id="340"/>
            <p14:sldId id="342"/>
            <p14:sldId id="341"/>
            <p14:sldId id="345"/>
            <p14:sldId id="3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ghien Marijke" initials="EM" lastIdx="1" clrIdx="0">
    <p:extLst>
      <p:ext uri="{19B8F6BF-5375-455C-9EA6-DF929625EA0E}">
        <p15:presenceInfo xmlns:p15="http://schemas.microsoft.com/office/powerpoint/2012/main" userId="Enghien Marijk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717171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86394" autoAdjust="0"/>
  </p:normalViewPr>
  <p:slideViewPr>
    <p:cSldViewPr snapToGrid="0" showGuides="1">
      <p:cViewPr varScale="1">
        <p:scale>
          <a:sx n="75" d="100"/>
          <a:sy n="75" d="100"/>
        </p:scale>
        <p:origin x="1680" y="48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8" d="100"/>
          <a:sy n="178" d="100"/>
        </p:scale>
        <p:origin x="-577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3-4-2019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0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3/04/2019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5A0D9C-0CD0-4097-81EC-9B83965EC080}" type="slidenum">
              <a:rPr lang="nl-BE" smtClean="0"/>
              <a:pPr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621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  <a:solidFill>
            <a:schemeClr val="tx2">
              <a:lumMod val="75000"/>
            </a:schemeClr>
          </a:solidFill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71" y="636260"/>
            <a:ext cx="1560873" cy="578043"/>
          </a:xfrm>
          <a:prstGeom prst="rect">
            <a:avLst/>
          </a:prstGeom>
        </p:spPr>
      </p:pic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  <a:solidFill>
            <a:schemeClr val="tx2">
              <a:lumMod val="75000"/>
            </a:schemeClr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1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412" y="636260"/>
            <a:ext cx="1560873" cy="57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chemeClr val="tx2">
              <a:lumMod val="75000"/>
            </a:schemeClr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530" y="348767"/>
            <a:ext cx="1644961" cy="609184"/>
          </a:xfrm>
          <a:prstGeom prst="rect">
            <a:avLst/>
          </a:prstGeom>
        </p:spPr>
      </p:pic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  <a:solidFill>
            <a:schemeClr val="tx2">
              <a:lumMod val="75000"/>
            </a:schemeClr>
          </a:solidFill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>
              <a:defRPr sz="18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 b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3/04/2019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+mj-lt"/>
              </a:defRPr>
            </a:lvl1pPr>
          </a:lstStyle>
          <a:p>
            <a:r>
              <a:rPr lang="nl-NL"/>
              <a:t>Klik om de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+mj-lt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lnSpc>
                <a:spcPct val="90000"/>
              </a:lnSpc>
              <a:buSzPct val="85000"/>
              <a:defRPr>
                <a:latin typeface="+mj-lt"/>
              </a:defRPr>
            </a:lvl3pPr>
            <a:lvl4pPr>
              <a:lnSpc>
                <a:spcPct val="90000"/>
              </a:lnSpc>
              <a:defRPr>
                <a:latin typeface="+mj-lt"/>
              </a:defRPr>
            </a:lvl4pPr>
            <a:lvl5pPr>
              <a:lnSpc>
                <a:spcPct val="90000"/>
              </a:lnSpc>
              <a:defRPr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86" y="5911881"/>
            <a:ext cx="1631960" cy="61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184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D6BEBD5-99F3-4C1B-B5AF-C9279F4847C2}" type="datetimeFigureOut">
              <a:rPr lang="nl-BE" smtClean="0"/>
              <a:pPr/>
              <a:t>3/04/2019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492AD3B4-D906-4191-84FB-4FE613E48036}" type="slidenum">
              <a:rPr lang="nl-BE" smtClean="0"/>
              <a:pPr/>
              <a:t>‹nr.›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  <p:sldLayoutId id="2147483679" r:id="rId5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7"/>
        </a:buBlip>
        <a:tabLst/>
        <a:defRPr sz="22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8"/>
        </a:buBlip>
        <a:tabLst/>
        <a:defRPr sz="2200" kern="1200" spc="0" baseline="0">
          <a:solidFill>
            <a:srgbClr val="9B9B9B"/>
          </a:solidFill>
          <a:latin typeface="+mn-lt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10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7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partementwvg.be/ouderenbeleidsparticipat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531302-3AAA-430B-85E3-64C0B5F64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4094" y="1964466"/>
            <a:ext cx="6845806" cy="3474507"/>
          </a:xfrm>
        </p:spPr>
        <p:txBody>
          <a:bodyPr/>
          <a:lstStyle/>
          <a:p>
            <a:br>
              <a:rPr lang="nl-BE" sz="3600" dirty="0"/>
            </a:br>
            <a:br>
              <a:rPr lang="nl-BE" sz="3200" dirty="0"/>
            </a:br>
            <a:r>
              <a:rPr lang="nl-BE" sz="4000" dirty="0"/>
              <a:t>Ouderenbeleidsparticipatie</a:t>
            </a:r>
            <a:br>
              <a:rPr lang="nl-BE" sz="3200" dirty="0"/>
            </a:br>
            <a:r>
              <a:rPr lang="nl-BE" sz="3200" b="0" dirty="0"/>
              <a:t>Bovenlokale structuren</a:t>
            </a:r>
            <a:br>
              <a:rPr lang="nl-BE" sz="3200" b="0" dirty="0"/>
            </a:br>
            <a:r>
              <a:rPr lang="nl-BE" sz="2200" u="sng" dirty="0">
                <a:hlinkClick r:id="rId3"/>
              </a:rPr>
              <a:t>https://www.departementwvg.be/ouderenbeleidsparticipatie</a:t>
            </a:r>
            <a:r>
              <a:rPr lang="nl-BE" sz="2200" dirty="0"/>
              <a:t> </a:t>
            </a:r>
            <a:br>
              <a:rPr lang="nl-BE" sz="3200" b="0" dirty="0"/>
            </a:br>
            <a:br>
              <a:rPr lang="nl-BE" sz="3200" dirty="0"/>
            </a:br>
            <a:endParaRPr lang="nl-BE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61D3DD2-40CD-492E-8304-7EBD58A48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4000" y="4511040"/>
            <a:ext cx="5354606" cy="717370"/>
          </a:xfrm>
        </p:spPr>
        <p:txBody>
          <a:bodyPr/>
          <a:lstStyle/>
          <a:p>
            <a:pPr algn="r"/>
            <a:endParaRPr lang="nl-BE" dirty="0"/>
          </a:p>
          <a:p>
            <a:pPr algn="r"/>
            <a:endParaRPr lang="nl-BE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DDEEE281-0D3B-4FA1-976A-23AE992FE575}"/>
              </a:ext>
            </a:extLst>
          </p:cNvPr>
          <p:cNvSpPr txBox="1">
            <a:spLocks/>
          </p:cNvSpPr>
          <p:nvPr/>
        </p:nvSpPr>
        <p:spPr>
          <a:xfrm>
            <a:off x="1108047" y="2974897"/>
            <a:ext cx="6702959" cy="119980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400"/>
              </a:lnSpc>
              <a:spcBef>
                <a:spcPct val="0"/>
              </a:spcBef>
              <a:buNone/>
              <a:defRPr sz="5400" b="1" i="0" kern="1200">
                <a:solidFill>
                  <a:schemeClr val="bg1"/>
                </a:solidFill>
                <a:latin typeface="+mj-lt"/>
                <a:ea typeface="+mj-ea"/>
                <a:cs typeface="FlandersArtSans-Bold" panose="00000800000000000000" pitchFamily="2" charset="0"/>
              </a:defRPr>
            </a:lvl1pPr>
          </a:lstStyle>
          <a:p>
            <a:pPr>
              <a:lnSpc>
                <a:spcPct val="100000"/>
              </a:lnSpc>
            </a:pPr>
            <a:endParaRPr lang="nl-BE" sz="32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2D23E4F-AEB9-400B-BCFB-A20EC014C8BD}"/>
              </a:ext>
            </a:extLst>
          </p:cNvPr>
          <p:cNvSpPr txBox="1"/>
          <p:nvPr/>
        </p:nvSpPr>
        <p:spPr>
          <a:xfrm flipH="1">
            <a:off x="4216997" y="5228410"/>
            <a:ext cx="4206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 err="1"/>
              <a:t>Trefdag</a:t>
            </a:r>
            <a:r>
              <a:rPr lang="nl-BE" sz="2400" dirty="0"/>
              <a:t> Vlaams-Brabant </a:t>
            </a:r>
          </a:p>
          <a:p>
            <a:r>
              <a:rPr lang="nl-BE" sz="2400" dirty="0"/>
              <a:t>4 april 2019</a:t>
            </a:r>
          </a:p>
        </p:txBody>
      </p:sp>
    </p:spTree>
    <p:extLst>
      <p:ext uri="{BB962C8B-B14F-4D97-AF65-F5344CB8AC3E}">
        <p14:creationId xmlns:p14="http://schemas.microsoft.com/office/powerpoint/2010/main" val="2865275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006DC0-1390-44F8-8B52-73DD38BF1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7" name="Tijdelijke aanduiding voor inhoud 6" descr="Afbeelding met tekst, kaart&#10;&#10;Beschrijving is gegenereerd met zeer hoge betrouwbaarheid">
            <a:extLst>
              <a:ext uri="{FF2B5EF4-FFF2-40B4-BE49-F238E27FC236}">
                <a16:creationId xmlns:a16="http://schemas.microsoft.com/office/drawing/2014/main" id="{D81CD27C-67CD-4BE8-B6B8-FF37CF3EE79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40" y="376518"/>
            <a:ext cx="8923760" cy="6314195"/>
          </a:xfrm>
        </p:spPr>
      </p:pic>
    </p:spTree>
    <p:extLst>
      <p:ext uri="{BB962C8B-B14F-4D97-AF65-F5344CB8AC3E}">
        <p14:creationId xmlns:p14="http://schemas.microsoft.com/office/powerpoint/2010/main" val="2880434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9CE82F-06CB-4A90-9508-8DB374DE0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56000"/>
            <a:ext cx="7416000" cy="1116000"/>
          </a:xfrm>
        </p:spPr>
        <p:txBody>
          <a:bodyPr/>
          <a:lstStyle/>
          <a:p>
            <a:r>
              <a:rPr lang="nl-NL" sz="3000" dirty="0">
                <a:solidFill>
                  <a:schemeClr val="accent1"/>
                </a:solidFill>
              </a:rPr>
              <a:t>Regionaal Platform Ouderenbeleidsparticipatie</a:t>
            </a:r>
            <a:br>
              <a:rPr lang="nl-NL" sz="3000" dirty="0">
                <a:solidFill>
                  <a:schemeClr val="accent1"/>
                </a:solidFill>
              </a:rPr>
            </a:br>
            <a:r>
              <a:rPr lang="nl-NL" sz="3000" dirty="0">
                <a:solidFill>
                  <a:schemeClr val="accent1"/>
                </a:solidFill>
              </a:rPr>
              <a:t>Opdrachten</a:t>
            </a:r>
            <a:br>
              <a:rPr lang="nl-NL" sz="3000" dirty="0"/>
            </a:br>
            <a:r>
              <a:rPr lang="nl-NL" sz="3000" dirty="0"/>
              <a:t>---------------------------------------------------------------</a:t>
            </a:r>
            <a:br>
              <a:rPr lang="nl-NL" sz="3000" dirty="0"/>
            </a:br>
            <a:endParaRPr lang="nl-BE" sz="30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6A880F5-3D1E-4E71-87AC-789E5EA27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2130354"/>
            <a:ext cx="7416000" cy="3672000"/>
          </a:xfrm>
        </p:spPr>
        <p:txBody>
          <a:bodyPr/>
          <a:lstStyle/>
          <a:p>
            <a:r>
              <a:rPr lang="nl-NL" u="sng" dirty="0"/>
              <a:t>Informatie</a:t>
            </a:r>
            <a:r>
              <a:rPr lang="nl-NL" dirty="0"/>
              <a:t>doorstroming (lokaal naar Vlaams en omgekeerd)</a:t>
            </a:r>
            <a:br>
              <a:rPr lang="nl-NL" dirty="0"/>
            </a:br>
            <a:r>
              <a:rPr lang="nl-NL" dirty="0"/>
              <a:t> </a:t>
            </a:r>
          </a:p>
          <a:p>
            <a:r>
              <a:rPr lang="nl-NL" u="sng" dirty="0"/>
              <a:t>Ervaringsuitwisseling</a:t>
            </a:r>
            <a:r>
              <a:rPr lang="nl-NL" dirty="0"/>
              <a:t> tussen lokale ouderenraden</a:t>
            </a:r>
            <a:br>
              <a:rPr lang="nl-NL" dirty="0"/>
            </a:br>
            <a:endParaRPr lang="nl-NL" dirty="0"/>
          </a:p>
          <a:p>
            <a:r>
              <a:rPr lang="nl-NL" u="sng" dirty="0"/>
              <a:t>Signalen</a:t>
            </a:r>
            <a:r>
              <a:rPr lang="nl-NL" dirty="0"/>
              <a:t> inzake lokale ouderenbeleidsparticipatie opvangen en doorgeven aan ISO </a:t>
            </a:r>
            <a:br>
              <a:rPr lang="nl-NL" dirty="0"/>
            </a:br>
            <a:endParaRPr lang="nl-NL" dirty="0"/>
          </a:p>
          <a:p>
            <a:r>
              <a:rPr lang="nl-NL" u="sng" dirty="0"/>
              <a:t>Verkennen goede praktijken </a:t>
            </a:r>
            <a:r>
              <a:rPr lang="nl-NL" dirty="0"/>
              <a:t>ouderenbeleidsparticipatie </a:t>
            </a:r>
            <a:br>
              <a:rPr lang="nl-NL" dirty="0"/>
            </a:br>
            <a:endParaRPr lang="nl-NL" dirty="0"/>
          </a:p>
          <a:p>
            <a:r>
              <a:rPr lang="nl-NL" u="sng" dirty="0"/>
              <a:t>Vorming</a:t>
            </a:r>
            <a:r>
              <a:rPr lang="nl-NL" dirty="0"/>
              <a:t>sinitiatieven uitrollen in samenspraak met Vlaamse Ouderenraad - Lokaal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934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03ABBD-469C-48AC-8233-F0C25B434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000" y="712801"/>
            <a:ext cx="7416000" cy="1116000"/>
          </a:xfrm>
        </p:spPr>
        <p:txBody>
          <a:bodyPr/>
          <a:lstStyle/>
          <a:p>
            <a:r>
              <a:rPr lang="nl-NL" sz="3000" dirty="0">
                <a:solidFill>
                  <a:schemeClr val="accent1"/>
                </a:solidFill>
              </a:rPr>
              <a:t>RPO</a:t>
            </a:r>
            <a:br>
              <a:rPr lang="nl-NL" sz="3000" dirty="0">
                <a:solidFill>
                  <a:schemeClr val="accent1"/>
                </a:solidFill>
              </a:rPr>
            </a:br>
            <a:r>
              <a:rPr lang="nl-NL" sz="3000" dirty="0">
                <a:solidFill>
                  <a:schemeClr val="accent1"/>
                </a:solidFill>
              </a:rPr>
              <a:t>Werking</a:t>
            </a:r>
            <a:br>
              <a:rPr lang="nl-NL" sz="3000" dirty="0"/>
            </a:br>
            <a:r>
              <a:rPr lang="nl-NL" sz="3000" dirty="0"/>
              <a:t>----------------------------------------------------------------</a:t>
            </a:r>
            <a:br>
              <a:rPr lang="nl-NL" dirty="0"/>
            </a:b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8352FC-D89C-4713-A99C-DD4222BC3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000" y="2183802"/>
            <a:ext cx="7416000" cy="3349609"/>
          </a:xfrm>
        </p:spPr>
        <p:txBody>
          <a:bodyPr/>
          <a:lstStyle/>
          <a:p>
            <a:r>
              <a:rPr lang="nl-NL" dirty="0"/>
              <a:t>Vergaderfrequentie: minstens 3/jaar. </a:t>
            </a:r>
            <a:br>
              <a:rPr lang="nl-NL" dirty="0"/>
            </a:br>
            <a:r>
              <a:rPr lang="nl-NL" dirty="0"/>
              <a:t>Vorming Vlaamse Ouderenraad - Lokaal kan daar deel van uitmaken.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Voorzitterschap/verslaggeving wordt bij voorkeur opgenomen door ouderen.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Ondersteuning door regionale beleidsmedewerkers mogelijk</a:t>
            </a:r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71407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2F2C11-21CD-48A0-BBE6-D5D99301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398" y="894281"/>
            <a:ext cx="8152602" cy="1504673"/>
          </a:xfrm>
        </p:spPr>
        <p:txBody>
          <a:bodyPr/>
          <a:lstStyle/>
          <a:p>
            <a:r>
              <a:rPr lang="nl-BE" sz="3000" dirty="0">
                <a:solidFill>
                  <a:schemeClr val="accent1"/>
                </a:solidFill>
              </a:rPr>
              <a:t>Interregionale Stuurgroep Ouderenbeleidsparticipatie</a:t>
            </a:r>
            <a:br>
              <a:rPr lang="nl-BE" sz="3000" dirty="0">
                <a:solidFill>
                  <a:schemeClr val="accent1"/>
                </a:solidFill>
              </a:rPr>
            </a:br>
            <a:r>
              <a:rPr lang="nl-BE" sz="3000" dirty="0">
                <a:solidFill>
                  <a:schemeClr val="accent1"/>
                </a:solidFill>
              </a:rPr>
              <a:t>(ISO) – Opdrachten</a:t>
            </a:r>
            <a:br>
              <a:rPr lang="nl-BE" sz="3000" dirty="0"/>
            </a:br>
            <a:r>
              <a:rPr lang="nl-BE" sz="3000" dirty="0"/>
              <a:t>-----------------------------------------------------------------------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C0F616-F7B4-45FD-838B-990893CE4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9783" y="2496113"/>
            <a:ext cx="7416000" cy="3672000"/>
          </a:xfrm>
        </p:spPr>
        <p:txBody>
          <a:bodyPr/>
          <a:lstStyle/>
          <a:p>
            <a:r>
              <a:rPr lang="nl-BE" dirty="0"/>
              <a:t>Ondersteunen regionale platformen</a:t>
            </a:r>
          </a:p>
          <a:p>
            <a:pPr>
              <a:buNone/>
            </a:pPr>
            <a:endParaRPr lang="nl-BE" sz="1000" dirty="0"/>
          </a:p>
          <a:p>
            <a:r>
              <a:rPr lang="nl-BE" dirty="0"/>
              <a:t>Informatie-uitwisseling tussen regionale platformen </a:t>
            </a:r>
          </a:p>
          <a:p>
            <a:pPr>
              <a:buNone/>
            </a:pPr>
            <a:endParaRPr lang="nl-BE" sz="1000" dirty="0"/>
          </a:p>
          <a:p>
            <a:r>
              <a:rPr lang="nl-BE" dirty="0"/>
              <a:t>Ervaringsuitwisseling tussen regionale platformen</a:t>
            </a:r>
          </a:p>
          <a:p>
            <a:endParaRPr lang="nl-BE" sz="1000" dirty="0"/>
          </a:p>
          <a:p>
            <a:r>
              <a:rPr lang="nl-BE" dirty="0"/>
              <a:t>Signalen opvangen en doorgeven m.b.t. lokale participatie </a:t>
            </a:r>
          </a:p>
          <a:p>
            <a:endParaRPr lang="nl-BE" sz="1000" dirty="0"/>
          </a:p>
          <a:p>
            <a:r>
              <a:rPr lang="nl-BE" dirty="0"/>
              <a:t>Organiseren </a:t>
            </a:r>
            <a:r>
              <a:rPr lang="nl-BE" dirty="0" err="1"/>
              <a:t>trefdag</a:t>
            </a:r>
            <a:r>
              <a:rPr lang="nl-BE" dirty="0"/>
              <a:t> </a:t>
            </a:r>
          </a:p>
          <a:p>
            <a:endParaRPr lang="nl-BE" sz="1000" dirty="0"/>
          </a:p>
          <a:p>
            <a:r>
              <a:rPr lang="nl-BE" dirty="0"/>
              <a:t>Projecten actieve participatie verkennen en opvolgen 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921454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10BC7-1C81-43D3-9B63-5B5668002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1605" y="895850"/>
            <a:ext cx="7416000" cy="1116000"/>
          </a:xfrm>
        </p:spPr>
        <p:txBody>
          <a:bodyPr/>
          <a:lstStyle/>
          <a:p>
            <a:r>
              <a:rPr lang="nl-BE" sz="3000" dirty="0">
                <a:solidFill>
                  <a:schemeClr val="accent1"/>
                </a:solidFill>
              </a:rPr>
              <a:t>ISO</a:t>
            </a:r>
            <a:br>
              <a:rPr lang="nl-BE" sz="3000" dirty="0">
                <a:solidFill>
                  <a:schemeClr val="accent1"/>
                </a:solidFill>
              </a:rPr>
            </a:br>
            <a:r>
              <a:rPr lang="nl-BE" sz="3000" dirty="0">
                <a:solidFill>
                  <a:schemeClr val="accent1"/>
                </a:solidFill>
              </a:rPr>
              <a:t>Werking</a:t>
            </a:r>
            <a:br>
              <a:rPr lang="nl-BE" sz="3000" dirty="0"/>
            </a:br>
            <a:r>
              <a:rPr lang="nl-BE" sz="3000" dirty="0"/>
              <a:t>----------------------------------------------------------------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2E06B8-39D6-4C29-B0E3-F676185C90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1605" y="2430000"/>
            <a:ext cx="7416000" cy="3672000"/>
          </a:xfrm>
        </p:spPr>
        <p:txBody>
          <a:bodyPr/>
          <a:lstStyle/>
          <a:p>
            <a:r>
              <a:rPr lang="nl-NL" dirty="0"/>
              <a:t>Vergaderfrequentie: minstens 3/jaar.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Voorzitterschap/verslaggeving wordt bij voorkeur opgenomen door ouderen. 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Regionale beleidsmedewerkers vormen sterke tandem met voorzitter.</a:t>
            </a:r>
          </a:p>
          <a:p>
            <a:pPr>
              <a:buNone/>
            </a:pPr>
            <a:endParaRPr lang="nl-NL" dirty="0"/>
          </a:p>
          <a:p>
            <a:r>
              <a:rPr lang="nl-NL" dirty="0"/>
              <a:t>Ondersteuning door regionale beleidsmedewerkers</a:t>
            </a:r>
          </a:p>
          <a:p>
            <a:endParaRPr lang="nl-NL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00879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D2EF10-CA0B-4F4C-BA72-0F8CC59D1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71" y="444028"/>
            <a:ext cx="7416000" cy="1116000"/>
          </a:xfrm>
        </p:spPr>
        <p:txBody>
          <a:bodyPr/>
          <a:lstStyle/>
          <a:p>
            <a:r>
              <a:rPr lang="nl-BE" dirty="0">
                <a:solidFill>
                  <a:schemeClr val="accent1"/>
                </a:solidFill>
              </a:rPr>
              <a:t>Samenstelling platformen</a:t>
            </a:r>
            <a:br>
              <a:rPr lang="nl-BE" dirty="0">
                <a:solidFill>
                  <a:schemeClr val="accent1"/>
                </a:solidFill>
              </a:rPr>
            </a:br>
            <a:r>
              <a:rPr lang="nl-BE" dirty="0"/>
              <a:t>---------------------------------------------------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F7C8BC33-73D1-42C4-B4BB-B5A79E2CDAF6}"/>
              </a:ext>
            </a:extLst>
          </p:cNvPr>
          <p:cNvSpPr/>
          <p:nvPr/>
        </p:nvSpPr>
        <p:spPr>
          <a:xfrm>
            <a:off x="591671" y="1429075"/>
            <a:ext cx="812032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000" dirty="0">
                <a:solidFill>
                  <a:schemeClr val="accent1"/>
                </a:solidFill>
              </a:rPr>
              <a:t>RPO </a:t>
            </a:r>
            <a:r>
              <a:rPr lang="nl-BE" dirty="0"/>
              <a:t>(aanbeveling)</a:t>
            </a:r>
          </a:p>
          <a:p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Minstens 1 vertegenwoordiger van elke lokale ouderenraad uit de regio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1 vertegenwoordiger per erkende ouderenvereniging actief in de regio op vlak van ouderenbeleidsparticipatie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Minstens 2 niet-georganiseerde leden van een lokale ouderenraad uit de regio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dirty="0"/>
              <a:t>Ad hoc aan te vullen met lokale ambtenaren, ouderenvoorzieningen, experten, …</a:t>
            </a:r>
          </a:p>
          <a:p>
            <a:endParaRPr lang="nl-BE" dirty="0"/>
          </a:p>
          <a:p>
            <a:r>
              <a:rPr lang="nl-BE" sz="3000" dirty="0">
                <a:solidFill>
                  <a:schemeClr val="accent1"/>
                </a:solidFill>
              </a:rPr>
              <a:t>ISO</a:t>
            </a:r>
          </a:p>
          <a:p>
            <a:r>
              <a:rPr lang="nl-BE" dirty="0"/>
              <a:t>Max. 3 afgevaardigden per RPO, waaronder voorzitter en vicevoorzitter van elk RPO</a:t>
            </a:r>
          </a:p>
          <a:p>
            <a:r>
              <a:rPr lang="nl-BE" dirty="0"/>
              <a:t>Regionale beleidsmedewerker(s)</a:t>
            </a:r>
          </a:p>
          <a:p>
            <a:endParaRPr lang="nl-BE" dirty="0"/>
          </a:p>
          <a:p>
            <a:r>
              <a:rPr lang="nl-BE" dirty="0"/>
              <a:t>Ad hoc aan te vullen met experten. </a:t>
            </a:r>
          </a:p>
        </p:txBody>
      </p:sp>
    </p:spTree>
    <p:extLst>
      <p:ext uri="{BB962C8B-B14F-4D97-AF65-F5344CB8AC3E}">
        <p14:creationId xmlns:p14="http://schemas.microsoft.com/office/powerpoint/2010/main" val="1505653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EB6144-5E9B-4109-8644-458810F75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0" y="712800"/>
            <a:ext cx="7416000" cy="1116000"/>
          </a:xfrm>
        </p:spPr>
        <p:txBody>
          <a:bodyPr/>
          <a:lstStyle/>
          <a:p>
            <a:r>
              <a:rPr lang="nl-BE" sz="3000" dirty="0">
                <a:solidFill>
                  <a:schemeClr val="accent1"/>
                </a:solidFill>
              </a:rPr>
              <a:t>Tot uw dienst: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52700B-16E8-42B7-8116-9E496702D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8000" y="1915200"/>
            <a:ext cx="8204000" cy="3672000"/>
          </a:xfrm>
        </p:spPr>
        <p:txBody>
          <a:bodyPr/>
          <a:lstStyle/>
          <a:p>
            <a:pPr fontAlgn="base">
              <a:buNone/>
            </a:pPr>
            <a:r>
              <a:rPr lang="nl-BE" sz="2400" dirty="0">
                <a:solidFill>
                  <a:schemeClr val="tx2"/>
                </a:solidFill>
              </a:rPr>
              <a:t>West- en Oost-Vlaanderen:</a:t>
            </a:r>
            <a:br>
              <a:rPr lang="nl-BE" sz="2400" dirty="0">
                <a:solidFill>
                  <a:schemeClr val="tx2"/>
                </a:solidFill>
              </a:rPr>
            </a:br>
            <a:r>
              <a:rPr lang="nl-BE" sz="2000" dirty="0"/>
              <a:t>Brugge</a:t>
            </a:r>
          </a:p>
          <a:p>
            <a:pPr lvl="0" fontAlgn="base"/>
            <a:r>
              <a:rPr lang="nl-BE" sz="2000" dirty="0"/>
              <a:t>Michel De Wit: T 0498 43 49 96, michel.dewit@wvg.vlaanderen.be</a:t>
            </a:r>
          </a:p>
          <a:p>
            <a:pPr lvl="0" fontAlgn="base"/>
            <a:r>
              <a:rPr lang="nl-BE" sz="2000" dirty="0"/>
              <a:t>Ingrid Vyvey: T 0497 05 39 77, ingrid.vyvey@wvg.vlaanderen.be</a:t>
            </a:r>
          </a:p>
          <a:p>
            <a:pPr lvl="0" fontAlgn="base"/>
            <a:endParaRPr lang="nl-BE" sz="2000" i="1" dirty="0"/>
          </a:p>
          <a:p>
            <a:pPr fontAlgn="base">
              <a:buNone/>
            </a:pPr>
            <a:r>
              <a:rPr lang="nl-BE" sz="2400" dirty="0">
                <a:solidFill>
                  <a:schemeClr val="tx2"/>
                </a:solidFill>
              </a:rPr>
              <a:t>Antwerpen, Limburg en Vlaams-Brabant:</a:t>
            </a:r>
            <a:r>
              <a:rPr lang="nl-NL" sz="2400" dirty="0">
                <a:solidFill>
                  <a:schemeClr val="tx2"/>
                </a:solidFill>
              </a:rPr>
              <a:t> </a:t>
            </a:r>
            <a:br>
              <a:rPr lang="nl-NL" dirty="0">
                <a:solidFill>
                  <a:schemeClr val="tx2"/>
                </a:solidFill>
              </a:rPr>
            </a:br>
            <a:r>
              <a:rPr lang="nl-NL" sz="2000" dirty="0"/>
              <a:t>Leuven</a:t>
            </a:r>
            <a:endParaRPr lang="nl-BE" sz="2000" dirty="0"/>
          </a:p>
          <a:p>
            <a:pPr fontAlgn="base"/>
            <a:r>
              <a:rPr lang="nl-BE" sz="2000" dirty="0"/>
              <a:t>Annemie Balcaen: T 0497 45 17 99, annemie.balcaen@wvg.vlaanderen.be</a:t>
            </a:r>
          </a:p>
          <a:p>
            <a:r>
              <a:rPr lang="nl-BE" sz="2000" dirty="0"/>
              <a:t>Hilde Vanham: T 0492 38 08 38, hilde.vanham@wvg.vlaanderen.be</a:t>
            </a:r>
            <a:br>
              <a:rPr lang="nl-BE" sz="2000" dirty="0"/>
            </a:br>
            <a:r>
              <a:rPr lang="nl-BE" sz="2000" dirty="0"/>
              <a:t>Hasselt</a:t>
            </a:r>
          </a:p>
          <a:p>
            <a:r>
              <a:rPr lang="nl-BE" sz="2000" dirty="0"/>
              <a:t>Frans Goudeseune: T 0494 42 64 97, frans.goudeseune@wvg.vlaanderen.be</a:t>
            </a:r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61969521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_VO.potx" id="{7AB0AA7F-90C7-4DB1-9791-B98BE5007A2C}" vid="{C875C828-9506-4BA7-9BF7-6C09D07CC5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830CCA1D7391409959B1D11851253B" ma:contentTypeVersion="8" ma:contentTypeDescription="Een nieuw document maken." ma:contentTypeScope="" ma:versionID="ce696789dd651674c9df2f094ec9676f">
  <xsd:schema xmlns:xsd="http://www.w3.org/2001/XMLSchema" xmlns:xs="http://www.w3.org/2001/XMLSchema" xmlns:p="http://schemas.microsoft.com/office/2006/metadata/properties" xmlns:ns2="1a2291bd-860d-4a5e-995f-8589b9b7f24e" xmlns:ns3="17a8214c-cb1c-4e19-9080-e5d39d4156e3" targetNamespace="http://schemas.microsoft.com/office/2006/metadata/properties" ma:root="true" ma:fieldsID="6441388fc45dffbaf245e6951c84c313" ns2:_="" ns3:_="">
    <xsd:import namespace="1a2291bd-860d-4a5e-995f-8589b9b7f24e"/>
    <xsd:import namespace="17a8214c-cb1c-4e19-9080-e5d39d4156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2291bd-860d-4a5e-995f-8589b9b7f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a8214c-cb1c-4e19-9080-e5d39d4156e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51BDEF-323A-4A88-B30F-EC1A63E6497F}"/>
</file>

<file path=customXml/itemProps2.xml><?xml version="1.0" encoding="utf-8"?>
<ds:datastoreItem xmlns:ds="http://schemas.openxmlformats.org/officeDocument/2006/customXml" ds:itemID="{201B3D86-6609-49DC-BDDE-51AA509C21A6}"/>
</file>

<file path=customXml/itemProps3.xml><?xml version="1.0" encoding="utf-8"?>
<ds:datastoreItem xmlns:ds="http://schemas.openxmlformats.org/officeDocument/2006/customXml" ds:itemID="{F0703BF7-FC72-4243-A347-D3EF5BF77EE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6982</TotalTime>
  <Words>179</Words>
  <Application>Microsoft Office PowerPoint</Application>
  <PresentationFormat>Diavoorstelling (4:3)</PresentationFormat>
  <Paragraphs>57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FlandersArtSans-Bold</vt:lpstr>
      <vt:lpstr>FlandersArtSans-Regular</vt:lpstr>
      <vt:lpstr>Aangepast ontwerp</vt:lpstr>
      <vt:lpstr>  Ouderenbeleidsparticipatie Bovenlokale structuren https://www.departementwvg.be/ouderenbeleidsparticipatie   </vt:lpstr>
      <vt:lpstr>PowerPoint-presentatie</vt:lpstr>
      <vt:lpstr>Regionaal Platform Ouderenbeleidsparticipatie Opdrachten --------------------------------------------------------------- </vt:lpstr>
      <vt:lpstr>RPO Werking ---------------------------------------------------------------- </vt:lpstr>
      <vt:lpstr>Interregionale Stuurgroep Ouderenbeleidsparticipatie (ISO) – Opdrachten -----------------------------------------------------------------------</vt:lpstr>
      <vt:lpstr>ISO Werking ----------------------------------------------------------------</vt:lpstr>
      <vt:lpstr>Samenstelling platformen ---------------------------------------------------</vt:lpstr>
      <vt:lpstr>Tot uw dienst: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De Rudder, Carmen</dc:creator>
  <cp:lastModifiedBy>Balcaen Annemie</cp:lastModifiedBy>
  <cp:revision>151</cp:revision>
  <cp:lastPrinted>2017-08-24T06:49:48Z</cp:lastPrinted>
  <dcterms:created xsi:type="dcterms:W3CDTF">2015-01-21T14:34:17Z</dcterms:created>
  <dcterms:modified xsi:type="dcterms:W3CDTF">2019-04-03T08:25:50Z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0x0101004D830CCA1D7391409959B1D11851253B</vt:lpwstr>
  </property>
</Properties>
</file>