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ppt/slides/slide3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31.xml" ContentType="application/vnd.openxmlformats-officedocument.presentationml.slide+xml"/>
  <Override PartName="/ppt/notesSlides/notesSlide20.xml" ContentType="application/vnd.openxmlformats-officedocument.presentationml.notesSlide+xml"/>
  <Override PartName="/ppt/slideLayouts/slideLayout2.xml" ContentType="application/vnd.openxmlformats-officedocument.presentationml.slideLayout+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8.xml" ContentType="application/vnd.openxmlformats-officedocument.presentationml.notesSlide+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slideLayouts/slideLayout8.xml" ContentType="application/vnd.openxmlformats-officedocument.presentationml.slideLayout+xml"/>
  <Override PartName="/ppt/notesSlides/notesSlide6.xml" ContentType="application/vnd.openxmlformats-officedocument.presentationml.notesSlide+xml"/>
  <Override PartName="/ppt/charts/style7.xml" ContentType="application/vnd.ms-office.chartstyle+xml"/>
  <Override PartName="/ppt/diagrams/drawing1.xml" ContentType="application/vnd.ms-office.drawingml.diagramDrawing+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diagrams/colors1.xml" ContentType="application/vnd.openxmlformats-officedocument.drawingml.diagramColors+xml"/>
  <Override PartName="/ppt/theme/theme1.xml" ContentType="application/vnd.openxmlformats-officedocument.theme+xml"/>
  <Override PartName="/ppt/charts/colors6.xml" ContentType="application/vnd.ms-office.chartcolorstyle+xml"/>
  <Override PartName="/ppt/notesMasters/notesMaster1.xml" ContentType="application/vnd.openxmlformats-officedocument.presentationml.notesMaster+xml"/>
  <Override PartName="/ppt/charts/style6.xml" ContentType="application/vnd.ms-office.chartstyle+xml"/>
  <Override PartName="/ppt/charts/chart6.xml" ContentType="application/vnd.openxmlformats-officedocument.drawingml.chart+xml"/>
  <Override PartName="/ppt/charts/colors7.xml" ContentType="application/vnd.ms-office.chartcolorstyle+xml"/>
  <Override PartName="/ppt/charts/style5.xml" ContentType="application/vnd.ms-office.chartstyle+xml"/>
  <Override PartName="/ppt/charts/colors5.xml" ContentType="application/vnd.ms-office.chartcolorstyle+xml"/>
  <Override PartName="/ppt/charts/colors4.xml" ContentType="application/vnd.ms-office.chartcolorstyle+xml"/>
  <Override PartName="/ppt/charts/chart1.xml" ContentType="application/vnd.openxmlformats-officedocument.drawingml.chart+xml"/>
  <Override PartName="/ppt/charts/style1.xml" ContentType="application/vnd.ms-office.chartstyle+xml"/>
  <Override PartName="/ppt/charts/chart7.xml" ContentType="application/vnd.openxmlformats-officedocument.drawingml.chart+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5.xml" ContentType="application/vnd.openxmlformats-officedocument.drawingml.chart+xml"/>
  <Override PartName="/ppt/charts/chart3.xml" ContentType="application/vnd.openxmlformats-officedocument.drawingml.chart+xml"/>
  <Override PartName="/ppt/charts/colors2.xml" ContentType="application/vnd.ms-office.chartcolor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59" r:id="rId2"/>
    <p:sldId id="258" r:id="rId3"/>
    <p:sldId id="326" r:id="rId4"/>
    <p:sldId id="350" r:id="rId5"/>
    <p:sldId id="351" r:id="rId6"/>
    <p:sldId id="313" r:id="rId7"/>
    <p:sldId id="315" r:id="rId8"/>
    <p:sldId id="365" r:id="rId9"/>
    <p:sldId id="320" r:id="rId10"/>
    <p:sldId id="323" r:id="rId11"/>
    <p:sldId id="322" r:id="rId12"/>
    <p:sldId id="324" r:id="rId13"/>
    <p:sldId id="264" r:id="rId14"/>
    <p:sldId id="265" r:id="rId15"/>
    <p:sldId id="353" r:id="rId16"/>
    <p:sldId id="296" r:id="rId17"/>
    <p:sldId id="267" r:id="rId18"/>
    <p:sldId id="357" r:id="rId19"/>
    <p:sldId id="280" r:id="rId20"/>
    <p:sldId id="332" r:id="rId21"/>
    <p:sldId id="338" r:id="rId22"/>
    <p:sldId id="340" r:id="rId23"/>
    <p:sldId id="341" r:id="rId24"/>
    <p:sldId id="342" r:id="rId25"/>
    <p:sldId id="348" r:id="rId26"/>
    <p:sldId id="344" r:id="rId27"/>
    <p:sldId id="345" r:id="rId28"/>
    <p:sldId id="346" r:id="rId29"/>
    <p:sldId id="361" r:id="rId30"/>
    <p:sldId id="363" r:id="rId31"/>
    <p:sldId id="275" r:id="rId32"/>
    <p:sldId id="292" r:id="rId33"/>
    <p:sldId id="310" r:id="rId34"/>
    <p:sldId id="277" r:id="rId35"/>
    <p:sldId id="294" r:id="rId36"/>
    <p:sldId id="311" r:id="rId37"/>
    <p:sldId id="298" r:id="rId38"/>
    <p:sldId id="278" r:id="rId39"/>
    <p:sldId id="302" r:id="rId40"/>
    <p:sldId id="303" r:id="rId41"/>
    <p:sldId id="276" r:id="rId42"/>
    <p:sldId id="300" r:id="rId43"/>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lseJ\Desktop\Verwerking%20barometer.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IlseJ\Desktop\Verwerking%20barometer.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IlseJ\Desktop\Verwerking%20barometer.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IlseJ\Desktop\Verwerking%20barometer.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IlseJ\Desktop\Verwerking%20barometer.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IlseJ\Desktop\Verwerking%20barometer.xls"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4"/>
            <c:spPr>
              <a:solidFill>
                <a:schemeClr val="accent6">
                  <a:lumMod val="75000"/>
                </a:schemeClr>
              </a:solidFill>
              <a:ln w="50800">
                <a:solidFill>
                  <a:schemeClr val="bg1"/>
                </a:solidFill>
              </a:ln>
              <a:effectLst/>
            </c:spPr>
            <c:extLst>
              <c:ext xmlns:c16="http://schemas.microsoft.com/office/drawing/2014/chart" uri="{C3380CC4-5D6E-409C-BE32-E72D297353CC}">
                <c16:uniqueId val="{00000001-DAC2-40EE-A174-CC24E6D6A4C5}"/>
              </c:ext>
            </c:extLst>
          </c:dPt>
          <c:dPt>
            <c:idx val="1"/>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3-DAC2-40EE-A174-CC24E6D6A4C5}"/>
              </c:ext>
            </c:extLst>
          </c:dPt>
          <c:val>
            <c:numRef>
              <c:f>Blad1!$A$1:$A$2</c:f>
              <c:numCache>
                <c:formatCode>0%</c:formatCode>
                <c:ptCount val="2"/>
                <c:pt idx="0">
                  <c:v>0.46</c:v>
                </c:pt>
                <c:pt idx="1">
                  <c:v>0.54</c:v>
                </c:pt>
              </c:numCache>
            </c:numRef>
          </c:val>
          <c:extLst>
            <c:ext xmlns:c16="http://schemas.microsoft.com/office/drawing/2014/chart" uri="{C3380CC4-5D6E-409C-BE32-E72D297353CC}">
              <c16:uniqueId val="{00000004-DAC2-40EE-A174-CC24E6D6A4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'Formele adviezen'!$K$8:$K$11</c:f>
              <c:strCache>
                <c:ptCount val="4"/>
                <c:pt idx="0">
                  <c:v>geen</c:v>
                </c:pt>
                <c:pt idx="1">
                  <c:v>1 tot 4</c:v>
                </c:pt>
                <c:pt idx="2">
                  <c:v>5 tot 8</c:v>
                </c:pt>
                <c:pt idx="3">
                  <c:v>9 of meer</c:v>
                </c:pt>
              </c:strCache>
            </c:strRef>
          </c:cat>
          <c:val>
            <c:numRef>
              <c:f>'Formele adviezen'!$N$8:$N$11</c:f>
              <c:numCache>
                <c:formatCode>0%</c:formatCode>
                <c:ptCount val="4"/>
                <c:pt idx="0">
                  <c:v>0.15267175572519084</c:v>
                </c:pt>
                <c:pt idx="1">
                  <c:v>0.62595419847328237</c:v>
                </c:pt>
                <c:pt idx="2">
                  <c:v>0.15267175572519084</c:v>
                </c:pt>
                <c:pt idx="3">
                  <c:v>6.8702290076335881E-2</c:v>
                </c:pt>
              </c:numCache>
            </c:numRef>
          </c:val>
          <c:extLst>
            <c:ext xmlns:c16="http://schemas.microsoft.com/office/drawing/2014/chart" uri="{C3380CC4-5D6E-409C-BE32-E72D297353CC}">
              <c16:uniqueId val="{00000000-6F34-497F-8A02-F704F1F82643}"/>
            </c:ext>
          </c:extLst>
        </c:ser>
        <c:dLbls>
          <c:dLblPos val="outEnd"/>
          <c:showLegendKey val="0"/>
          <c:showVal val="1"/>
          <c:showCatName val="0"/>
          <c:showSerName val="0"/>
          <c:showPercent val="0"/>
          <c:showBubbleSize val="0"/>
        </c:dLbls>
        <c:gapWidth val="100"/>
        <c:overlap val="-27"/>
        <c:axId val="311297080"/>
        <c:axId val="311299040"/>
      </c:barChart>
      <c:catAx>
        <c:axId val="311297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nl-BE"/>
          </a:p>
        </c:txPr>
        <c:crossAx val="311299040"/>
        <c:crosses val="autoZero"/>
        <c:auto val="1"/>
        <c:lblAlgn val="ctr"/>
        <c:lblOffset val="100"/>
        <c:noMultiLvlLbl val="0"/>
      </c:catAx>
      <c:valAx>
        <c:axId val="31129904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nl-BE"/>
          </a:p>
        </c:txPr>
        <c:crossAx val="311297080"/>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nl-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6">
                <a:lumMod val="75000"/>
              </a:schemeClr>
            </a:solidFill>
          </c:spPr>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BD30-4254-85D8-B04910FFA277}"/>
              </c:ext>
            </c:extLst>
          </c:dPt>
          <c:dPt>
            <c:idx val="1"/>
            <c:bubble3D val="0"/>
            <c:spPr>
              <a:solidFill>
                <a:srgbClr val="ED7601"/>
              </a:solidFill>
              <a:ln w="19050">
                <a:solidFill>
                  <a:schemeClr val="lt1"/>
                </a:solidFill>
              </a:ln>
              <a:effectLst/>
            </c:spPr>
            <c:extLst>
              <c:ext xmlns:c16="http://schemas.microsoft.com/office/drawing/2014/chart" uri="{C3380CC4-5D6E-409C-BE32-E72D297353CC}">
                <c16:uniqueId val="{00000003-BD30-4254-85D8-B04910FFA277}"/>
              </c:ext>
            </c:extLst>
          </c:dPt>
          <c:dLbls>
            <c:dLbl>
              <c:idx val="0"/>
              <c:tx>
                <c:rich>
                  <a:bodyPr rot="0" spcFirstLastPara="1" vertOverflow="clip" horzOverflow="clip" vert="horz" wrap="square" lIns="38100" tIns="19050" rIns="38100" bIns="19050" anchor="ctr" anchorCtr="1">
                    <a:spAutoFit/>
                  </a:bodyPr>
                  <a:lstStyle/>
                  <a:p>
                    <a:pPr>
                      <a:defRPr sz="2000" b="1" i="0" u="none" strike="noStrike" kern="1200" baseline="0">
                        <a:solidFill>
                          <a:schemeClr val="dk1">
                            <a:lumMod val="65000"/>
                            <a:lumOff val="35000"/>
                          </a:schemeClr>
                        </a:solidFill>
                        <a:latin typeface="+mn-lt"/>
                        <a:ea typeface="+mn-ea"/>
                        <a:cs typeface="+mn-cs"/>
                      </a:defRPr>
                    </a:pPr>
                    <a:fld id="{EA5EBDD7-3C24-48DA-B894-9267CCF2D777}" type="CATEGORYNAME">
                      <a:rPr lang="en-US" sz="2400" b="1"/>
                      <a:pPr>
                        <a:defRPr sz="2000" b="1"/>
                      </a:pPr>
                      <a:t>[CATEGORIENAAM]</a:t>
                    </a:fld>
                    <a:r>
                      <a:rPr lang="en-US" b="1" baseline="0" dirty="0"/>
                      <a:t>
</a:t>
                    </a:r>
                    <a:fld id="{3F402844-9E0C-4896-94B1-5BD2B782EC8E}" type="PERCENTAGE">
                      <a:rPr lang="en-US" sz="2400" b="1" baseline="0"/>
                      <a:pPr>
                        <a:defRPr sz="2000" b="1"/>
                      </a:pPr>
                      <a:t>[PERCENTAGE]</a:t>
                    </a:fld>
                    <a:endParaRPr lang="en-US" b="1" baseline="0" dirty="0"/>
                  </a:p>
                </c:rich>
              </c:tx>
              <c:spPr>
                <a:solidFill>
                  <a:srgbClr val="FFFFFF"/>
                </a:solidFill>
                <a:ln w="38100" cap="flat" cmpd="sng" algn="ctr">
                  <a:solidFill>
                    <a:srgbClr val="EBF0F4"/>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dk1">
                          <a:lumMod val="65000"/>
                          <a:lumOff val="35000"/>
                        </a:schemeClr>
                      </a:solidFill>
                      <a:latin typeface="+mn-lt"/>
                      <a:ea typeface="+mn-ea"/>
                      <a:cs typeface="+mn-cs"/>
                    </a:defRPr>
                  </a:pPr>
                  <a:endParaRPr lang="nl-BE"/>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66354"/>
                        <a:gd name="adj2" fmla="val -16549"/>
                      </a:avLst>
                    </a:prstGeom>
                    <a:noFill/>
                    <a:ln>
                      <a:noFill/>
                    </a:ln>
                  </c15:spPr>
                  <c15:dlblFieldTable/>
                  <c15:showDataLabelsRange val="0"/>
                </c:ext>
                <c:ext xmlns:c16="http://schemas.microsoft.com/office/drawing/2014/chart" uri="{C3380CC4-5D6E-409C-BE32-E72D297353CC}">
                  <c16:uniqueId val="{00000001-BD30-4254-85D8-B04910FFA277}"/>
                </c:ext>
              </c:extLst>
            </c:dLbl>
            <c:dLbl>
              <c:idx val="1"/>
              <c:layout>
                <c:manualLayout>
                  <c:x val="-4.1608063183973636E-3"/>
                  <c:y val="4.4509345794392544E-2"/>
                </c:manualLayout>
              </c:layout>
              <c:tx>
                <c:rich>
                  <a:bodyPr rot="0" spcFirstLastPara="1" vertOverflow="clip" horzOverflow="clip" vert="horz" wrap="square" lIns="38100" tIns="19050" rIns="38100" bIns="19050" anchor="ctr" anchorCtr="1">
                    <a:spAutoFit/>
                  </a:bodyPr>
                  <a:lstStyle/>
                  <a:p>
                    <a:pPr>
                      <a:defRPr sz="2000" b="1" i="0" u="none" strike="noStrike" kern="1200" baseline="0">
                        <a:solidFill>
                          <a:schemeClr val="dk1">
                            <a:lumMod val="65000"/>
                            <a:lumOff val="35000"/>
                          </a:schemeClr>
                        </a:solidFill>
                        <a:latin typeface="+mn-lt"/>
                        <a:ea typeface="+mn-ea"/>
                        <a:cs typeface="+mn-cs"/>
                      </a:defRPr>
                    </a:pPr>
                    <a:fld id="{0CCD9AA4-D888-4B83-80A9-6E18644F5094}" type="CATEGORYNAME">
                      <a:rPr lang="en-US" sz="2400" b="1"/>
                      <a:pPr>
                        <a:defRPr sz="2000" b="1"/>
                      </a:pPr>
                      <a:t>[CATEGORIENAAM]</a:t>
                    </a:fld>
                    <a:r>
                      <a:rPr lang="en-US" b="1" baseline="0" dirty="0"/>
                      <a:t>
</a:t>
                    </a:r>
                    <a:fld id="{EA2336AE-8EE7-4AF4-AA0B-B20E8950979A}" type="PERCENTAGE">
                      <a:rPr lang="en-US" sz="2400" b="1" baseline="0" smtClean="0"/>
                      <a:pPr>
                        <a:defRPr sz="2000" b="1"/>
                      </a:pPr>
                      <a:t>[PERCENTAGE]</a:t>
                    </a:fld>
                    <a:endParaRPr lang="en-US" b="1" baseline="0" dirty="0"/>
                  </a:p>
                </c:rich>
              </c:tx>
              <c:spPr>
                <a:xfrm>
                  <a:off x="6816" y="1257730"/>
                  <a:ext cx="1342800" cy="664669"/>
                </a:xfrm>
                <a:solidFill>
                  <a:srgbClr val="FFFFFF"/>
                </a:solidFill>
                <a:ln w="38100" cap="flat" cmpd="sng" algn="ctr">
                  <a:solidFill>
                    <a:srgbClr val="EBF0F4"/>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dk1">
                          <a:lumMod val="65000"/>
                          <a:lumOff val="35000"/>
                        </a:schemeClr>
                      </a:solidFill>
                      <a:latin typeface="+mn-lt"/>
                      <a:ea typeface="+mn-ea"/>
                      <a:cs typeface="+mn-cs"/>
                    </a:defRPr>
                  </a:pPr>
                  <a:endParaRPr lang="nl-BE"/>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65376"/>
                        <a:gd name="adj2" fmla="val 21261"/>
                      </a:avLst>
                    </a:prstGeom>
                    <a:noFill/>
                    <a:ln>
                      <a:noFill/>
                    </a:ln>
                  </c15:spPr>
                  <c15:layout>
                    <c:manualLayout>
                      <c:w val="0.21996577654897478"/>
                      <c:h val="0.26816433021806857"/>
                    </c:manualLayout>
                  </c15:layout>
                  <c15:dlblFieldTable/>
                  <c15:showDataLabelsRange val="0"/>
                </c:ext>
                <c:ext xmlns:c16="http://schemas.microsoft.com/office/drawing/2014/chart" uri="{C3380CC4-5D6E-409C-BE32-E72D297353CC}">
                  <c16:uniqueId val="{00000003-BD30-4254-85D8-B04910FFA277}"/>
                </c:ext>
              </c:extLst>
            </c:dLbl>
            <c:spPr>
              <a:solidFill>
                <a:srgbClr val="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dk1">
                        <a:lumMod val="65000"/>
                        <a:lumOff val="35000"/>
                      </a:schemeClr>
                    </a:solidFill>
                    <a:latin typeface="+mn-lt"/>
                    <a:ea typeface="+mn-ea"/>
                    <a:cs typeface="+mn-cs"/>
                  </a:defRPr>
                </a:pPr>
                <a:endParaRPr lang="nl-BE"/>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'Formele adviezen'!$K$2:$K$3</c:f>
              <c:strCache>
                <c:ptCount val="2"/>
                <c:pt idx="0">
                  <c:v>Eigen initiatief</c:v>
                </c:pt>
                <c:pt idx="1">
                  <c:v>Op vraag</c:v>
                </c:pt>
              </c:strCache>
            </c:strRef>
          </c:cat>
          <c:val>
            <c:numRef>
              <c:f>'Formele adviezen'!$L$2:$L$3</c:f>
              <c:numCache>
                <c:formatCode>0%</c:formatCode>
                <c:ptCount val="2"/>
                <c:pt idx="0">
                  <c:v>0.55198487712665412</c:v>
                </c:pt>
                <c:pt idx="1">
                  <c:v>0.44886363636363641</c:v>
                </c:pt>
              </c:numCache>
            </c:numRef>
          </c:val>
          <c:extLst>
            <c:ext xmlns:c16="http://schemas.microsoft.com/office/drawing/2014/chart" uri="{C3380CC4-5D6E-409C-BE32-E72D297353CC}">
              <c16:uniqueId val="{00000004-BD30-4254-85D8-B04910FFA277}"/>
            </c:ext>
          </c:extLst>
        </c:ser>
        <c:dLbls>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nl-B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'Antwoord op adviezen'!$D$2:$D$4</c:f>
              <c:strCache>
                <c:ptCount val="3"/>
                <c:pt idx="0">
                  <c:v>Nooit</c:v>
                </c:pt>
                <c:pt idx="1">
                  <c:v>Soms</c:v>
                </c:pt>
                <c:pt idx="2">
                  <c:v>Altijd</c:v>
                </c:pt>
              </c:strCache>
            </c:strRef>
          </c:cat>
          <c:val>
            <c:numRef>
              <c:f>'Antwoord op adviezen'!$G$2:$G$4</c:f>
              <c:numCache>
                <c:formatCode>0%</c:formatCode>
                <c:ptCount val="3"/>
                <c:pt idx="0">
                  <c:v>0.13333333333333333</c:v>
                </c:pt>
                <c:pt idx="1">
                  <c:v>0.36666666666666664</c:v>
                </c:pt>
                <c:pt idx="2">
                  <c:v>0.5</c:v>
                </c:pt>
              </c:numCache>
            </c:numRef>
          </c:val>
          <c:extLst>
            <c:ext xmlns:c16="http://schemas.microsoft.com/office/drawing/2014/chart" uri="{C3380CC4-5D6E-409C-BE32-E72D297353CC}">
              <c16:uniqueId val="{00000000-E222-4A19-AB48-A2991AE42ECB}"/>
            </c:ext>
          </c:extLst>
        </c:ser>
        <c:dLbls>
          <c:dLblPos val="outEnd"/>
          <c:showLegendKey val="0"/>
          <c:showVal val="1"/>
          <c:showCatName val="0"/>
          <c:showSerName val="0"/>
          <c:showPercent val="0"/>
          <c:showBubbleSize val="0"/>
        </c:dLbls>
        <c:gapWidth val="150"/>
        <c:overlap val="-27"/>
        <c:axId val="314240560"/>
        <c:axId val="314237424"/>
      </c:barChart>
      <c:catAx>
        <c:axId val="31424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BE"/>
          </a:p>
        </c:txPr>
        <c:crossAx val="314237424"/>
        <c:crosses val="autoZero"/>
        <c:auto val="1"/>
        <c:lblAlgn val="ctr"/>
        <c:lblOffset val="100"/>
        <c:noMultiLvlLbl val="0"/>
      </c:catAx>
      <c:valAx>
        <c:axId val="3142374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BE"/>
          </a:p>
        </c:txPr>
        <c:crossAx val="314240560"/>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nl-B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C00000"/>
              </a:solidFill>
              <a:ln>
                <a:noFill/>
              </a:ln>
              <a:effectLst/>
            </c:spPr>
            <c:extLst>
              <c:ext xmlns:c16="http://schemas.microsoft.com/office/drawing/2014/chart" uri="{C3380CC4-5D6E-409C-BE32-E72D297353CC}">
                <c16:uniqueId val="{00000001-4BCE-4F81-ACBF-F56E9C4B5569}"/>
              </c:ext>
            </c:extLst>
          </c:dPt>
          <c:dPt>
            <c:idx val="1"/>
            <c:bubble3D val="0"/>
            <c:spPr>
              <a:solidFill>
                <a:schemeClr val="accent3"/>
              </a:solidFill>
              <a:ln>
                <a:noFill/>
              </a:ln>
              <a:effectLst/>
            </c:spPr>
            <c:extLst>
              <c:ext xmlns:c16="http://schemas.microsoft.com/office/drawing/2014/chart" uri="{C3380CC4-5D6E-409C-BE32-E72D297353CC}">
                <c16:uniqueId val="{00000003-4BCE-4F81-ACBF-F56E9C4B5569}"/>
              </c:ext>
            </c:extLst>
          </c:dPt>
          <c:dPt>
            <c:idx val="2"/>
            <c:bubble3D val="0"/>
            <c:spPr>
              <a:solidFill>
                <a:schemeClr val="accent5"/>
              </a:solidFill>
              <a:ln>
                <a:noFill/>
              </a:ln>
              <a:effectLst/>
            </c:spPr>
            <c:extLst>
              <c:ext xmlns:c16="http://schemas.microsoft.com/office/drawing/2014/chart" uri="{C3380CC4-5D6E-409C-BE32-E72D297353CC}">
                <c16:uniqueId val="{00000005-4BCE-4F81-ACBF-F56E9C4B5569}"/>
              </c:ext>
            </c:extLst>
          </c:dPt>
          <c:dPt>
            <c:idx val="3"/>
            <c:bubble3D val="0"/>
            <c:spPr>
              <a:solidFill>
                <a:schemeClr val="accent4"/>
              </a:solidFill>
              <a:ln>
                <a:noFill/>
              </a:ln>
              <a:effectLst/>
            </c:spPr>
            <c:extLst>
              <c:ext xmlns:c16="http://schemas.microsoft.com/office/drawing/2014/chart" uri="{C3380CC4-5D6E-409C-BE32-E72D297353CC}">
                <c16:uniqueId val="{00000007-4BCE-4F81-ACBF-F56E9C4B5569}"/>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'Rekening houden met adviezen'!$D$2:$D$5</c:f>
              <c:strCache>
                <c:ptCount val="4"/>
                <c:pt idx="0">
                  <c:v>Nooit</c:v>
                </c:pt>
                <c:pt idx="1">
                  <c:v>Soms</c:v>
                </c:pt>
                <c:pt idx="2">
                  <c:v>Altijd</c:v>
                </c:pt>
                <c:pt idx="3">
                  <c:v>Weet niet</c:v>
                </c:pt>
              </c:strCache>
            </c:strRef>
          </c:cat>
          <c:val>
            <c:numRef>
              <c:f>'Rekening houden met adviezen'!$G$2:$G$5</c:f>
              <c:numCache>
                <c:formatCode>0%</c:formatCode>
                <c:ptCount val="4"/>
                <c:pt idx="0">
                  <c:v>4.9586776859504134E-2</c:v>
                </c:pt>
                <c:pt idx="1">
                  <c:v>0.58677685950413228</c:v>
                </c:pt>
                <c:pt idx="2">
                  <c:v>0.28925619834710742</c:v>
                </c:pt>
                <c:pt idx="3">
                  <c:v>7.43801652892562E-2</c:v>
                </c:pt>
              </c:numCache>
            </c:numRef>
          </c:val>
          <c:extLst>
            <c:ext xmlns:c16="http://schemas.microsoft.com/office/drawing/2014/chart" uri="{C3380CC4-5D6E-409C-BE32-E72D297353CC}">
              <c16:uniqueId val="{00000008-4BCE-4F81-ACBF-F56E9C4B5569}"/>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solidFill>
      <a:schemeClr val="bg1"/>
    </a:solidFill>
    <a:ln w="9525" cap="flat" cmpd="sng" algn="ctr">
      <a:noFill/>
      <a:round/>
    </a:ln>
    <a:effectLst/>
  </c:spPr>
  <c:txPr>
    <a:bodyPr/>
    <a:lstStyle/>
    <a:p>
      <a:pPr>
        <a:defRPr/>
      </a:pPr>
      <a:endParaRPr lang="nl-B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'Andere adviesactiviteiten'!$N$3:$N$11</c:f>
              <c:strCache>
                <c:ptCount val="9"/>
                <c:pt idx="0">
                  <c:v>Gesprek of mondeling advies lokaal bestuur</c:v>
                </c:pt>
                <c:pt idx="1">
                  <c:v>Deelname overlegvergadering</c:v>
                </c:pt>
                <c:pt idx="2">
                  <c:v>Organisatie infovergadering of hoorzitting</c:v>
                </c:pt>
                <c:pt idx="3">
                  <c:v>Enquête</c:v>
                </c:pt>
                <c:pt idx="4">
                  <c:v>Actie</c:v>
                </c:pt>
                <c:pt idx="5">
                  <c:v>Andere</c:v>
                </c:pt>
                <c:pt idx="6">
                  <c:v>Persmoment</c:v>
                </c:pt>
                <c:pt idx="7">
                  <c:v>Organisatie debat</c:v>
                </c:pt>
                <c:pt idx="8">
                  <c:v>Verzoekschrift</c:v>
                </c:pt>
              </c:strCache>
            </c:strRef>
          </c:cat>
          <c:val>
            <c:numRef>
              <c:f>'Andere adviesactiviteiten'!$P$3:$P$11</c:f>
              <c:numCache>
                <c:formatCode>0%</c:formatCode>
                <c:ptCount val="9"/>
                <c:pt idx="0">
                  <c:v>0.72857142857142854</c:v>
                </c:pt>
                <c:pt idx="1">
                  <c:v>0.56428571428571428</c:v>
                </c:pt>
                <c:pt idx="2">
                  <c:v>0.27142857142857141</c:v>
                </c:pt>
                <c:pt idx="3">
                  <c:v>0.22857142857142856</c:v>
                </c:pt>
                <c:pt idx="4">
                  <c:v>0.20714285714285716</c:v>
                </c:pt>
                <c:pt idx="5">
                  <c:v>0.2</c:v>
                </c:pt>
                <c:pt idx="6">
                  <c:v>0.18571428571428572</c:v>
                </c:pt>
                <c:pt idx="7">
                  <c:v>0.15714285714285714</c:v>
                </c:pt>
                <c:pt idx="8">
                  <c:v>0.1357142857142857</c:v>
                </c:pt>
              </c:numCache>
            </c:numRef>
          </c:val>
          <c:extLst>
            <c:ext xmlns:c16="http://schemas.microsoft.com/office/drawing/2014/chart" uri="{C3380CC4-5D6E-409C-BE32-E72D297353CC}">
              <c16:uniqueId val="{00000000-D88D-43A3-956F-947E6B8C0410}"/>
            </c:ext>
          </c:extLst>
        </c:ser>
        <c:dLbls>
          <c:dLblPos val="outEnd"/>
          <c:showLegendKey val="0"/>
          <c:showVal val="1"/>
          <c:showCatName val="0"/>
          <c:showSerName val="0"/>
          <c:showPercent val="0"/>
          <c:showBubbleSize val="0"/>
        </c:dLbls>
        <c:gapWidth val="182"/>
        <c:axId val="314241344"/>
        <c:axId val="314240168"/>
      </c:barChart>
      <c:catAx>
        <c:axId val="3142413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nl-BE"/>
          </a:p>
        </c:txPr>
        <c:crossAx val="314240168"/>
        <c:crosses val="autoZero"/>
        <c:auto val="1"/>
        <c:lblAlgn val="ctr"/>
        <c:lblOffset val="100"/>
        <c:noMultiLvlLbl val="0"/>
      </c:catAx>
      <c:valAx>
        <c:axId val="314240168"/>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BE"/>
          </a:p>
        </c:txPr>
        <c:crossAx val="314241344"/>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nl-B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'Thema''s advies (2)'!$M$3:$M$12</c:f>
              <c:strCache>
                <c:ptCount val="10"/>
                <c:pt idx="0">
                  <c:v>Andere</c:v>
                </c:pt>
                <c:pt idx="1">
                  <c:v>Beheers- en beleidscyclus</c:v>
                </c:pt>
                <c:pt idx="2">
                  <c:v>Wonen</c:v>
                </c:pt>
                <c:pt idx="3">
                  <c:v>Maatschappelijke participatie</c:v>
                </c:pt>
                <c:pt idx="4">
                  <c:v>Gezondheid en zorg</c:v>
                </c:pt>
                <c:pt idx="5">
                  <c:v>Sociale inclusie</c:v>
                </c:pt>
                <c:pt idx="6">
                  <c:v>Communicatie en informatie</c:v>
                </c:pt>
                <c:pt idx="7">
                  <c:v>Sociale en culturele participatie</c:v>
                </c:pt>
                <c:pt idx="8">
                  <c:v>Publieke ruimte en gebouwen</c:v>
                </c:pt>
                <c:pt idx="9">
                  <c:v>Mobiliteit</c:v>
                </c:pt>
              </c:strCache>
            </c:strRef>
          </c:cat>
          <c:val>
            <c:numRef>
              <c:f>'Thema''s advies (2)'!$O$3:$O$12</c:f>
              <c:numCache>
                <c:formatCode>0%</c:formatCode>
                <c:ptCount val="10"/>
                <c:pt idx="0">
                  <c:v>0.19285714285714287</c:v>
                </c:pt>
                <c:pt idx="1">
                  <c:v>0.22142857142857142</c:v>
                </c:pt>
                <c:pt idx="2">
                  <c:v>0.29285714285714287</c:v>
                </c:pt>
                <c:pt idx="3">
                  <c:v>0.33571428571428569</c:v>
                </c:pt>
                <c:pt idx="4">
                  <c:v>0.35</c:v>
                </c:pt>
                <c:pt idx="5">
                  <c:v>0.37142857142857144</c:v>
                </c:pt>
                <c:pt idx="6">
                  <c:v>0.42142857142857143</c:v>
                </c:pt>
                <c:pt idx="7">
                  <c:v>0.45714285714285713</c:v>
                </c:pt>
                <c:pt idx="8">
                  <c:v>0.6</c:v>
                </c:pt>
                <c:pt idx="9">
                  <c:v>0.6</c:v>
                </c:pt>
              </c:numCache>
            </c:numRef>
          </c:val>
          <c:extLst>
            <c:ext xmlns:c16="http://schemas.microsoft.com/office/drawing/2014/chart" uri="{C3380CC4-5D6E-409C-BE32-E72D297353CC}">
              <c16:uniqueId val="{00000000-8174-4964-861A-85819182284F}"/>
            </c:ext>
          </c:extLst>
        </c:ser>
        <c:dLbls>
          <c:dLblPos val="outEnd"/>
          <c:showLegendKey val="0"/>
          <c:showVal val="1"/>
          <c:showCatName val="0"/>
          <c:showSerName val="0"/>
          <c:showPercent val="0"/>
          <c:showBubbleSize val="0"/>
        </c:dLbls>
        <c:gapWidth val="182"/>
        <c:axId val="314242128"/>
        <c:axId val="314242520"/>
      </c:barChart>
      <c:catAx>
        <c:axId val="314242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nl-BE"/>
          </a:p>
        </c:txPr>
        <c:crossAx val="314242520"/>
        <c:crosses val="autoZero"/>
        <c:auto val="1"/>
        <c:lblAlgn val="ctr"/>
        <c:lblOffset val="100"/>
        <c:noMultiLvlLbl val="0"/>
      </c:catAx>
      <c:valAx>
        <c:axId val="31424252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rgbClr val="002060"/>
                </a:solidFill>
                <a:latin typeface="+mn-lt"/>
                <a:ea typeface="+mn-ea"/>
                <a:cs typeface="+mn-cs"/>
              </a:defRPr>
            </a:pPr>
            <a:endParaRPr lang="nl-BE"/>
          </a:p>
        </c:txPr>
        <c:crossAx val="314242128"/>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1DC4F-9D97-40E1-957E-768D714F0049}" type="doc">
      <dgm:prSet loTypeId="urn:microsoft.com/office/officeart/2005/8/layout/vList3" loCatId="picture" qsTypeId="urn:microsoft.com/office/officeart/2005/8/quickstyle/simple1" qsCatId="simple" csTypeId="urn:microsoft.com/office/officeart/2005/8/colors/colorful5" csCatId="colorful" phldr="1"/>
      <dgm:spPr/>
    </dgm:pt>
    <dgm:pt modelId="{2342A475-6CCF-4AE4-B76F-0FD28FAD68D7}">
      <dgm:prSet phldrT="[Tekst]" custT="1"/>
      <dgm:spPr/>
      <dgm:t>
        <a:bodyPr/>
        <a:lstStyle/>
        <a:p>
          <a:r>
            <a:rPr lang="nl-BE" sz="3100" dirty="0"/>
            <a:t>Beleidsdoelstellingen</a:t>
          </a:r>
        </a:p>
      </dgm:t>
    </dgm:pt>
    <dgm:pt modelId="{6908F39A-2F5D-499C-9403-115C0AD52CDF}" type="parTrans" cxnId="{0CE01215-5AB8-46F0-884C-F5A4BB16BBA5}">
      <dgm:prSet/>
      <dgm:spPr/>
      <dgm:t>
        <a:bodyPr/>
        <a:lstStyle/>
        <a:p>
          <a:endParaRPr lang="nl-BE"/>
        </a:p>
      </dgm:t>
    </dgm:pt>
    <dgm:pt modelId="{4FCBEE78-8501-49FD-AAF4-85D117710C6C}" type="sibTrans" cxnId="{0CE01215-5AB8-46F0-884C-F5A4BB16BBA5}">
      <dgm:prSet/>
      <dgm:spPr/>
      <dgm:t>
        <a:bodyPr/>
        <a:lstStyle/>
        <a:p>
          <a:endParaRPr lang="nl-BE"/>
        </a:p>
      </dgm:t>
    </dgm:pt>
    <dgm:pt modelId="{28493AAD-DB26-4F33-87B5-C4F7786A2675}">
      <dgm:prSet phldrT="[Tekst]"/>
      <dgm:spPr/>
      <dgm:t>
        <a:bodyPr/>
        <a:lstStyle/>
        <a:p>
          <a:r>
            <a:rPr lang="nl-BE" dirty="0"/>
            <a:t>Actieplannen en acties</a:t>
          </a:r>
        </a:p>
      </dgm:t>
    </dgm:pt>
    <dgm:pt modelId="{2AA826A5-DED4-4DDF-BA72-942246D18222}" type="parTrans" cxnId="{67CAB8E5-7150-4152-8C43-E7A673A3E874}">
      <dgm:prSet/>
      <dgm:spPr/>
      <dgm:t>
        <a:bodyPr/>
        <a:lstStyle/>
        <a:p>
          <a:endParaRPr lang="nl-BE"/>
        </a:p>
      </dgm:t>
    </dgm:pt>
    <dgm:pt modelId="{1B8B02BA-FA58-4CC3-931B-CB2674B1DC49}" type="sibTrans" cxnId="{67CAB8E5-7150-4152-8C43-E7A673A3E874}">
      <dgm:prSet/>
      <dgm:spPr/>
      <dgm:t>
        <a:bodyPr/>
        <a:lstStyle/>
        <a:p>
          <a:endParaRPr lang="nl-BE"/>
        </a:p>
      </dgm:t>
    </dgm:pt>
    <dgm:pt modelId="{01B4D5B4-48CC-49B5-A18E-AD105ACC0248}">
      <dgm:prSet phldrT="[Tekst]"/>
      <dgm:spPr/>
      <dgm:t>
        <a:bodyPr/>
        <a:lstStyle/>
        <a:p>
          <a:r>
            <a:rPr lang="nl-BE" dirty="0"/>
            <a:t>Budget</a:t>
          </a:r>
        </a:p>
      </dgm:t>
    </dgm:pt>
    <dgm:pt modelId="{F91EBB53-31F1-4929-9B41-9E9039186D6C}" type="parTrans" cxnId="{A774F12F-7B6B-40FD-8424-FDADA2E06618}">
      <dgm:prSet/>
      <dgm:spPr/>
      <dgm:t>
        <a:bodyPr/>
        <a:lstStyle/>
        <a:p>
          <a:endParaRPr lang="nl-BE"/>
        </a:p>
      </dgm:t>
    </dgm:pt>
    <dgm:pt modelId="{FF00CA4A-AB6C-4789-8685-E1C3CDB01AD9}" type="sibTrans" cxnId="{A774F12F-7B6B-40FD-8424-FDADA2E06618}">
      <dgm:prSet/>
      <dgm:spPr/>
      <dgm:t>
        <a:bodyPr/>
        <a:lstStyle/>
        <a:p>
          <a:endParaRPr lang="nl-BE"/>
        </a:p>
      </dgm:t>
    </dgm:pt>
    <dgm:pt modelId="{C22AD84C-9F2B-4C52-B341-EF2C5A94FB34}" type="pres">
      <dgm:prSet presAssocID="{F701DC4F-9D97-40E1-957E-768D714F0049}" presName="linearFlow" presStyleCnt="0">
        <dgm:presLayoutVars>
          <dgm:dir/>
          <dgm:resizeHandles val="exact"/>
        </dgm:presLayoutVars>
      </dgm:prSet>
      <dgm:spPr/>
    </dgm:pt>
    <dgm:pt modelId="{04952018-DF8C-4717-ACFF-8E434645F0C7}" type="pres">
      <dgm:prSet presAssocID="{2342A475-6CCF-4AE4-B76F-0FD28FAD68D7}" presName="composite" presStyleCnt="0"/>
      <dgm:spPr/>
    </dgm:pt>
    <dgm:pt modelId="{5383DD52-42AD-4D6D-8274-475DCE2B6DAD}" type="pres">
      <dgm:prSet presAssocID="{2342A475-6CCF-4AE4-B76F-0FD28FAD68D7}" presName="imgShp" presStyleLbl="fgImgPlace1" presStyleIdx="0" presStyleCnt="3"/>
      <dgm:spPr>
        <a:blipFill rotWithShape="1">
          <a:blip xmlns:r="http://schemas.openxmlformats.org/officeDocument/2006/relationships" r:embed="rId1"/>
          <a:stretch>
            <a:fillRect/>
          </a:stretch>
        </a:blipFill>
      </dgm:spPr>
    </dgm:pt>
    <dgm:pt modelId="{E254DEA0-392F-4D7F-B460-6D502C25788C}" type="pres">
      <dgm:prSet presAssocID="{2342A475-6CCF-4AE4-B76F-0FD28FAD68D7}" presName="txShp" presStyleLbl="node1" presStyleIdx="0" presStyleCnt="3">
        <dgm:presLayoutVars>
          <dgm:bulletEnabled val="1"/>
        </dgm:presLayoutVars>
      </dgm:prSet>
      <dgm:spPr/>
    </dgm:pt>
    <dgm:pt modelId="{E194B98A-D342-4020-9EE5-28B9231A3103}" type="pres">
      <dgm:prSet presAssocID="{4FCBEE78-8501-49FD-AAF4-85D117710C6C}" presName="spacing" presStyleCnt="0"/>
      <dgm:spPr/>
    </dgm:pt>
    <dgm:pt modelId="{31743D10-28F2-4CE3-8002-C4C073255F6D}" type="pres">
      <dgm:prSet presAssocID="{28493AAD-DB26-4F33-87B5-C4F7786A2675}" presName="composite" presStyleCnt="0"/>
      <dgm:spPr/>
    </dgm:pt>
    <dgm:pt modelId="{6BBE4390-848D-4107-BE80-46B841320357}" type="pres">
      <dgm:prSet presAssocID="{28493AAD-DB26-4F33-87B5-C4F7786A2675}" presName="imgShp" presStyleLbl="fgImgPlace1" presStyleIdx="1" presStyleCnt="3"/>
      <dgm:spPr>
        <a:blipFill rotWithShape="1">
          <a:blip xmlns:r="http://schemas.openxmlformats.org/officeDocument/2006/relationships" r:embed="rId2"/>
          <a:stretch>
            <a:fillRect/>
          </a:stretch>
        </a:blipFill>
      </dgm:spPr>
    </dgm:pt>
    <dgm:pt modelId="{E1712179-2D82-405F-81B0-E2D3C7609513}" type="pres">
      <dgm:prSet presAssocID="{28493AAD-DB26-4F33-87B5-C4F7786A2675}" presName="txShp" presStyleLbl="node1" presStyleIdx="1" presStyleCnt="3">
        <dgm:presLayoutVars>
          <dgm:bulletEnabled val="1"/>
        </dgm:presLayoutVars>
      </dgm:prSet>
      <dgm:spPr/>
    </dgm:pt>
    <dgm:pt modelId="{76FCB8CD-175D-4FEC-B857-01C01E26DD98}" type="pres">
      <dgm:prSet presAssocID="{1B8B02BA-FA58-4CC3-931B-CB2674B1DC49}" presName="spacing" presStyleCnt="0"/>
      <dgm:spPr/>
    </dgm:pt>
    <dgm:pt modelId="{EF732178-4F7F-43C8-A131-D777BCBA8983}" type="pres">
      <dgm:prSet presAssocID="{01B4D5B4-48CC-49B5-A18E-AD105ACC0248}" presName="composite" presStyleCnt="0"/>
      <dgm:spPr/>
    </dgm:pt>
    <dgm:pt modelId="{98CB962C-8695-4A43-BE72-CAE034D03370}" type="pres">
      <dgm:prSet presAssocID="{01B4D5B4-48CC-49B5-A18E-AD105ACC0248}" presName="imgShp" presStyleLbl="fgImgPlace1" presStyleIdx="2" presStyleCnt="3"/>
      <dgm:spPr>
        <a:blipFill rotWithShape="1">
          <a:blip xmlns:r="http://schemas.openxmlformats.org/officeDocument/2006/relationships" r:embed="rId3"/>
          <a:stretch>
            <a:fillRect/>
          </a:stretch>
        </a:blipFill>
      </dgm:spPr>
    </dgm:pt>
    <dgm:pt modelId="{B4E2E36F-8995-4D94-8684-9074C3870BC4}" type="pres">
      <dgm:prSet presAssocID="{01B4D5B4-48CC-49B5-A18E-AD105ACC0248}" presName="txShp" presStyleLbl="node1" presStyleIdx="2" presStyleCnt="3">
        <dgm:presLayoutVars>
          <dgm:bulletEnabled val="1"/>
        </dgm:presLayoutVars>
      </dgm:prSet>
      <dgm:spPr/>
    </dgm:pt>
  </dgm:ptLst>
  <dgm:cxnLst>
    <dgm:cxn modelId="{8ED9B20E-AD09-4897-9FD6-6471184A96ED}" type="presOf" srcId="{F701DC4F-9D97-40E1-957E-768D714F0049}" destId="{C22AD84C-9F2B-4C52-B341-EF2C5A94FB34}" srcOrd="0" destOrd="0" presId="urn:microsoft.com/office/officeart/2005/8/layout/vList3"/>
    <dgm:cxn modelId="{0CE01215-5AB8-46F0-884C-F5A4BB16BBA5}" srcId="{F701DC4F-9D97-40E1-957E-768D714F0049}" destId="{2342A475-6CCF-4AE4-B76F-0FD28FAD68D7}" srcOrd="0" destOrd="0" parTransId="{6908F39A-2F5D-499C-9403-115C0AD52CDF}" sibTransId="{4FCBEE78-8501-49FD-AAF4-85D117710C6C}"/>
    <dgm:cxn modelId="{B0DB2E26-F3C7-4D19-93DD-93EA6B2CEFE4}" type="presOf" srcId="{2342A475-6CCF-4AE4-B76F-0FD28FAD68D7}" destId="{E254DEA0-392F-4D7F-B460-6D502C25788C}" srcOrd="0" destOrd="0" presId="urn:microsoft.com/office/officeart/2005/8/layout/vList3"/>
    <dgm:cxn modelId="{A774F12F-7B6B-40FD-8424-FDADA2E06618}" srcId="{F701DC4F-9D97-40E1-957E-768D714F0049}" destId="{01B4D5B4-48CC-49B5-A18E-AD105ACC0248}" srcOrd="2" destOrd="0" parTransId="{F91EBB53-31F1-4929-9B41-9E9039186D6C}" sibTransId="{FF00CA4A-AB6C-4789-8685-E1C3CDB01AD9}"/>
    <dgm:cxn modelId="{2DCEF953-CE92-4BE1-BF20-72F2E1C734EF}" type="presOf" srcId="{01B4D5B4-48CC-49B5-A18E-AD105ACC0248}" destId="{B4E2E36F-8995-4D94-8684-9074C3870BC4}" srcOrd="0" destOrd="0" presId="urn:microsoft.com/office/officeart/2005/8/layout/vList3"/>
    <dgm:cxn modelId="{3B8532E2-44F8-4829-8610-D93DF70F812D}" type="presOf" srcId="{28493AAD-DB26-4F33-87B5-C4F7786A2675}" destId="{E1712179-2D82-405F-81B0-E2D3C7609513}" srcOrd="0" destOrd="0" presId="urn:microsoft.com/office/officeart/2005/8/layout/vList3"/>
    <dgm:cxn modelId="{67CAB8E5-7150-4152-8C43-E7A673A3E874}" srcId="{F701DC4F-9D97-40E1-957E-768D714F0049}" destId="{28493AAD-DB26-4F33-87B5-C4F7786A2675}" srcOrd="1" destOrd="0" parTransId="{2AA826A5-DED4-4DDF-BA72-942246D18222}" sibTransId="{1B8B02BA-FA58-4CC3-931B-CB2674B1DC49}"/>
    <dgm:cxn modelId="{85C8DAC8-69B9-4468-B71A-F909BF1FF752}" type="presParOf" srcId="{C22AD84C-9F2B-4C52-B341-EF2C5A94FB34}" destId="{04952018-DF8C-4717-ACFF-8E434645F0C7}" srcOrd="0" destOrd="0" presId="urn:microsoft.com/office/officeart/2005/8/layout/vList3"/>
    <dgm:cxn modelId="{575AD80C-76DE-44EF-BD14-5BCA50CF1B0F}" type="presParOf" srcId="{04952018-DF8C-4717-ACFF-8E434645F0C7}" destId="{5383DD52-42AD-4D6D-8274-475DCE2B6DAD}" srcOrd="0" destOrd="0" presId="urn:microsoft.com/office/officeart/2005/8/layout/vList3"/>
    <dgm:cxn modelId="{653AA134-544A-482D-80B8-BBD7E6115587}" type="presParOf" srcId="{04952018-DF8C-4717-ACFF-8E434645F0C7}" destId="{E254DEA0-392F-4D7F-B460-6D502C25788C}" srcOrd="1" destOrd="0" presId="urn:microsoft.com/office/officeart/2005/8/layout/vList3"/>
    <dgm:cxn modelId="{23C1EF2F-8698-4C23-B7A5-041FA5218F80}" type="presParOf" srcId="{C22AD84C-9F2B-4C52-B341-EF2C5A94FB34}" destId="{E194B98A-D342-4020-9EE5-28B9231A3103}" srcOrd="1" destOrd="0" presId="urn:microsoft.com/office/officeart/2005/8/layout/vList3"/>
    <dgm:cxn modelId="{013C4A1E-B881-421C-B266-C563A5F7E2AD}" type="presParOf" srcId="{C22AD84C-9F2B-4C52-B341-EF2C5A94FB34}" destId="{31743D10-28F2-4CE3-8002-C4C073255F6D}" srcOrd="2" destOrd="0" presId="urn:microsoft.com/office/officeart/2005/8/layout/vList3"/>
    <dgm:cxn modelId="{C8AAB36F-4D71-4CEE-A507-AF67A30EA5AA}" type="presParOf" srcId="{31743D10-28F2-4CE3-8002-C4C073255F6D}" destId="{6BBE4390-848D-4107-BE80-46B841320357}" srcOrd="0" destOrd="0" presId="urn:microsoft.com/office/officeart/2005/8/layout/vList3"/>
    <dgm:cxn modelId="{9AA32544-BD98-46C9-A5CC-E114ADBEDCBB}" type="presParOf" srcId="{31743D10-28F2-4CE3-8002-C4C073255F6D}" destId="{E1712179-2D82-405F-81B0-E2D3C7609513}" srcOrd="1" destOrd="0" presId="urn:microsoft.com/office/officeart/2005/8/layout/vList3"/>
    <dgm:cxn modelId="{70DDACBF-8F08-4BC1-8F7D-B79327A4C79B}" type="presParOf" srcId="{C22AD84C-9F2B-4C52-B341-EF2C5A94FB34}" destId="{76FCB8CD-175D-4FEC-B857-01C01E26DD98}" srcOrd="3" destOrd="0" presId="urn:microsoft.com/office/officeart/2005/8/layout/vList3"/>
    <dgm:cxn modelId="{ECCD45B7-5C4A-427C-9DBF-6B310E3A18B1}" type="presParOf" srcId="{C22AD84C-9F2B-4C52-B341-EF2C5A94FB34}" destId="{EF732178-4F7F-43C8-A131-D777BCBA8983}" srcOrd="4" destOrd="0" presId="urn:microsoft.com/office/officeart/2005/8/layout/vList3"/>
    <dgm:cxn modelId="{5906088A-A7B3-4111-B644-642D0D944715}" type="presParOf" srcId="{EF732178-4F7F-43C8-A131-D777BCBA8983}" destId="{98CB962C-8695-4A43-BE72-CAE034D03370}" srcOrd="0" destOrd="0" presId="urn:microsoft.com/office/officeart/2005/8/layout/vList3"/>
    <dgm:cxn modelId="{9BBE83A7-D2F7-4C24-9F47-5841134C37FD}" type="presParOf" srcId="{EF732178-4F7F-43C8-A131-D777BCBA8983}" destId="{B4E2E36F-8995-4D94-8684-9074C3870BC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01DC4F-9D97-40E1-957E-768D714F0049}" type="doc">
      <dgm:prSet loTypeId="urn:microsoft.com/office/officeart/2005/8/layout/vList3" loCatId="picture" qsTypeId="urn:microsoft.com/office/officeart/2005/8/quickstyle/simple1" qsCatId="simple" csTypeId="urn:microsoft.com/office/officeart/2005/8/colors/colorful5" csCatId="colorful" phldr="1"/>
      <dgm:spPr/>
    </dgm:pt>
    <dgm:pt modelId="{2342A475-6CCF-4AE4-B76F-0FD28FAD68D7}">
      <dgm:prSet phldrT="[Tekst]" custT="1"/>
      <dgm:spPr/>
      <dgm:t>
        <a:bodyPr/>
        <a:lstStyle/>
        <a:p>
          <a:r>
            <a:rPr lang="nl-BE" sz="3100" dirty="0"/>
            <a:t>Beleidsdoelstellingen</a:t>
          </a:r>
        </a:p>
      </dgm:t>
    </dgm:pt>
    <dgm:pt modelId="{6908F39A-2F5D-499C-9403-115C0AD52CDF}" type="parTrans" cxnId="{0CE01215-5AB8-46F0-884C-F5A4BB16BBA5}">
      <dgm:prSet/>
      <dgm:spPr/>
      <dgm:t>
        <a:bodyPr/>
        <a:lstStyle/>
        <a:p>
          <a:endParaRPr lang="nl-BE"/>
        </a:p>
      </dgm:t>
    </dgm:pt>
    <dgm:pt modelId="{4FCBEE78-8501-49FD-AAF4-85D117710C6C}" type="sibTrans" cxnId="{0CE01215-5AB8-46F0-884C-F5A4BB16BBA5}">
      <dgm:prSet/>
      <dgm:spPr/>
      <dgm:t>
        <a:bodyPr/>
        <a:lstStyle/>
        <a:p>
          <a:endParaRPr lang="nl-BE"/>
        </a:p>
      </dgm:t>
    </dgm:pt>
    <dgm:pt modelId="{28493AAD-DB26-4F33-87B5-C4F7786A2675}">
      <dgm:prSet phldrT="[Tekst]"/>
      <dgm:spPr/>
      <dgm:t>
        <a:bodyPr/>
        <a:lstStyle/>
        <a:p>
          <a:r>
            <a:rPr lang="nl-BE" dirty="0"/>
            <a:t>Actieplannen en acties</a:t>
          </a:r>
        </a:p>
      </dgm:t>
    </dgm:pt>
    <dgm:pt modelId="{2AA826A5-DED4-4DDF-BA72-942246D18222}" type="parTrans" cxnId="{67CAB8E5-7150-4152-8C43-E7A673A3E874}">
      <dgm:prSet/>
      <dgm:spPr/>
      <dgm:t>
        <a:bodyPr/>
        <a:lstStyle/>
        <a:p>
          <a:endParaRPr lang="nl-BE"/>
        </a:p>
      </dgm:t>
    </dgm:pt>
    <dgm:pt modelId="{1B8B02BA-FA58-4CC3-931B-CB2674B1DC49}" type="sibTrans" cxnId="{67CAB8E5-7150-4152-8C43-E7A673A3E874}">
      <dgm:prSet/>
      <dgm:spPr/>
      <dgm:t>
        <a:bodyPr/>
        <a:lstStyle/>
        <a:p>
          <a:endParaRPr lang="nl-BE"/>
        </a:p>
      </dgm:t>
    </dgm:pt>
    <dgm:pt modelId="{01B4D5B4-48CC-49B5-A18E-AD105ACC0248}">
      <dgm:prSet phldrT="[Tekst]"/>
      <dgm:spPr/>
      <dgm:t>
        <a:bodyPr/>
        <a:lstStyle/>
        <a:p>
          <a:r>
            <a:rPr lang="nl-BE" dirty="0"/>
            <a:t>Budget</a:t>
          </a:r>
        </a:p>
      </dgm:t>
    </dgm:pt>
    <dgm:pt modelId="{F91EBB53-31F1-4929-9B41-9E9039186D6C}" type="parTrans" cxnId="{A774F12F-7B6B-40FD-8424-FDADA2E06618}">
      <dgm:prSet/>
      <dgm:spPr/>
      <dgm:t>
        <a:bodyPr/>
        <a:lstStyle/>
        <a:p>
          <a:endParaRPr lang="nl-BE"/>
        </a:p>
      </dgm:t>
    </dgm:pt>
    <dgm:pt modelId="{FF00CA4A-AB6C-4789-8685-E1C3CDB01AD9}" type="sibTrans" cxnId="{A774F12F-7B6B-40FD-8424-FDADA2E06618}">
      <dgm:prSet/>
      <dgm:spPr/>
      <dgm:t>
        <a:bodyPr/>
        <a:lstStyle/>
        <a:p>
          <a:endParaRPr lang="nl-BE"/>
        </a:p>
      </dgm:t>
    </dgm:pt>
    <dgm:pt modelId="{C22AD84C-9F2B-4C52-B341-EF2C5A94FB34}" type="pres">
      <dgm:prSet presAssocID="{F701DC4F-9D97-40E1-957E-768D714F0049}" presName="linearFlow" presStyleCnt="0">
        <dgm:presLayoutVars>
          <dgm:dir/>
          <dgm:resizeHandles val="exact"/>
        </dgm:presLayoutVars>
      </dgm:prSet>
      <dgm:spPr/>
    </dgm:pt>
    <dgm:pt modelId="{04952018-DF8C-4717-ACFF-8E434645F0C7}" type="pres">
      <dgm:prSet presAssocID="{2342A475-6CCF-4AE4-B76F-0FD28FAD68D7}" presName="composite" presStyleCnt="0"/>
      <dgm:spPr/>
    </dgm:pt>
    <dgm:pt modelId="{5383DD52-42AD-4D6D-8274-475DCE2B6DAD}" type="pres">
      <dgm:prSet presAssocID="{2342A475-6CCF-4AE4-B76F-0FD28FAD68D7}" presName="imgShp" presStyleLbl="fgImgPlace1" presStyleIdx="0" presStyleCnt="3"/>
      <dgm:spPr>
        <a:blipFill rotWithShape="1">
          <a:blip xmlns:r="http://schemas.openxmlformats.org/officeDocument/2006/relationships" r:embed="rId1"/>
          <a:stretch>
            <a:fillRect/>
          </a:stretch>
        </a:blipFill>
      </dgm:spPr>
    </dgm:pt>
    <dgm:pt modelId="{E254DEA0-392F-4D7F-B460-6D502C25788C}" type="pres">
      <dgm:prSet presAssocID="{2342A475-6CCF-4AE4-B76F-0FD28FAD68D7}" presName="txShp" presStyleLbl="node1" presStyleIdx="0" presStyleCnt="3">
        <dgm:presLayoutVars>
          <dgm:bulletEnabled val="1"/>
        </dgm:presLayoutVars>
      </dgm:prSet>
      <dgm:spPr/>
    </dgm:pt>
    <dgm:pt modelId="{E194B98A-D342-4020-9EE5-28B9231A3103}" type="pres">
      <dgm:prSet presAssocID="{4FCBEE78-8501-49FD-AAF4-85D117710C6C}" presName="spacing" presStyleCnt="0"/>
      <dgm:spPr/>
    </dgm:pt>
    <dgm:pt modelId="{31743D10-28F2-4CE3-8002-C4C073255F6D}" type="pres">
      <dgm:prSet presAssocID="{28493AAD-DB26-4F33-87B5-C4F7786A2675}" presName="composite" presStyleCnt="0"/>
      <dgm:spPr/>
    </dgm:pt>
    <dgm:pt modelId="{6BBE4390-848D-4107-BE80-46B841320357}" type="pres">
      <dgm:prSet presAssocID="{28493AAD-DB26-4F33-87B5-C4F7786A2675}" presName="imgShp" presStyleLbl="fgImgPlace1" presStyleIdx="1" presStyleCnt="3"/>
      <dgm:spPr>
        <a:blipFill rotWithShape="1">
          <a:blip xmlns:r="http://schemas.openxmlformats.org/officeDocument/2006/relationships" r:embed="rId2"/>
          <a:stretch>
            <a:fillRect/>
          </a:stretch>
        </a:blipFill>
      </dgm:spPr>
    </dgm:pt>
    <dgm:pt modelId="{E1712179-2D82-405F-81B0-E2D3C7609513}" type="pres">
      <dgm:prSet presAssocID="{28493AAD-DB26-4F33-87B5-C4F7786A2675}" presName="txShp" presStyleLbl="node1" presStyleIdx="1" presStyleCnt="3">
        <dgm:presLayoutVars>
          <dgm:bulletEnabled val="1"/>
        </dgm:presLayoutVars>
      </dgm:prSet>
      <dgm:spPr/>
    </dgm:pt>
    <dgm:pt modelId="{76FCB8CD-175D-4FEC-B857-01C01E26DD98}" type="pres">
      <dgm:prSet presAssocID="{1B8B02BA-FA58-4CC3-931B-CB2674B1DC49}" presName="spacing" presStyleCnt="0"/>
      <dgm:spPr/>
    </dgm:pt>
    <dgm:pt modelId="{EF732178-4F7F-43C8-A131-D777BCBA8983}" type="pres">
      <dgm:prSet presAssocID="{01B4D5B4-48CC-49B5-A18E-AD105ACC0248}" presName="composite" presStyleCnt="0"/>
      <dgm:spPr/>
    </dgm:pt>
    <dgm:pt modelId="{98CB962C-8695-4A43-BE72-CAE034D03370}" type="pres">
      <dgm:prSet presAssocID="{01B4D5B4-48CC-49B5-A18E-AD105ACC0248}" presName="imgShp" presStyleLbl="fgImgPlace1" presStyleIdx="2" presStyleCnt="3"/>
      <dgm:spPr>
        <a:blipFill rotWithShape="1">
          <a:blip xmlns:r="http://schemas.openxmlformats.org/officeDocument/2006/relationships" r:embed="rId3"/>
          <a:stretch>
            <a:fillRect/>
          </a:stretch>
        </a:blipFill>
      </dgm:spPr>
    </dgm:pt>
    <dgm:pt modelId="{B4E2E36F-8995-4D94-8684-9074C3870BC4}" type="pres">
      <dgm:prSet presAssocID="{01B4D5B4-48CC-49B5-A18E-AD105ACC0248}" presName="txShp" presStyleLbl="node1" presStyleIdx="2" presStyleCnt="3">
        <dgm:presLayoutVars>
          <dgm:bulletEnabled val="1"/>
        </dgm:presLayoutVars>
      </dgm:prSet>
      <dgm:spPr/>
    </dgm:pt>
  </dgm:ptLst>
  <dgm:cxnLst>
    <dgm:cxn modelId="{7EA89D00-79D2-4589-85B2-B4D5134FEA3A}" type="presOf" srcId="{01B4D5B4-48CC-49B5-A18E-AD105ACC0248}" destId="{B4E2E36F-8995-4D94-8684-9074C3870BC4}" srcOrd="0" destOrd="0" presId="urn:microsoft.com/office/officeart/2005/8/layout/vList3"/>
    <dgm:cxn modelId="{0CE01215-5AB8-46F0-884C-F5A4BB16BBA5}" srcId="{F701DC4F-9D97-40E1-957E-768D714F0049}" destId="{2342A475-6CCF-4AE4-B76F-0FD28FAD68D7}" srcOrd="0" destOrd="0" parTransId="{6908F39A-2F5D-499C-9403-115C0AD52CDF}" sibTransId="{4FCBEE78-8501-49FD-AAF4-85D117710C6C}"/>
    <dgm:cxn modelId="{C3078715-E43B-4A09-834B-9C60111B9C3E}" type="presOf" srcId="{28493AAD-DB26-4F33-87B5-C4F7786A2675}" destId="{E1712179-2D82-405F-81B0-E2D3C7609513}" srcOrd="0" destOrd="0" presId="urn:microsoft.com/office/officeart/2005/8/layout/vList3"/>
    <dgm:cxn modelId="{72CC9A2A-9D10-407B-9037-6AEC960852F7}" type="presOf" srcId="{2342A475-6CCF-4AE4-B76F-0FD28FAD68D7}" destId="{E254DEA0-392F-4D7F-B460-6D502C25788C}" srcOrd="0" destOrd="0" presId="urn:microsoft.com/office/officeart/2005/8/layout/vList3"/>
    <dgm:cxn modelId="{A774F12F-7B6B-40FD-8424-FDADA2E06618}" srcId="{F701DC4F-9D97-40E1-957E-768D714F0049}" destId="{01B4D5B4-48CC-49B5-A18E-AD105ACC0248}" srcOrd="2" destOrd="0" parTransId="{F91EBB53-31F1-4929-9B41-9E9039186D6C}" sibTransId="{FF00CA4A-AB6C-4789-8685-E1C3CDB01AD9}"/>
    <dgm:cxn modelId="{D5E81B60-50E1-4540-88DA-B75679DF6B48}" type="presOf" srcId="{F701DC4F-9D97-40E1-957E-768D714F0049}" destId="{C22AD84C-9F2B-4C52-B341-EF2C5A94FB34}" srcOrd="0" destOrd="0" presId="urn:microsoft.com/office/officeart/2005/8/layout/vList3"/>
    <dgm:cxn modelId="{67CAB8E5-7150-4152-8C43-E7A673A3E874}" srcId="{F701DC4F-9D97-40E1-957E-768D714F0049}" destId="{28493AAD-DB26-4F33-87B5-C4F7786A2675}" srcOrd="1" destOrd="0" parTransId="{2AA826A5-DED4-4DDF-BA72-942246D18222}" sibTransId="{1B8B02BA-FA58-4CC3-931B-CB2674B1DC49}"/>
    <dgm:cxn modelId="{55262C63-D634-4571-9179-E5853FC8CCEF}" type="presParOf" srcId="{C22AD84C-9F2B-4C52-B341-EF2C5A94FB34}" destId="{04952018-DF8C-4717-ACFF-8E434645F0C7}" srcOrd="0" destOrd="0" presId="urn:microsoft.com/office/officeart/2005/8/layout/vList3"/>
    <dgm:cxn modelId="{A3AFF0D4-554F-48D4-88C2-9AF5C7569F6C}" type="presParOf" srcId="{04952018-DF8C-4717-ACFF-8E434645F0C7}" destId="{5383DD52-42AD-4D6D-8274-475DCE2B6DAD}" srcOrd="0" destOrd="0" presId="urn:microsoft.com/office/officeart/2005/8/layout/vList3"/>
    <dgm:cxn modelId="{17FDE07F-AA90-4CAA-B39E-3234C536E87C}" type="presParOf" srcId="{04952018-DF8C-4717-ACFF-8E434645F0C7}" destId="{E254DEA0-392F-4D7F-B460-6D502C25788C}" srcOrd="1" destOrd="0" presId="urn:microsoft.com/office/officeart/2005/8/layout/vList3"/>
    <dgm:cxn modelId="{E5F8D494-3E0F-4FAF-BBC5-B4854144A8FF}" type="presParOf" srcId="{C22AD84C-9F2B-4C52-B341-EF2C5A94FB34}" destId="{E194B98A-D342-4020-9EE5-28B9231A3103}" srcOrd="1" destOrd="0" presId="urn:microsoft.com/office/officeart/2005/8/layout/vList3"/>
    <dgm:cxn modelId="{FF4739F7-8555-4D8D-BD92-C2C42EAB64A9}" type="presParOf" srcId="{C22AD84C-9F2B-4C52-B341-EF2C5A94FB34}" destId="{31743D10-28F2-4CE3-8002-C4C073255F6D}" srcOrd="2" destOrd="0" presId="urn:microsoft.com/office/officeart/2005/8/layout/vList3"/>
    <dgm:cxn modelId="{A94B8A8C-738F-40AE-9AE8-DD23A2FEAF38}" type="presParOf" srcId="{31743D10-28F2-4CE3-8002-C4C073255F6D}" destId="{6BBE4390-848D-4107-BE80-46B841320357}" srcOrd="0" destOrd="0" presId="urn:microsoft.com/office/officeart/2005/8/layout/vList3"/>
    <dgm:cxn modelId="{FA3FA958-FC59-407C-95B6-E95A4927C5CD}" type="presParOf" srcId="{31743D10-28F2-4CE3-8002-C4C073255F6D}" destId="{E1712179-2D82-405F-81B0-E2D3C7609513}" srcOrd="1" destOrd="0" presId="urn:microsoft.com/office/officeart/2005/8/layout/vList3"/>
    <dgm:cxn modelId="{149BE511-5D35-4811-AF67-1E0BB18F82D1}" type="presParOf" srcId="{C22AD84C-9F2B-4C52-B341-EF2C5A94FB34}" destId="{76FCB8CD-175D-4FEC-B857-01C01E26DD98}" srcOrd="3" destOrd="0" presId="urn:microsoft.com/office/officeart/2005/8/layout/vList3"/>
    <dgm:cxn modelId="{23BBF30C-70F6-4615-B88E-1B33BF446BDB}" type="presParOf" srcId="{C22AD84C-9F2B-4C52-B341-EF2C5A94FB34}" destId="{EF732178-4F7F-43C8-A131-D777BCBA8983}" srcOrd="4" destOrd="0" presId="urn:microsoft.com/office/officeart/2005/8/layout/vList3"/>
    <dgm:cxn modelId="{469BF1E5-8240-4189-9A6B-9AE18DCE716A}" type="presParOf" srcId="{EF732178-4F7F-43C8-A131-D777BCBA8983}" destId="{98CB962C-8695-4A43-BE72-CAE034D03370}" srcOrd="0" destOrd="0" presId="urn:microsoft.com/office/officeart/2005/8/layout/vList3"/>
    <dgm:cxn modelId="{389AA9EF-CD7A-4D23-8D74-2B20DC5F0768}" type="presParOf" srcId="{EF732178-4F7F-43C8-A131-D777BCBA8983}" destId="{B4E2E36F-8995-4D94-8684-9074C3870BC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4DEA0-392F-4D7F-B460-6D502C25788C}">
      <dsp:nvSpPr>
        <dsp:cNvPr id="0" name=""/>
        <dsp:cNvSpPr/>
      </dsp:nvSpPr>
      <dsp:spPr>
        <a:xfrm rot="10800000">
          <a:off x="1387115" y="2143"/>
          <a:ext cx="4398770" cy="1116617"/>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2397" tIns="118110" rIns="220472" bIns="118110" numCol="1" spcCol="1270" anchor="ctr" anchorCtr="0">
          <a:noAutofit/>
        </a:bodyPr>
        <a:lstStyle/>
        <a:p>
          <a:pPr marL="0" lvl="0" indent="0" algn="ctr" defTabSz="1377950">
            <a:lnSpc>
              <a:spcPct val="90000"/>
            </a:lnSpc>
            <a:spcBef>
              <a:spcPct val="0"/>
            </a:spcBef>
            <a:spcAft>
              <a:spcPct val="35000"/>
            </a:spcAft>
            <a:buNone/>
          </a:pPr>
          <a:r>
            <a:rPr lang="nl-BE" sz="3100" kern="1200" dirty="0"/>
            <a:t>Beleidsdoelstellingen</a:t>
          </a:r>
        </a:p>
      </dsp:txBody>
      <dsp:txXfrm rot="10800000">
        <a:off x="1666269" y="2143"/>
        <a:ext cx="4119616" cy="1116617"/>
      </dsp:txXfrm>
    </dsp:sp>
    <dsp:sp modelId="{5383DD52-42AD-4D6D-8274-475DCE2B6DAD}">
      <dsp:nvSpPr>
        <dsp:cNvPr id="0" name=""/>
        <dsp:cNvSpPr/>
      </dsp:nvSpPr>
      <dsp:spPr>
        <a:xfrm>
          <a:off x="828806" y="2143"/>
          <a:ext cx="1116617" cy="1116617"/>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712179-2D82-405F-81B0-E2D3C7609513}">
      <dsp:nvSpPr>
        <dsp:cNvPr id="0" name=""/>
        <dsp:cNvSpPr/>
      </dsp:nvSpPr>
      <dsp:spPr>
        <a:xfrm rot="10800000">
          <a:off x="1387115" y="1452079"/>
          <a:ext cx="4398770" cy="1116617"/>
        </a:xfrm>
        <a:prstGeom prst="homePlat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2397" tIns="118110" rIns="220472" bIns="118110" numCol="1" spcCol="1270" anchor="ctr" anchorCtr="0">
          <a:noAutofit/>
        </a:bodyPr>
        <a:lstStyle/>
        <a:p>
          <a:pPr marL="0" lvl="0" indent="0" algn="ctr" defTabSz="1377950">
            <a:lnSpc>
              <a:spcPct val="90000"/>
            </a:lnSpc>
            <a:spcBef>
              <a:spcPct val="0"/>
            </a:spcBef>
            <a:spcAft>
              <a:spcPct val="35000"/>
            </a:spcAft>
            <a:buNone/>
          </a:pPr>
          <a:r>
            <a:rPr lang="nl-BE" sz="3100" kern="1200" dirty="0"/>
            <a:t>Actieplannen en acties</a:t>
          </a:r>
        </a:p>
      </dsp:txBody>
      <dsp:txXfrm rot="10800000">
        <a:off x="1666269" y="1452079"/>
        <a:ext cx="4119616" cy="1116617"/>
      </dsp:txXfrm>
    </dsp:sp>
    <dsp:sp modelId="{6BBE4390-848D-4107-BE80-46B841320357}">
      <dsp:nvSpPr>
        <dsp:cNvPr id="0" name=""/>
        <dsp:cNvSpPr/>
      </dsp:nvSpPr>
      <dsp:spPr>
        <a:xfrm>
          <a:off x="828806" y="1452079"/>
          <a:ext cx="1116617" cy="1116617"/>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E2E36F-8995-4D94-8684-9074C3870BC4}">
      <dsp:nvSpPr>
        <dsp:cNvPr id="0" name=""/>
        <dsp:cNvSpPr/>
      </dsp:nvSpPr>
      <dsp:spPr>
        <a:xfrm rot="10800000">
          <a:off x="1387115" y="2902015"/>
          <a:ext cx="4398770" cy="1116617"/>
        </a:xfrm>
        <a:prstGeom prst="homePlat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2397" tIns="118110" rIns="220472" bIns="118110" numCol="1" spcCol="1270" anchor="ctr" anchorCtr="0">
          <a:noAutofit/>
        </a:bodyPr>
        <a:lstStyle/>
        <a:p>
          <a:pPr marL="0" lvl="0" indent="0" algn="ctr" defTabSz="1377950">
            <a:lnSpc>
              <a:spcPct val="90000"/>
            </a:lnSpc>
            <a:spcBef>
              <a:spcPct val="0"/>
            </a:spcBef>
            <a:spcAft>
              <a:spcPct val="35000"/>
            </a:spcAft>
            <a:buNone/>
          </a:pPr>
          <a:r>
            <a:rPr lang="nl-BE" sz="3100" kern="1200" dirty="0"/>
            <a:t>Budget</a:t>
          </a:r>
        </a:p>
      </dsp:txBody>
      <dsp:txXfrm rot="10800000">
        <a:off x="1666269" y="2902015"/>
        <a:ext cx="4119616" cy="1116617"/>
      </dsp:txXfrm>
    </dsp:sp>
    <dsp:sp modelId="{98CB962C-8695-4A43-BE72-CAE034D03370}">
      <dsp:nvSpPr>
        <dsp:cNvPr id="0" name=""/>
        <dsp:cNvSpPr/>
      </dsp:nvSpPr>
      <dsp:spPr>
        <a:xfrm>
          <a:off x="828806" y="2902015"/>
          <a:ext cx="1116617" cy="1116617"/>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4DEA0-392F-4D7F-B460-6D502C25788C}">
      <dsp:nvSpPr>
        <dsp:cNvPr id="0" name=""/>
        <dsp:cNvSpPr/>
      </dsp:nvSpPr>
      <dsp:spPr>
        <a:xfrm rot="10800000">
          <a:off x="1387115" y="2143"/>
          <a:ext cx="4398770" cy="1116617"/>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2397" tIns="118110" rIns="220472" bIns="118110" numCol="1" spcCol="1270" anchor="ctr" anchorCtr="0">
          <a:noAutofit/>
        </a:bodyPr>
        <a:lstStyle/>
        <a:p>
          <a:pPr marL="0" lvl="0" indent="0" algn="ctr" defTabSz="1377950">
            <a:lnSpc>
              <a:spcPct val="90000"/>
            </a:lnSpc>
            <a:spcBef>
              <a:spcPct val="0"/>
            </a:spcBef>
            <a:spcAft>
              <a:spcPct val="35000"/>
            </a:spcAft>
            <a:buNone/>
          </a:pPr>
          <a:r>
            <a:rPr lang="nl-BE" sz="3100" kern="1200" dirty="0"/>
            <a:t>Beleidsdoelstellingen</a:t>
          </a:r>
        </a:p>
      </dsp:txBody>
      <dsp:txXfrm rot="10800000">
        <a:off x="1666269" y="2143"/>
        <a:ext cx="4119616" cy="1116617"/>
      </dsp:txXfrm>
    </dsp:sp>
    <dsp:sp modelId="{5383DD52-42AD-4D6D-8274-475DCE2B6DAD}">
      <dsp:nvSpPr>
        <dsp:cNvPr id="0" name=""/>
        <dsp:cNvSpPr/>
      </dsp:nvSpPr>
      <dsp:spPr>
        <a:xfrm>
          <a:off x="828806" y="2143"/>
          <a:ext cx="1116617" cy="1116617"/>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712179-2D82-405F-81B0-E2D3C7609513}">
      <dsp:nvSpPr>
        <dsp:cNvPr id="0" name=""/>
        <dsp:cNvSpPr/>
      </dsp:nvSpPr>
      <dsp:spPr>
        <a:xfrm rot="10800000">
          <a:off x="1387115" y="1452079"/>
          <a:ext cx="4398770" cy="1116617"/>
        </a:xfrm>
        <a:prstGeom prst="homePlat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2397" tIns="118110" rIns="220472" bIns="118110" numCol="1" spcCol="1270" anchor="ctr" anchorCtr="0">
          <a:noAutofit/>
        </a:bodyPr>
        <a:lstStyle/>
        <a:p>
          <a:pPr marL="0" lvl="0" indent="0" algn="ctr" defTabSz="1377950">
            <a:lnSpc>
              <a:spcPct val="90000"/>
            </a:lnSpc>
            <a:spcBef>
              <a:spcPct val="0"/>
            </a:spcBef>
            <a:spcAft>
              <a:spcPct val="35000"/>
            </a:spcAft>
            <a:buNone/>
          </a:pPr>
          <a:r>
            <a:rPr lang="nl-BE" sz="3100" kern="1200" dirty="0"/>
            <a:t>Actieplannen en acties</a:t>
          </a:r>
        </a:p>
      </dsp:txBody>
      <dsp:txXfrm rot="10800000">
        <a:off x="1666269" y="1452079"/>
        <a:ext cx="4119616" cy="1116617"/>
      </dsp:txXfrm>
    </dsp:sp>
    <dsp:sp modelId="{6BBE4390-848D-4107-BE80-46B841320357}">
      <dsp:nvSpPr>
        <dsp:cNvPr id="0" name=""/>
        <dsp:cNvSpPr/>
      </dsp:nvSpPr>
      <dsp:spPr>
        <a:xfrm>
          <a:off x="828806" y="1452079"/>
          <a:ext cx="1116617" cy="1116617"/>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E2E36F-8995-4D94-8684-9074C3870BC4}">
      <dsp:nvSpPr>
        <dsp:cNvPr id="0" name=""/>
        <dsp:cNvSpPr/>
      </dsp:nvSpPr>
      <dsp:spPr>
        <a:xfrm rot="10800000">
          <a:off x="1387115" y="2902015"/>
          <a:ext cx="4398770" cy="1116617"/>
        </a:xfrm>
        <a:prstGeom prst="homePlat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2397" tIns="118110" rIns="220472" bIns="118110" numCol="1" spcCol="1270" anchor="ctr" anchorCtr="0">
          <a:noAutofit/>
        </a:bodyPr>
        <a:lstStyle/>
        <a:p>
          <a:pPr marL="0" lvl="0" indent="0" algn="ctr" defTabSz="1377950">
            <a:lnSpc>
              <a:spcPct val="90000"/>
            </a:lnSpc>
            <a:spcBef>
              <a:spcPct val="0"/>
            </a:spcBef>
            <a:spcAft>
              <a:spcPct val="35000"/>
            </a:spcAft>
            <a:buNone/>
          </a:pPr>
          <a:r>
            <a:rPr lang="nl-BE" sz="3100" kern="1200" dirty="0"/>
            <a:t>Budget</a:t>
          </a:r>
        </a:p>
      </dsp:txBody>
      <dsp:txXfrm rot="10800000">
        <a:off x="1666269" y="2902015"/>
        <a:ext cx="4119616" cy="1116617"/>
      </dsp:txXfrm>
    </dsp:sp>
    <dsp:sp modelId="{98CB962C-8695-4A43-BE72-CAE034D03370}">
      <dsp:nvSpPr>
        <dsp:cNvPr id="0" name=""/>
        <dsp:cNvSpPr/>
      </dsp:nvSpPr>
      <dsp:spPr>
        <a:xfrm>
          <a:off x="828806" y="2902015"/>
          <a:ext cx="1116617" cy="1116617"/>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A96832-23AD-4DD3-96B1-AD060A2BA171}" type="datetimeFigureOut">
              <a:rPr lang="nl-BE" smtClean="0"/>
              <a:t>2/04/2019</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9362A-BBDE-4C4E-98FF-42C2024A1E9A}" type="slidenum">
              <a:rPr lang="nl-BE" smtClean="0"/>
              <a:t>‹nr.›</a:t>
            </a:fld>
            <a:endParaRPr lang="nl-BE"/>
          </a:p>
        </p:txBody>
      </p:sp>
    </p:spTree>
    <p:extLst>
      <p:ext uri="{BB962C8B-B14F-4D97-AF65-F5344CB8AC3E}">
        <p14:creationId xmlns:p14="http://schemas.microsoft.com/office/powerpoint/2010/main" val="1669798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a:t>Dit decreet ging gepaard met ingrijpende veranderingen wat betreft de politieke organisatie. De gemeenteraad en de OCMW-raad bestonden voorheen apart, nu vallen deze samen. Dat betekent dat de OCMW-raad nu bestaat uit rechtstreeks verkozenen en dat er nog maar 1 voorzitter is voor beide organen, deze zit zowel het schepencollege als het OCMW voor. Ook de beleidsplannen voor gemeente en OCMW zijn nu geïntegreerd, deze moeten dus niet meer apart opgemaakt worden zoals vroeger. </a:t>
            </a:r>
          </a:p>
          <a:p>
            <a:endParaRPr lang="nl-BE" baseline="0" dirty="0"/>
          </a:p>
          <a:p>
            <a:r>
              <a:rPr lang="nl-BE" i="1" baseline="0" dirty="0"/>
              <a:t>Aanvulling indien er vragen over zijn: Wat wel apart blijft bestaan is Het Bijzonder Comité voor de Sociale Dienst, dit comité is bevoegd voor </a:t>
            </a:r>
            <a:r>
              <a:rPr lang="nl-BE" sz="1200" b="0" i="1" kern="1200" dirty="0">
                <a:solidFill>
                  <a:schemeClr val="tx1"/>
                </a:solidFill>
                <a:effectLst/>
                <a:latin typeface="+mn-lt"/>
                <a:ea typeface="+mn-ea"/>
                <a:cs typeface="+mn-cs"/>
              </a:rPr>
              <a:t>de individuele dossiers inzake maatschappelijke dienstverlening en maatschappelijke integratie. Dit comité heeft wel een aparte voorzitter en een apart aantal leden. </a:t>
            </a:r>
            <a:endParaRPr lang="nl-BE" i="1" baseline="0"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3</a:t>
            </a:fld>
            <a:endParaRPr lang="en-GB"/>
          </a:p>
        </p:txBody>
      </p:sp>
    </p:spTree>
    <p:extLst>
      <p:ext uri="{BB962C8B-B14F-4D97-AF65-F5344CB8AC3E}">
        <p14:creationId xmlns:p14="http://schemas.microsoft.com/office/powerpoint/2010/main" val="86546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Er namen 140 ouderenraden deel</a:t>
            </a:r>
            <a:r>
              <a:rPr lang="nl-BE" baseline="0" dirty="0"/>
              <a:t> aan de barometerbevraging, dat is een responsgraad van 46%. Dit percentage ligt iets lager dan voorgaande jaren.</a:t>
            </a:r>
            <a:endParaRPr lang="nl-BE"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20</a:t>
            </a:fld>
            <a:endParaRPr lang="en-GB"/>
          </a:p>
        </p:txBody>
      </p:sp>
    </p:spTree>
    <p:extLst>
      <p:ext uri="{BB962C8B-B14F-4D97-AF65-F5344CB8AC3E}">
        <p14:creationId xmlns:p14="http://schemas.microsoft.com/office/powerpoint/2010/main" val="3854201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Uit de barometer blijkt dat 85% van de ouderenraden minstens 1 formeel, schriftelijk advies uitbracht. Dat is een heel mooi cijfer en geeft dus reden om opgetogen te zijn. </a:t>
            </a:r>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21</a:t>
            </a:fld>
            <a:endParaRPr lang="en-GB"/>
          </a:p>
        </p:txBody>
      </p:sp>
    </p:spTree>
    <p:extLst>
      <p:ext uri="{BB962C8B-B14F-4D97-AF65-F5344CB8AC3E}">
        <p14:creationId xmlns:p14="http://schemas.microsoft.com/office/powerpoint/2010/main" val="102274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a:t>
            </a:r>
            <a:r>
              <a:rPr lang="nl-BE" baseline="0" dirty="0"/>
              <a:t> meeste adviezen worden gegeven op eigen initiatief. Een mooie illustratie van hoe ouderenraden een actieve houding kunnen aannemen. </a:t>
            </a:r>
          </a:p>
          <a:p>
            <a:endParaRPr lang="nl-BE" baseline="0" dirty="0"/>
          </a:p>
          <a:p>
            <a:r>
              <a:rPr lang="nl-BE" i="1" baseline="0" dirty="0"/>
              <a:t>Vergelijking met voorgaande jaren: het aantal adviezen op eigen initiatief is gestegen met 9%, terwijl het aantal adviezen op vraag van het lokale bestuur gedaald is met 9%. Gedurende deze periode is het totaal aantal uitgebrachte adviezen redelijk stabiel gebleven. Mogelijks is de daling van het aantal adviesvragen te verklaren door het feit dat de bestuursperiode 2013-2017 op zijn eind liep.</a:t>
            </a:r>
            <a:endParaRPr lang="nl-BE" i="1"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22</a:t>
            </a:fld>
            <a:endParaRPr lang="en-GB"/>
          </a:p>
        </p:txBody>
      </p:sp>
    </p:spTree>
    <p:extLst>
      <p:ext uri="{BB962C8B-B14F-4D97-AF65-F5344CB8AC3E}">
        <p14:creationId xmlns:p14="http://schemas.microsoft.com/office/powerpoint/2010/main" val="373189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Uit</a:t>
            </a:r>
            <a:r>
              <a:rPr lang="nl-BE" baseline="0" dirty="0"/>
              <a:t> het voorgaande blijkt dat het grootste deel van de ouderenraden wel eens een formeel, schriftelijk advies uitbrengt. Terugkoppeling van het beleid naar ouderenraden blijkt echter nog steeds geen vanzelfsprekend gegeven te zijn. Slechts de helft van de ouderenraden krijgt altijd een antwoord op het uitgebrachte advies.</a:t>
            </a:r>
          </a:p>
          <a:p>
            <a:endParaRPr lang="nl-BE" baseline="0" dirty="0"/>
          </a:p>
          <a:p>
            <a:r>
              <a:rPr lang="nl-BE" i="1" baseline="0" dirty="0"/>
              <a:t>Vorig jaar zagen we nog een grote stijging van het aantal ouderenraden dat aangaf altijd een antwoord te krijgen op de uitgebrachte adviezen (+10% ten opzichte van 2015). Dit was echter geen voorteken van een positieve trend, een jaar later zitten we terug op nagenoeg hetzelfde niveau als in 2015. Bovendien is er een stijging (+7%) van het aantal ouderenraden dat nooit een antwoord krijgt op hun adviezen.</a:t>
            </a:r>
            <a:endParaRPr lang="nl-BE" i="1"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23</a:t>
            </a:fld>
            <a:endParaRPr lang="en-GB"/>
          </a:p>
        </p:txBody>
      </p:sp>
    </p:spTree>
    <p:extLst>
      <p:ext uri="{BB962C8B-B14F-4D97-AF65-F5344CB8AC3E}">
        <p14:creationId xmlns:p14="http://schemas.microsoft.com/office/powerpoint/2010/main" val="3481176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i="0" dirty="0"/>
              <a:t>Het</a:t>
            </a:r>
            <a:r>
              <a:rPr lang="nl-BE" i="0" baseline="0" dirty="0"/>
              <a:t> grootste deel (59%) van de ouderenraden besluit dat er soms rekening gehouden wordt met de uitgebrachte adviezen. Een mooie 29% geeft zelfs aan het gevoel te hebben dat er altijd rekening gehouden wordt met de uitgebrachte adviezen. </a:t>
            </a:r>
          </a:p>
          <a:p>
            <a:endParaRPr lang="nl-BE" i="0" baseline="0" dirty="0"/>
          </a:p>
          <a:p>
            <a:r>
              <a:rPr lang="nl-BE" i="1" dirty="0"/>
              <a:t>In vergelijking met de voorgaande bevragingen</a:t>
            </a:r>
            <a:r>
              <a:rPr lang="nl-BE" i="1" baseline="0" dirty="0"/>
              <a:t> zien we hier een positief verhaal. Ten opzichte van 2015 is er een stijging van 11% wat betreft ouderenraden die aangeven dat er altijd rekening gehouden wordt met de uitgebrachte adviezen. Er is ook een daling met 4% van de ouderenraden die aangeven dat ze niet weten of er rekening gehouden wordt met de uitgebrachte adviezen. </a:t>
            </a:r>
            <a:endParaRPr lang="nl-BE" i="1"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24</a:t>
            </a:fld>
            <a:endParaRPr lang="en-GB"/>
          </a:p>
        </p:txBody>
      </p:sp>
    </p:spTree>
    <p:extLst>
      <p:ext uri="{BB962C8B-B14F-4D97-AF65-F5344CB8AC3E}">
        <p14:creationId xmlns:p14="http://schemas.microsoft.com/office/powerpoint/2010/main" val="641807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a:t>Beleidsbeïnvloeding hoeft zich niet te beperken</a:t>
            </a:r>
            <a:r>
              <a:rPr lang="nl-BE" baseline="0" dirty="0"/>
              <a:t> tot het uitbrengen van formele, schriftelijke adviezen. Er zijn nog tal van andere mogelijkheden waarop lokale ouderenraden een invloed kunnen uitoefenen. De volgende figuur geeft een overzicht van welke andere beleidsbeïnvloedende activiteiten ouderenraden opnemen.</a:t>
            </a:r>
            <a:endParaRPr lang="nl-BE" dirty="0"/>
          </a:p>
          <a:p>
            <a:endParaRPr lang="nl-BE"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25</a:t>
            </a:fld>
            <a:endParaRPr lang="en-GB"/>
          </a:p>
        </p:txBody>
      </p:sp>
    </p:spTree>
    <p:extLst>
      <p:ext uri="{BB962C8B-B14F-4D97-AF65-F5344CB8AC3E}">
        <p14:creationId xmlns:p14="http://schemas.microsoft.com/office/powerpoint/2010/main" val="240945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 zien dat vooral ‘gesprek of mondeling advies aan het lokaal</a:t>
            </a:r>
            <a:r>
              <a:rPr lang="nl-BE" baseline="0" dirty="0"/>
              <a:t> bestuur’ en de ‘deelname aan overlegvergaderingen’ populaire beleidsbeïnvloedende activiteiten zijn. Die twee waren ook in 2015 en 2016 veruit het meest populair. </a:t>
            </a:r>
          </a:p>
          <a:p>
            <a:endParaRPr lang="nl-BE" baseline="0" dirty="0"/>
          </a:p>
          <a:p>
            <a:r>
              <a:rPr lang="nl-BE" baseline="0" dirty="0"/>
              <a:t>Ook de categorie ‘andere’ werd vaak aangeduid, hierbij werd vaak verwezen naar het schrijven van een memorandum. </a:t>
            </a:r>
            <a:endParaRPr lang="nl-BE"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26</a:t>
            </a:fld>
            <a:endParaRPr lang="en-GB"/>
          </a:p>
        </p:txBody>
      </p:sp>
    </p:spTree>
    <p:extLst>
      <p:ext uri="{BB962C8B-B14F-4D97-AF65-F5344CB8AC3E}">
        <p14:creationId xmlns:p14="http://schemas.microsoft.com/office/powerpoint/2010/main" val="3504348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27</a:t>
            </a:fld>
            <a:endParaRPr lang="en-GB"/>
          </a:p>
        </p:txBody>
      </p:sp>
    </p:spTree>
    <p:extLst>
      <p:ext uri="{BB962C8B-B14F-4D97-AF65-F5344CB8AC3E}">
        <p14:creationId xmlns:p14="http://schemas.microsoft.com/office/powerpoint/2010/main" val="10252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Net</a:t>
            </a:r>
            <a:r>
              <a:rPr lang="nl-BE" baseline="0" dirty="0"/>
              <a:t> als in 2015 en 2016 blijven de thema’s mobiliteit en publieke ruimte en gebouwen de meest populaire thema’s om lokaal mee aan de slag te gaan. 60% van de ouderenraden geeft aan dat advies- of andere beleidsbeïnvloedende activiteiten gericht waren op deze thema’s. Verder valt in vergelijking met voorgaande jaren vooral de terugval op van het thema gezondheid en zorg (-18% sinds 2015), voorheen vulde het thema de rop drie aan, nu is het iets minder populair. </a:t>
            </a:r>
            <a:endParaRPr lang="nl-BE"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28</a:t>
            </a:fld>
            <a:endParaRPr lang="en-GB"/>
          </a:p>
        </p:txBody>
      </p:sp>
    </p:spTree>
    <p:extLst>
      <p:ext uri="{BB962C8B-B14F-4D97-AF65-F5344CB8AC3E}">
        <p14:creationId xmlns:p14="http://schemas.microsoft.com/office/powerpoint/2010/main" val="2949834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jdelijke aanduiding voor dia-afbeelding 1"/>
          <p:cNvSpPr>
            <a:spLocks noGrp="1" noRot="1" noChangeAspect="1" noTextEdit="1"/>
          </p:cNvSpPr>
          <p:nvPr>
            <p:ph type="sldImg"/>
          </p:nvPr>
        </p:nvSpPr>
        <p:spPr>
          <a:ln/>
        </p:spPr>
      </p:sp>
      <p:sp>
        <p:nvSpPr>
          <p:cNvPr id="9011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a:latin typeface="Arial" panose="020B0604020202020204" pitchFamily="34" charset="0"/>
            </a:endParaRPr>
          </a:p>
        </p:txBody>
      </p:sp>
      <p:sp>
        <p:nvSpPr>
          <p:cNvPr id="90116"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0B757C-A1D3-434A-AE76-B890C8D4C585}" type="slidenum">
              <a:rPr lang="nl-NL" altLang="nl-BE" smtClean="0"/>
              <a:pPr/>
              <a:t>40</a:t>
            </a:fld>
            <a:endParaRPr lang="nl-NL" altLang="nl-BE"/>
          </a:p>
        </p:txBody>
      </p:sp>
    </p:spTree>
    <p:extLst>
      <p:ext uri="{BB962C8B-B14F-4D97-AF65-F5344CB8AC3E}">
        <p14:creationId xmlns:p14="http://schemas.microsoft.com/office/powerpoint/2010/main" val="145019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nl-BE" dirty="0"/>
              <a:t>Beleids- en </a:t>
            </a:r>
            <a:r>
              <a:rPr lang="nl-BE" dirty="0" err="1"/>
              <a:t>beheerscyclus</a:t>
            </a:r>
            <a:r>
              <a:rPr lang="nl-BE" baseline="0" dirty="0"/>
              <a:t> klinkt complex, maar als we het begrip even analyseren kunnen we al heel wat wijzer worden:</a:t>
            </a:r>
          </a:p>
          <a:p>
            <a:pPr marL="171450" indent="-171450" algn="just">
              <a:buFont typeface="Arial" panose="020B0604020202020204" pitchFamily="34" charset="0"/>
              <a:buChar char="•"/>
            </a:pPr>
            <a:r>
              <a:rPr lang="nl-BE" baseline="0" dirty="0"/>
              <a:t>Beleid betekent dat het betrekking heeft op het bestuur</a:t>
            </a:r>
          </a:p>
          <a:p>
            <a:pPr marL="171450" indent="-171450" algn="just">
              <a:buFont typeface="Arial" panose="020B0604020202020204" pitchFamily="34" charset="0"/>
              <a:buChar char="•"/>
            </a:pPr>
            <a:r>
              <a:rPr lang="nl-BE" baseline="0" dirty="0"/>
              <a:t>Beheer betekent dat het te maken heeft met het beheer van middelen om het beleid in de praktijk te kunnen realiseren</a:t>
            </a:r>
          </a:p>
          <a:p>
            <a:pPr marL="171450" indent="-171450" algn="just">
              <a:buFont typeface="Arial" panose="020B0604020202020204" pitchFamily="34" charset="0"/>
              <a:buChar char="•"/>
            </a:pPr>
            <a:r>
              <a:rPr lang="nl-BE" baseline="0" dirty="0"/>
              <a:t>Cyclus betekent dat er verschillende stappen doorlopen zullen worden (analyse, plannen, uitvoeren, evalueren, bijsturen)</a:t>
            </a:r>
            <a:endParaRPr lang="nl-BE"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6</a:t>
            </a:fld>
            <a:endParaRPr lang="en-GB"/>
          </a:p>
        </p:txBody>
      </p:sp>
    </p:spTree>
    <p:extLst>
      <p:ext uri="{BB962C8B-B14F-4D97-AF65-F5344CB8AC3E}">
        <p14:creationId xmlns:p14="http://schemas.microsoft.com/office/powerpoint/2010/main" val="2208717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jdelijke aanduiding voor dia-afbeelding 1"/>
          <p:cNvSpPr>
            <a:spLocks noGrp="1" noRot="1" noChangeAspect="1" noTextEdit="1"/>
          </p:cNvSpPr>
          <p:nvPr>
            <p:ph type="sldImg"/>
          </p:nvPr>
        </p:nvSpPr>
        <p:spPr>
          <a:ln/>
        </p:spPr>
      </p:sp>
      <p:sp>
        <p:nvSpPr>
          <p:cNvPr id="10649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a:latin typeface="Arial" panose="020B0604020202020204" pitchFamily="34" charset="0"/>
            </a:endParaRPr>
          </a:p>
        </p:txBody>
      </p:sp>
      <p:sp>
        <p:nvSpPr>
          <p:cNvPr id="10650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D52B78-8C1C-4C5F-8540-8F63208ABF3D}" type="slidenum">
              <a:rPr lang="nl-NL" altLang="nl-BE" smtClean="0"/>
              <a:pPr/>
              <a:t>41</a:t>
            </a:fld>
            <a:endParaRPr lang="nl-NL" altLang="nl-BE"/>
          </a:p>
        </p:txBody>
      </p:sp>
    </p:spTree>
    <p:extLst>
      <p:ext uri="{BB962C8B-B14F-4D97-AF65-F5344CB8AC3E}">
        <p14:creationId xmlns:p14="http://schemas.microsoft.com/office/powerpoint/2010/main" val="2701969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nl-BE" baseline="0" dirty="0"/>
              <a:t>De meerjarenplanning is een onderdeel van de BBC. Dit plan </a:t>
            </a:r>
            <a:r>
              <a:rPr lang="nl-BE" sz="1200" kern="1200" baseline="0" dirty="0">
                <a:solidFill>
                  <a:schemeClr val="tx1"/>
                </a:solidFill>
                <a:effectLst/>
                <a:latin typeface="+mn-lt"/>
                <a:ea typeface="+mn-ea"/>
                <a:cs typeface="+mn-cs"/>
              </a:rPr>
              <a:t>l</a:t>
            </a:r>
            <a:r>
              <a:rPr lang="nl-BE" sz="1200" kern="1200" dirty="0">
                <a:solidFill>
                  <a:schemeClr val="tx1"/>
                </a:solidFill>
                <a:effectLst/>
                <a:latin typeface="+mn-lt"/>
                <a:ea typeface="+mn-ea"/>
                <a:cs typeface="+mn-cs"/>
              </a:rPr>
              <a:t>egt de krachtlijnen (en de daaraan verbonden middelen) vast van het beleid voor de komende zes jaar. Voorafgaand aan de meerjarenplanning wordt er een omgevingsanalyse uitgevoerd. Dit is in feite de basis van de meerjarenplanning en geeft een zicht op de noden en behoeften binnen en buiten het bestuur.</a:t>
            </a:r>
          </a:p>
          <a:p>
            <a:pPr marL="0" marR="0" indent="0" algn="just" defTabSz="914400" rtl="0" eaLnBrk="1" fontAlgn="auto" latinLnBrk="0" hangingPunct="1">
              <a:lnSpc>
                <a:spcPct val="100000"/>
              </a:lnSpc>
              <a:spcBef>
                <a:spcPts val="0"/>
              </a:spcBef>
              <a:spcAft>
                <a:spcPts val="0"/>
              </a:spcAft>
              <a:buClrTx/>
              <a:buSzTx/>
              <a:buFontTx/>
              <a:buNone/>
              <a:tabLst/>
              <a:defRPr/>
            </a:pPr>
            <a:endParaRPr lang="nl-BE" sz="1200" kern="1200" dirty="0">
              <a:solidFill>
                <a:schemeClr val="tx1"/>
              </a:solidFill>
              <a:effectLst/>
              <a:latin typeface="+mn-lt"/>
              <a:ea typeface="+mn-ea"/>
              <a:cs typeface="+mn-cs"/>
            </a:endParaRPr>
          </a:p>
          <a:p>
            <a:pPr marL="0" indent="0" algn="just">
              <a:buFontTx/>
              <a:buNone/>
            </a:pPr>
            <a:r>
              <a:rPr lang="nl-BE" baseline="0" dirty="0"/>
              <a:t>De ouderenraad moet er voor zorgen dat de behoeften van ouderen hierbij niet vergeten worden. </a:t>
            </a:r>
            <a:endParaRPr lang="nl-BE" dirty="0"/>
          </a:p>
          <a:p>
            <a:pPr marL="171450" indent="-171450" algn="just">
              <a:buFontTx/>
              <a:buChar char="-"/>
            </a:pPr>
            <a:r>
              <a:rPr lang="nl-BE" dirty="0"/>
              <a:t>De</a:t>
            </a:r>
            <a:r>
              <a:rPr lang="nl-BE" baseline="0" dirty="0"/>
              <a:t> ouderenraad kan informatie aanreiken over de tevredenheid, noden, problemen en verwachtingen van de senioren in de gemeente. Als ouderenraad weet je wat er leeft onder de oudere burgers, vaak verneem je rechtstreeks waar medeburgers mee worstelen. Dit is een grote schat aan beleidsinformatie en het is dus belangrijk dat de informatie die de ouderenraad te bieden heeft zijn weg vindt naar het lokale bestuur. Een leeftijdsvriendelijke gemeente zal wellicht automatisch informeren naar het perspectief van ouderen, maar misschien denkt jouw gemeente nog niet automatisch aan het betrekken van de visie van ouderen. Je kan ook zelf aankloppen bij het lokale bestuur om hen attent te maken op de visie van de oudere lokale bevolking. </a:t>
            </a:r>
          </a:p>
          <a:p>
            <a:pPr marL="171450" indent="-171450" algn="just">
              <a:buFontTx/>
              <a:buChar char="-"/>
            </a:pPr>
            <a:r>
              <a:rPr lang="nl-BE" baseline="0" dirty="0"/>
              <a:t>Ouderenraden kunnen beleidsmakers, burgers en andere organisaties gevoelig maken voor bepaalde maatschappelijke kwesties. Zo kan het bewustzijn over die kwestie verhoogd worden en kunnen onderwerpen op de politieke agenda geplaatst worden. </a:t>
            </a:r>
          </a:p>
          <a:p>
            <a:pPr marL="0" marR="0" indent="0" algn="l" defTabSz="914400" rtl="0" eaLnBrk="1" fontAlgn="auto" latinLnBrk="0" hangingPunct="1">
              <a:lnSpc>
                <a:spcPct val="100000"/>
              </a:lnSpc>
              <a:spcBef>
                <a:spcPts val="0"/>
              </a:spcBef>
              <a:spcAft>
                <a:spcPts val="0"/>
              </a:spcAft>
              <a:buClrTx/>
              <a:buSzTx/>
              <a:buFontTx/>
              <a:buNone/>
              <a:tabLst/>
              <a:defRPr/>
            </a:pP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7</a:t>
            </a:fld>
            <a:endParaRPr lang="en-GB"/>
          </a:p>
        </p:txBody>
      </p:sp>
    </p:spTree>
    <p:extLst>
      <p:ext uri="{BB962C8B-B14F-4D97-AF65-F5344CB8AC3E}">
        <p14:creationId xmlns:p14="http://schemas.microsoft.com/office/powerpoint/2010/main" val="3012376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nl-BE" sz="1200" kern="1200" dirty="0">
                <a:solidFill>
                  <a:schemeClr val="tx1"/>
                </a:solidFill>
                <a:effectLst/>
                <a:latin typeface="+mn-lt"/>
                <a:ea typeface="+mn-ea"/>
                <a:cs typeface="+mn-cs"/>
              </a:rPr>
              <a:t>Op basis van de omgevingsanalyse wordt de</a:t>
            </a:r>
            <a:r>
              <a:rPr lang="nl-BE" sz="1200" kern="1200" baseline="0" dirty="0">
                <a:solidFill>
                  <a:schemeClr val="tx1"/>
                </a:solidFill>
                <a:effectLst/>
                <a:latin typeface="+mn-lt"/>
                <a:ea typeface="+mn-ea"/>
                <a:cs typeface="+mn-cs"/>
              </a:rPr>
              <a:t> inhoud van het meerjarenplan bepaald. In de eerste plaats zullen er beleidsdoelstellingen bepaald worden. </a:t>
            </a:r>
          </a:p>
          <a:p>
            <a:pPr algn="just"/>
            <a:endParaRPr lang="nl-BE" sz="1200" kern="1200" baseline="0" dirty="0">
              <a:solidFill>
                <a:schemeClr val="tx1"/>
              </a:solidFill>
              <a:effectLst/>
              <a:latin typeface="+mn-lt"/>
              <a:ea typeface="+mn-ea"/>
              <a:cs typeface="+mn-cs"/>
            </a:endParaRPr>
          </a:p>
          <a:p>
            <a:pPr algn="just"/>
            <a:r>
              <a:rPr lang="nl-BE" sz="1200" kern="1200" dirty="0">
                <a:solidFill>
                  <a:schemeClr val="tx1"/>
                </a:solidFill>
                <a:effectLst/>
                <a:latin typeface="+mn-lt"/>
                <a:ea typeface="+mn-ea"/>
                <a:cs typeface="+mn-cs"/>
              </a:rPr>
              <a:t>Beleidsdoelstellingen: wat willen we bereiken in de komende</a:t>
            </a:r>
            <a:r>
              <a:rPr lang="nl-BE" sz="1200" kern="1200" baseline="0" dirty="0">
                <a:solidFill>
                  <a:schemeClr val="tx1"/>
                </a:solidFill>
                <a:effectLst/>
                <a:latin typeface="+mn-lt"/>
                <a:ea typeface="+mn-ea"/>
                <a:cs typeface="+mn-cs"/>
              </a:rPr>
              <a:t> 6 jaar? </a:t>
            </a:r>
          </a:p>
          <a:p>
            <a:pPr marL="171450" lvl="0" indent="-171450" algn="just">
              <a:buFont typeface="Arial" panose="020B0604020202020204" pitchFamily="34" charset="0"/>
              <a:buChar char="•"/>
            </a:pPr>
            <a:r>
              <a:rPr lang="nl-BE" sz="1200" kern="1200" baseline="0" dirty="0">
                <a:solidFill>
                  <a:schemeClr val="tx1"/>
                </a:solidFill>
                <a:effectLst/>
                <a:latin typeface="+mn-lt"/>
                <a:ea typeface="+mn-ea"/>
                <a:cs typeface="+mn-cs"/>
              </a:rPr>
              <a:t>Deze doelstellingen zullen bepaald worden op basis van de Vlaamse beleidsprioriteiten (subsidies) en het lokale bestuursakkoord. </a:t>
            </a:r>
          </a:p>
          <a:p>
            <a:pPr marL="171450" lvl="0" indent="-171450" algn="just">
              <a:buFont typeface="Arial" panose="020B0604020202020204" pitchFamily="34" charset="0"/>
              <a:buChar char="•"/>
            </a:pPr>
            <a:r>
              <a:rPr lang="nl-BE" sz="1200" kern="1200" baseline="0" dirty="0">
                <a:solidFill>
                  <a:schemeClr val="tx1"/>
                </a:solidFill>
                <a:effectLst/>
                <a:latin typeface="+mn-lt"/>
                <a:ea typeface="+mn-ea"/>
                <a:cs typeface="+mn-cs"/>
              </a:rPr>
              <a:t>Er zijn twee soorten beleidsdoelstellingen</a:t>
            </a:r>
          </a:p>
          <a:p>
            <a:pPr marL="628650" lvl="1" indent="-171450" algn="just">
              <a:buFont typeface="Arial" panose="020B0604020202020204" pitchFamily="34" charset="0"/>
              <a:buChar char="•"/>
            </a:pPr>
            <a:r>
              <a:rPr lang="nl-BE" sz="1200" kern="1200" dirty="0">
                <a:solidFill>
                  <a:schemeClr val="tx1"/>
                </a:solidFill>
                <a:effectLst/>
                <a:latin typeface="+mn-lt"/>
                <a:ea typeface="+mn-ea"/>
                <a:cs typeface="+mn-cs"/>
              </a:rPr>
              <a:t>Prioritaire beleidsdoelstellingen: het zijn deze die worden opgenomen in de meerjarenplanning. De beleidsdoelstellingen waar het lokale bestuur expliciet op wil inzetten de komende jaren en die dan ook uitgebreid gerapporteerd zullen worden. Het gaat vooral om die zaken die een wijziging betekenen tegenover het verleden, om nieuwe initiatieven en/of investeringen.</a:t>
            </a:r>
          </a:p>
          <a:p>
            <a:pPr marL="628650" lvl="1" indent="-171450" algn="just">
              <a:buFont typeface="Arial" panose="020B0604020202020204" pitchFamily="34" charset="0"/>
              <a:buChar char="•"/>
            </a:pPr>
            <a:r>
              <a:rPr lang="nl-BE" sz="1200" kern="1200" dirty="0">
                <a:solidFill>
                  <a:schemeClr val="tx1"/>
                </a:solidFill>
                <a:effectLst/>
                <a:latin typeface="+mn-lt"/>
                <a:ea typeface="+mn-ea"/>
                <a:cs typeface="+mn-cs"/>
              </a:rPr>
              <a:t>Niet-prioritaire beleidsdoelstellingen: deze beleidsdoelstellingen worden uitgewerkt in de beleidsrapporten, ze worden wel vermeld in de toelichting bij het meerjarenplan. </a:t>
            </a:r>
          </a:p>
          <a:p>
            <a:pPr marL="628650" lvl="1" indent="-171450" algn="just">
              <a:buFont typeface="Arial" panose="020B0604020202020204" pitchFamily="34" charset="0"/>
              <a:buChar char="•"/>
            </a:pPr>
            <a:r>
              <a:rPr lang="nl-BE" sz="1200" kern="1200" dirty="0">
                <a:solidFill>
                  <a:schemeClr val="tx1"/>
                </a:solidFill>
                <a:effectLst/>
                <a:latin typeface="+mn-lt"/>
                <a:ea typeface="+mn-ea"/>
                <a:cs typeface="+mn-cs"/>
              </a:rPr>
              <a:t>Niet elke beleidsdoelstelling moet dus gedefinieerd worden in de meerjarenplanning, maar alles wat in het meerjarenplan gedefinieerd is, moet wel uitgebreid gerapporteerd worden. Daardoor kan het zijn dat een gemeente ervoor kiest verschillende doorsnee doelstellingen niet te definiëren.</a:t>
            </a:r>
          </a:p>
          <a:p>
            <a:pPr marL="0" lvl="0" indent="0" algn="just">
              <a:buFont typeface="Arial" panose="020B0604020202020204" pitchFamily="34" charset="0"/>
              <a:buNone/>
            </a:pPr>
            <a:r>
              <a:rPr lang="nl-BE" sz="1200" kern="1200" dirty="0">
                <a:solidFill>
                  <a:schemeClr val="tx1"/>
                </a:solidFill>
                <a:effectLst/>
                <a:latin typeface="+mn-lt"/>
                <a:ea typeface="+mn-ea"/>
                <a:cs typeface="+mn-cs"/>
              </a:rPr>
              <a:t>Bij</a:t>
            </a:r>
            <a:r>
              <a:rPr lang="nl-BE" sz="1200" kern="1200" baseline="0" dirty="0">
                <a:solidFill>
                  <a:schemeClr val="tx1"/>
                </a:solidFill>
                <a:effectLst/>
                <a:latin typeface="+mn-lt"/>
                <a:ea typeface="+mn-ea"/>
                <a:cs typeface="+mn-cs"/>
              </a:rPr>
              <a:t> deze doelstellingen worden ook de beoogde effecten en eventueel de gewenste maatschappelijke effecten geschetst. </a:t>
            </a:r>
            <a:endParaRPr lang="nl-BE"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nl-BE" sz="1200" kern="1200" baseline="0" dirty="0">
              <a:solidFill>
                <a:schemeClr val="tx1"/>
              </a:solidFill>
              <a:effectLst/>
              <a:latin typeface="+mn-lt"/>
              <a:ea typeface="+mn-ea"/>
              <a:cs typeface="+mn-cs"/>
            </a:endParaRPr>
          </a:p>
          <a:p>
            <a:pPr marL="628650" lvl="1" indent="-171450">
              <a:buFont typeface="Arial" panose="020B0604020202020204" pitchFamily="34" charset="0"/>
              <a:buChar char="•"/>
            </a:pPr>
            <a:endParaRPr lang="nl-BE" sz="1200" kern="1200" baseline="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8</a:t>
            </a:fld>
            <a:endParaRPr lang="en-GB"/>
          </a:p>
        </p:txBody>
      </p:sp>
    </p:spTree>
    <p:extLst>
      <p:ext uri="{BB962C8B-B14F-4D97-AF65-F5344CB8AC3E}">
        <p14:creationId xmlns:p14="http://schemas.microsoft.com/office/powerpoint/2010/main" val="1950712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just">
              <a:buFont typeface="Arial" panose="020B0604020202020204" pitchFamily="34" charset="0"/>
              <a:buNone/>
            </a:pPr>
            <a:r>
              <a:rPr lang="nl-BE" sz="1200" kern="1200" dirty="0">
                <a:solidFill>
                  <a:schemeClr val="tx1"/>
                </a:solidFill>
                <a:effectLst/>
                <a:latin typeface="+mn-lt"/>
                <a:ea typeface="+mn-ea"/>
                <a:cs typeface="+mn-cs"/>
              </a:rPr>
              <a:t>Tenslotte</a:t>
            </a:r>
            <a:r>
              <a:rPr lang="nl-BE" sz="1200" kern="1200" baseline="0" dirty="0">
                <a:solidFill>
                  <a:schemeClr val="tx1"/>
                </a:solidFill>
                <a:effectLst/>
                <a:latin typeface="+mn-lt"/>
                <a:ea typeface="+mn-ea"/>
                <a:cs typeface="+mn-cs"/>
              </a:rPr>
              <a:t> wordt ook de vraag gesteld: hoe gaan we dat betalen. Het antwoord op die vraag vind je terug in het budget. </a:t>
            </a:r>
            <a:r>
              <a:rPr lang="nl-BE" sz="1200" kern="1200" dirty="0">
                <a:solidFill>
                  <a:schemeClr val="tx1"/>
                </a:solidFill>
                <a:effectLst/>
                <a:latin typeface="+mn-lt"/>
                <a:ea typeface="+mn-ea"/>
                <a:cs typeface="+mn-cs"/>
              </a:rPr>
              <a:t>Dit is een raming van de jaarlijkse ontvangsten en uitgaven</a:t>
            </a:r>
            <a:r>
              <a:rPr lang="nl-BE" sz="1200" kern="1200" baseline="0" dirty="0">
                <a:solidFill>
                  <a:schemeClr val="tx1"/>
                </a:solidFill>
                <a:effectLst/>
                <a:latin typeface="+mn-lt"/>
                <a:ea typeface="+mn-ea"/>
                <a:cs typeface="+mn-cs"/>
              </a:rPr>
              <a:t> die verbonden zijn aan de beleidsdoelstellingen. Die verschillende vragen worden beantwoordt tijdens het doorlopen van de beleidscyclus. </a:t>
            </a:r>
            <a:endParaRPr lang="nl-BE"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9</a:t>
            </a:fld>
            <a:endParaRPr lang="en-GB"/>
          </a:p>
        </p:txBody>
      </p:sp>
    </p:spTree>
    <p:extLst>
      <p:ext uri="{BB962C8B-B14F-4D97-AF65-F5344CB8AC3E}">
        <p14:creationId xmlns:p14="http://schemas.microsoft.com/office/powerpoint/2010/main" val="577810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nl-BE" dirty="0"/>
              <a:t>Uit het voorgaande blijkt</a:t>
            </a:r>
            <a:r>
              <a:rPr lang="nl-BE" baseline="0" dirty="0"/>
              <a:t> dat de start van de beleidsperiode heel belangrijk is. Als ouderenraad moet je proberen wegen op de voorbereidende fasen van de meerjarenplanning om zo de doelstellingen die jullie belangrijk vinden in het plan van de gemeente te krijgen. </a:t>
            </a:r>
          </a:p>
          <a:p>
            <a:pPr algn="just"/>
            <a:endParaRPr lang="nl-BE" baseline="0" dirty="0"/>
          </a:p>
          <a:p>
            <a:pPr algn="just"/>
            <a:r>
              <a:rPr lang="nl-BE" baseline="0" dirty="0"/>
              <a:t>Wat als dat nu niet gelukt is? Dan kun je als ouderenraad zeker nog altijd een rol van betekenis spelen! </a:t>
            </a:r>
            <a:r>
              <a:rPr lang="nl-BE" dirty="0"/>
              <a:t>Hoewel</a:t>
            </a:r>
            <a:r>
              <a:rPr lang="nl-BE" baseline="0" dirty="0"/>
              <a:t> het beleid er natuurlijk al staat wanneer het uitgevoerd wordt, kan de ouderenraad nog steeds een rol vervullen.</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baseline="0" dirty="0"/>
              <a:t>Blijf in de eerste plaats op de hoogte van de politieke initiatieven die in de steigers staan, vraag daarom jaarlijks een overleg aan met de schepen of vraag het beleid om een presentatie van de plannen voor het komende jaar. Zo is het eenvoudiger om doorheen het jaar kort op de bal te spelen en relevante adviezen te geven.</a:t>
            </a:r>
          </a:p>
          <a:p>
            <a:pPr marL="171450" indent="-171450" algn="just">
              <a:buFont typeface="Arial" panose="020B0604020202020204" pitchFamily="34" charset="0"/>
              <a:buChar char="•"/>
            </a:pPr>
            <a:r>
              <a:rPr lang="nl-BE" dirty="0"/>
              <a:t>Daarnaast kun je ook je eigen werking</a:t>
            </a:r>
            <a:r>
              <a:rPr lang="nl-BE" baseline="0" dirty="0"/>
              <a:t> afstemmen </a:t>
            </a:r>
            <a:r>
              <a:rPr lang="nl-BE" dirty="0"/>
              <a:t>op de beleidsthema’s die er uit springen,</a:t>
            </a:r>
            <a:r>
              <a:rPr lang="nl-BE" baseline="0" dirty="0"/>
              <a:t> zorg bijvoorbeeld dat je achterban geïnformeerd is of misschien kunnen er zelfs activiteiten georganiseerd worden? Zo zet je de ouderenraad meteen nog eens in de kijker. </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baseline="0" dirty="0"/>
              <a:t>Hou ook steeds de vinger aan de pols: dit betekent dat je het uitvoeren van het beleid zal monitoren. Worden actieplannen uitgevoerd en doelstellingen bereikt? Bewaak zeker de punten die vanuit het memorandum de meerjarenplanning hebben bereikt. vb. </a:t>
            </a:r>
            <a:r>
              <a:rPr lang="nl-BE" baseline="0"/>
              <a:t>de ouderenraad van Temse houdt regelmatig knelpuntwandelingen, ze houden bovendien in het oog welke knelpunten reeds aangepakt werden en blijven melding maken van knelpunten die nog niet opgelost worden. </a:t>
            </a:r>
          </a:p>
          <a:p>
            <a:pPr marL="171450" indent="-171450" algn="just">
              <a:buFont typeface="Arial" panose="020B0604020202020204" pitchFamily="34" charset="0"/>
              <a:buChar char="•"/>
            </a:pPr>
            <a:endParaRPr lang="nl-BE"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10</a:t>
            </a:fld>
            <a:endParaRPr lang="en-GB"/>
          </a:p>
        </p:txBody>
      </p:sp>
    </p:spTree>
    <p:extLst>
      <p:ext uri="{BB962C8B-B14F-4D97-AF65-F5344CB8AC3E}">
        <p14:creationId xmlns:p14="http://schemas.microsoft.com/office/powerpoint/2010/main" val="3798035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nl-BE" baseline="0" dirty="0"/>
              <a:t>Een instrument dat dit kan faciliteren is het memorandum. In een memorandum som je beknopt de beleidsprioriteiten op die je als lokale ouderenraad naar voor schuift. Veel ouderenraden schreven zo’n adviestekst naar aanleiding van de gemeenteraadsverkiezingen 2018. De seniorenraad van Bonheiden bijvoorbeeld. De seniorenraad van Bierbeek schreef dan weer een memorandum samen met de welzijnsraad. </a:t>
            </a:r>
          </a:p>
          <a:p>
            <a:pPr marL="0" marR="0" indent="0" algn="just" defTabSz="914400" rtl="0" eaLnBrk="1" fontAlgn="auto" latinLnBrk="0" hangingPunct="1">
              <a:lnSpc>
                <a:spcPct val="100000"/>
              </a:lnSpc>
              <a:spcBef>
                <a:spcPts val="0"/>
              </a:spcBef>
              <a:spcAft>
                <a:spcPts val="0"/>
              </a:spcAft>
              <a:buClrTx/>
              <a:buSzTx/>
              <a:buFontTx/>
              <a:buNone/>
              <a:tabLst/>
              <a:defRPr/>
            </a:pPr>
            <a:endParaRPr lang="nl-BE"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nl-BE" baseline="0" dirty="0"/>
              <a:t>Nood aan inspiratie? De Vlaamse Ouderenraad schreef zelf een memorandum waarop lokale ouderenraden zich kunnen baseren en op ouderenraden.be vind je een aantal memoranda die geschreven zijn door ouderenraden in aanloop naar de gemeenteraadsverkiezingen van 2018.</a:t>
            </a:r>
          </a:p>
          <a:p>
            <a:endParaRPr lang="nl-BE"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11</a:t>
            </a:fld>
            <a:endParaRPr lang="en-GB"/>
          </a:p>
        </p:txBody>
      </p:sp>
    </p:spTree>
    <p:extLst>
      <p:ext uri="{BB962C8B-B14F-4D97-AF65-F5344CB8AC3E}">
        <p14:creationId xmlns:p14="http://schemas.microsoft.com/office/powerpoint/2010/main" val="458855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nl-BE" dirty="0"/>
              <a:t>Het beleid maakt een meerjarenplanning op voor de komende 6 jaar.</a:t>
            </a:r>
            <a:r>
              <a:rPr lang="nl-BE" baseline="0" dirty="0"/>
              <a:t> Als ouderenraad een evaluatie voorzien na die termijn van 6 jaar is heel nuttig. Sta hierbij niet enkel stil bij de verwezenlijkingen of pijnpunten van het lokaal beleid, maar ook bij de rol die je als ouderenraad gespeeld hebt in het beleidsmakingsproces. De resultaten van deze denkoefening leveren waarschijnlijk een heleboel inspiratie op voor het schrijven van een nieuw memorandum. </a:t>
            </a:r>
          </a:p>
          <a:p>
            <a:pPr algn="just"/>
            <a:endParaRPr lang="nl-BE" baseline="0" dirty="0"/>
          </a:p>
          <a:p>
            <a:pPr algn="just"/>
            <a:r>
              <a:rPr lang="nl-BE" baseline="0" dirty="0"/>
              <a:t>Aangezien niemand in de toekomst kan kijken, is er echter ook een mogelijkheid voorzien om het beleid tussentijds te evalueren en bij te sturen. Het lokale bestuur kan en mag de meerjarenplanning elk jaar bijsturen (dit mag meer dan 1 keer, maar moet natuurlijk wel gebeuren voor de beraadslagingen over het budget). Als het nodig is, kan de adviesraad aansturen op een aanpassing van het meerjarenplan, uiteraard zal je dan wel een overtuigend verhaal moeten brengen om de beleidsmakers over de streep te trekken. </a:t>
            </a:r>
          </a:p>
          <a:p>
            <a:endParaRPr lang="nl-BE" dirty="0"/>
          </a:p>
        </p:txBody>
      </p:sp>
      <p:sp>
        <p:nvSpPr>
          <p:cNvPr id="4" name="Tijdelijke aanduiding voor dianummer 3"/>
          <p:cNvSpPr>
            <a:spLocks noGrp="1"/>
          </p:cNvSpPr>
          <p:nvPr>
            <p:ph type="sldNum" sz="quarter" idx="10"/>
          </p:nvPr>
        </p:nvSpPr>
        <p:spPr/>
        <p:txBody>
          <a:bodyPr/>
          <a:lstStyle/>
          <a:p>
            <a:fld id="{A7628B87-7849-460A-BD2B-C2426F8909B2}" type="slidenum">
              <a:rPr lang="en-GB" smtClean="0"/>
              <a:t>12</a:t>
            </a:fld>
            <a:endParaRPr lang="en-GB"/>
          </a:p>
        </p:txBody>
      </p:sp>
    </p:spTree>
    <p:extLst>
      <p:ext uri="{BB962C8B-B14F-4D97-AF65-F5344CB8AC3E}">
        <p14:creationId xmlns:p14="http://schemas.microsoft.com/office/powerpoint/2010/main" val="824657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nl-BE"/>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7554" indent="-299058">
              <a:defRPr>
                <a:solidFill>
                  <a:schemeClr val="tx1"/>
                </a:solidFill>
                <a:latin typeface="Calibri" panose="020F0502020204030204" pitchFamily="34" charset="0"/>
              </a:defRPr>
            </a:lvl2pPr>
            <a:lvl3pPr marL="1196237" indent="-239248">
              <a:defRPr>
                <a:solidFill>
                  <a:schemeClr val="tx1"/>
                </a:solidFill>
                <a:latin typeface="Calibri" panose="020F0502020204030204" pitchFamily="34" charset="0"/>
              </a:defRPr>
            </a:lvl3pPr>
            <a:lvl4pPr marL="1674730" indent="-239248">
              <a:defRPr>
                <a:solidFill>
                  <a:schemeClr val="tx1"/>
                </a:solidFill>
                <a:latin typeface="Calibri" panose="020F0502020204030204" pitchFamily="34" charset="0"/>
              </a:defRPr>
            </a:lvl4pPr>
            <a:lvl5pPr marL="2153225" indent="-239248">
              <a:defRPr>
                <a:solidFill>
                  <a:schemeClr val="tx1"/>
                </a:solidFill>
                <a:latin typeface="Calibri" panose="020F0502020204030204" pitchFamily="34" charset="0"/>
              </a:defRPr>
            </a:lvl5pPr>
            <a:lvl6pPr marL="2631718" indent="-239248" eaLnBrk="0" fontAlgn="base" hangingPunct="0">
              <a:spcBef>
                <a:spcPct val="0"/>
              </a:spcBef>
              <a:spcAft>
                <a:spcPct val="0"/>
              </a:spcAft>
              <a:defRPr>
                <a:solidFill>
                  <a:schemeClr val="tx1"/>
                </a:solidFill>
                <a:latin typeface="Calibri" panose="020F0502020204030204" pitchFamily="34" charset="0"/>
              </a:defRPr>
            </a:lvl6pPr>
            <a:lvl7pPr marL="3110214" indent="-239248" eaLnBrk="0" fontAlgn="base" hangingPunct="0">
              <a:spcBef>
                <a:spcPct val="0"/>
              </a:spcBef>
              <a:spcAft>
                <a:spcPct val="0"/>
              </a:spcAft>
              <a:defRPr>
                <a:solidFill>
                  <a:schemeClr val="tx1"/>
                </a:solidFill>
                <a:latin typeface="Calibri" panose="020F0502020204030204" pitchFamily="34" charset="0"/>
              </a:defRPr>
            </a:lvl7pPr>
            <a:lvl8pPr marL="3588707" indent="-239248" eaLnBrk="0" fontAlgn="base" hangingPunct="0">
              <a:spcBef>
                <a:spcPct val="0"/>
              </a:spcBef>
              <a:spcAft>
                <a:spcPct val="0"/>
              </a:spcAft>
              <a:defRPr>
                <a:solidFill>
                  <a:schemeClr val="tx1"/>
                </a:solidFill>
                <a:latin typeface="Calibri" panose="020F0502020204030204" pitchFamily="34" charset="0"/>
              </a:defRPr>
            </a:lvl8pPr>
            <a:lvl9pPr marL="4067202" indent="-23924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75E822F-9F2B-4DB8-8702-A6DF694181BA}" type="slidenum">
              <a:rPr lang="en-GB" altLang="nl-BE" smtClean="0">
                <a:solidFill>
                  <a:srgbClr val="000000"/>
                </a:solidFill>
              </a:rPr>
              <a:pPr fontAlgn="base">
                <a:spcBef>
                  <a:spcPct val="0"/>
                </a:spcBef>
                <a:spcAft>
                  <a:spcPct val="0"/>
                </a:spcAft>
              </a:pPr>
              <a:t>19</a:t>
            </a:fld>
            <a:endParaRPr lang="en-GB" altLang="nl-BE">
              <a:solidFill>
                <a:srgbClr val="000000"/>
              </a:solidFill>
            </a:endParaRPr>
          </a:p>
        </p:txBody>
      </p:sp>
    </p:spTree>
    <p:extLst>
      <p:ext uri="{BB962C8B-B14F-4D97-AF65-F5344CB8AC3E}">
        <p14:creationId xmlns:p14="http://schemas.microsoft.com/office/powerpoint/2010/main" val="2368198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1CE3229E-6611-4E5A-841A-49A784F00450}" type="datetimeFigureOut">
              <a:rPr lang="nl-BE" smtClean="0"/>
              <a:t>2/04/2019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73E95C2-6EF1-4ECA-9192-A7DD6F16CB63}" type="slidenum">
              <a:rPr lang="nl-BE" smtClean="0"/>
              <a:t>‹nr.›</a:t>
            </a:fld>
            <a:endParaRPr lang="nl-BE"/>
          </a:p>
        </p:txBody>
      </p:sp>
    </p:spTree>
    <p:extLst>
      <p:ext uri="{BB962C8B-B14F-4D97-AF65-F5344CB8AC3E}">
        <p14:creationId xmlns:p14="http://schemas.microsoft.com/office/powerpoint/2010/main" val="3418174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1CE3229E-6611-4E5A-841A-49A784F00450}" type="datetimeFigureOut">
              <a:rPr lang="nl-BE" smtClean="0"/>
              <a:t>2/04/2019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73E95C2-6EF1-4ECA-9192-A7DD6F16CB63}" type="slidenum">
              <a:rPr lang="nl-BE" smtClean="0"/>
              <a:t>‹nr.›</a:t>
            </a:fld>
            <a:endParaRPr lang="nl-BE"/>
          </a:p>
        </p:txBody>
      </p:sp>
    </p:spTree>
    <p:extLst>
      <p:ext uri="{BB962C8B-B14F-4D97-AF65-F5344CB8AC3E}">
        <p14:creationId xmlns:p14="http://schemas.microsoft.com/office/powerpoint/2010/main" val="260456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1CE3229E-6611-4E5A-841A-49A784F00450}" type="datetimeFigureOut">
              <a:rPr lang="nl-BE" smtClean="0"/>
              <a:t>2/04/2019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73E95C2-6EF1-4ECA-9192-A7DD6F16CB63}" type="slidenum">
              <a:rPr lang="nl-BE" smtClean="0"/>
              <a:t>‹nr.›</a:t>
            </a:fld>
            <a:endParaRPr lang="nl-BE"/>
          </a:p>
        </p:txBody>
      </p:sp>
    </p:spTree>
    <p:extLst>
      <p:ext uri="{BB962C8B-B14F-4D97-AF65-F5344CB8AC3E}">
        <p14:creationId xmlns:p14="http://schemas.microsoft.com/office/powerpoint/2010/main" val="1543367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nhoud met bijschrift">
    <p:spTree>
      <p:nvGrpSpPr>
        <p:cNvPr id="1" name=""/>
        <p:cNvGrpSpPr/>
        <p:nvPr/>
      </p:nvGrpSpPr>
      <p:grpSpPr>
        <a:xfrm>
          <a:off x="0" y="0"/>
          <a:ext cx="0" cy="0"/>
          <a:chOff x="0" y="0"/>
          <a:chExt cx="0" cy="0"/>
        </a:xfrm>
      </p:grpSpPr>
      <p:sp>
        <p:nvSpPr>
          <p:cNvPr id="10" name="Rectangle 9"/>
          <p:cNvSpPr/>
          <p:nvPr userDrawn="1"/>
        </p:nvSpPr>
        <p:spPr>
          <a:xfrm>
            <a:off x="0" y="2016000"/>
            <a:ext cx="12192000" cy="3888000"/>
          </a:xfrm>
          <a:prstGeom prst="rect">
            <a:avLst/>
          </a:prstGeom>
          <a:solidFill>
            <a:srgbClr val="EB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365643"/>
            <a:ext cx="5787276" cy="1300074"/>
          </a:xfrm>
          <a:prstGeom prst="rect">
            <a:avLst/>
          </a:prstGeom>
        </p:spPr>
      </p:pic>
      <p:sp>
        <p:nvSpPr>
          <p:cNvPr id="2" name="Title 1"/>
          <p:cNvSpPr>
            <a:spLocks noGrp="1"/>
          </p:cNvSpPr>
          <p:nvPr>
            <p:ph type="title"/>
          </p:nvPr>
        </p:nvSpPr>
        <p:spPr>
          <a:xfrm>
            <a:off x="2507223" y="2200175"/>
            <a:ext cx="8846576" cy="1413090"/>
          </a:xfrm>
        </p:spPr>
        <p:txBody>
          <a:bodyPr lIns="0" tIns="0" rIns="0" bIns="0" anchor="b">
            <a:normAutofit/>
          </a:bodyPr>
          <a:lstStyle>
            <a:lvl1pPr>
              <a:defRPr sz="5400" b="1">
                <a:solidFill>
                  <a:schemeClr val="accent5"/>
                </a:solidFill>
              </a:defRPr>
            </a:lvl1pPr>
          </a:lstStyle>
          <a:p>
            <a:r>
              <a:rPr lang="nl-NL"/>
              <a:t>Klik om de stijl te bewerken</a:t>
            </a:r>
            <a:endParaRPr lang="en-GB" dirty="0"/>
          </a:p>
        </p:txBody>
      </p:sp>
      <p:sp>
        <p:nvSpPr>
          <p:cNvPr id="3" name="Content Placeholder 2"/>
          <p:cNvSpPr>
            <a:spLocks noGrp="1"/>
          </p:cNvSpPr>
          <p:nvPr>
            <p:ph idx="1"/>
          </p:nvPr>
        </p:nvSpPr>
        <p:spPr>
          <a:xfrm>
            <a:off x="2507223" y="3818386"/>
            <a:ext cx="8848165" cy="1894640"/>
          </a:xfrm>
        </p:spPr>
        <p:txBody>
          <a:bodyPr lIns="0" tIns="0" rIns="0" bIns="0"/>
          <a:lstStyle>
            <a:lvl1pPr>
              <a:defRPr sz="4800" b="0" i="1">
                <a:solidFill>
                  <a:schemeClr val="accent5"/>
                </a:solidFill>
              </a:defRPr>
            </a:lvl1pPr>
            <a:lvl2pPr>
              <a:defRPr sz="2800">
                <a:solidFill>
                  <a:schemeClr val="accent5"/>
                </a:solidFill>
              </a:defRPr>
            </a:lvl2pPr>
            <a:lvl3pPr>
              <a:defRPr sz="2400">
                <a:solidFill>
                  <a:schemeClr val="accent5"/>
                </a:solidFill>
              </a:defRPr>
            </a:lvl3pPr>
            <a:lvl4pPr>
              <a:defRPr sz="2000">
                <a:solidFill>
                  <a:schemeClr val="accent5"/>
                </a:solidFill>
              </a:defRPr>
            </a:lvl4pPr>
            <a:lvl5pPr>
              <a:defRPr sz="2000">
                <a:solidFill>
                  <a:schemeClr val="accent5"/>
                </a:solidFill>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5" name="Date Placeholder 4"/>
          <p:cNvSpPr>
            <a:spLocks noGrp="1"/>
          </p:cNvSpPr>
          <p:nvPr>
            <p:ph type="dt" sz="half" idx="10"/>
          </p:nvPr>
        </p:nvSpPr>
        <p:spPr/>
        <p:txBody>
          <a:bodyPr/>
          <a:lstStyle/>
          <a:p>
            <a:fld id="{9A4A1AC6-E8FF-4AAA-94FA-431A11D8E0D1}" type="datetimeFigureOut">
              <a:rPr lang="en-GB" smtClean="0"/>
              <a:t>02/04/2019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F79835-1FD7-4D3F-831C-C5B813585567}" type="slidenum">
              <a:rPr lang="en-GB" smtClean="0"/>
              <a:t>‹nr.›</a:t>
            </a:fld>
            <a:endParaRPr lang="en-GB"/>
          </a:p>
        </p:txBody>
      </p:sp>
    </p:spTree>
    <p:extLst>
      <p:ext uri="{BB962C8B-B14F-4D97-AF65-F5344CB8AC3E}">
        <p14:creationId xmlns:p14="http://schemas.microsoft.com/office/powerpoint/2010/main" val="2266542434"/>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Inhoud met bijschrift">
    <p:spTree>
      <p:nvGrpSpPr>
        <p:cNvPr id="1" name=""/>
        <p:cNvGrpSpPr/>
        <p:nvPr/>
      </p:nvGrpSpPr>
      <p:grpSpPr>
        <a:xfrm>
          <a:off x="0" y="0"/>
          <a:ext cx="0" cy="0"/>
          <a:chOff x="0" y="0"/>
          <a:chExt cx="0" cy="0"/>
        </a:xfrm>
      </p:grpSpPr>
      <p:sp>
        <p:nvSpPr>
          <p:cNvPr id="10" name="Rectangle 9"/>
          <p:cNvSpPr/>
          <p:nvPr userDrawn="1"/>
        </p:nvSpPr>
        <p:spPr>
          <a:xfrm>
            <a:off x="0" y="2016000"/>
            <a:ext cx="12192000" cy="3888000"/>
          </a:xfrm>
          <a:prstGeom prst="rect">
            <a:avLst/>
          </a:prstGeom>
          <a:solidFill>
            <a:srgbClr val="EB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07223" y="2200175"/>
            <a:ext cx="8846576" cy="1413090"/>
          </a:xfrm>
        </p:spPr>
        <p:txBody>
          <a:bodyPr lIns="0" tIns="0" rIns="0" bIns="0" anchor="b">
            <a:normAutofit/>
          </a:bodyPr>
          <a:lstStyle>
            <a:lvl1pPr>
              <a:defRPr sz="5400" b="1">
                <a:solidFill>
                  <a:schemeClr val="accent5"/>
                </a:solidFill>
              </a:defRPr>
            </a:lvl1pPr>
          </a:lstStyle>
          <a:p>
            <a:r>
              <a:rPr lang="nl-NL"/>
              <a:t>Klik om de stijl te bewerken</a:t>
            </a:r>
            <a:endParaRPr lang="en-GB" dirty="0"/>
          </a:p>
        </p:txBody>
      </p:sp>
      <p:sp>
        <p:nvSpPr>
          <p:cNvPr id="3" name="Content Placeholder 2"/>
          <p:cNvSpPr>
            <a:spLocks noGrp="1"/>
          </p:cNvSpPr>
          <p:nvPr>
            <p:ph idx="1"/>
          </p:nvPr>
        </p:nvSpPr>
        <p:spPr>
          <a:xfrm>
            <a:off x="2507223" y="3818386"/>
            <a:ext cx="8848165" cy="1894640"/>
          </a:xfrm>
        </p:spPr>
        <p:txBody>
          <a:bodyPr lIns="0" tIns="0" rIns="0" bIns="0"/>
          <a:lstStyle>
            <a:lvl1pPr>
              <a:defRPr sz="4800" b="0" i="1">
                <a:solidFill>
                  <a:schemeClr val="accent5"/>
                </a:solidFill>
              </a:defRPr>
            </a:lvl1pPr>
            <a:lvl2pPr>
              <a:defRPr sz="2800">
                <a:solidFill>
                  <a:schemeClr val="accent5"/>
                </a:solidFill>
              </a:defRPr>
            </a:lvl2pPr>
            <a:lvl3pPr>
              <a:defRPr sz="2400">
                <a:solidFill>
                  <a:schemeClr val="accent5"/>
                </a:solidFill>
              </a:defRPr>
            </a:lvl3pPr>
            <a:lvl4pPr>
              <a:defRPr sz="2000">
                <a:solidFill>
                  <a:schemeClr val="accent5"/>
                </a:solidFill>
              </a:defRPr>
            </a:lvl4pPr>
            <a:lvl5pPr>
              <a:defRPr sz="2000">
                <a:solidFill>
                  <a:schemeClr val="accent5"/>
                </a:solidFill>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5" name="Date Placeholder 4"/>
          <p:cNvSpPr>
            <a:spLocks noGrp="1"/>
          </p:cNvSpPr>
          <p:nvPr>
            <p:ph type="dt" sz="half" idx="10"/>
          </p:nvPr>
        </p:nvSpPr>
        <p:spPr/>
        <p:txBody>
          <a:bodyPr/>
          <a:lstStyle/>
          <a:p>
            <a:fld id="{9A4A1AC6-E8FF-4AAA-94FA-431A11D8E0D1}" type="datetimeFigureOut">
              <a:rPr lang="en-GB" smtClean="0"/>
              <a:t>02/04/2019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F79835-1FD7-4D3F-831C-C5B813585567}" type="slidenum">
              <a:rPr lang="en-GB" smtClean="0"/>
              <a:t>‹nr.›</a:t>
            </a:fld>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148" y="368576"/>
            <a:ext cx="5761380" cy="1294207"/>
          </a:xfrm>
          <a:prstGeom prst="rect">
            <a:avLst/>
          </a:prstGeom>
        </p:spPr>
      </p:pic>
    </p:spTree>
    <p:extLst>
      <p:ext uri="{BB962C8B-B14F-4D97-AF65-F5344CB8AC3E}">
        <p14:creationId xmlns:p14="http://schemas.microsoft.com/office/powerpoint/2010/main" val="2846243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Inhoud met bijschrift">
    <p:spTree>
      <p:nvGrpSpPr>
        <p:cNvPr id="1" name=""/>
        <p:cNvGrpSpPr/>
        <p:nvPr/>
      </p:nvGrpSpPr>
      <p:grpSpPr>
        <a:xfrm>
          <a:off x="0" y="0"/>
          <a:ext cx="0" cy="0"/>
          <a:chOff x="0" y="0"/>
          <a:chExt cx="0" cy="0"/>
        </a:xfrm>
      </p:grpSpPr>
      <p:sp>
        <p:nvSpPr>
          <p:cNvPr id="10" name="Rectangle 9"/>
          <p:cNvSpPr/>
          <p:nvPr userDrawn="1"/>
        </p:nvSpPr>
        <p:spPr>
          <a:xfrm>
            <a:off x="0" y="2016000"/>
            <a:ext cx="12192000" cy="3888000"/>
          </a:xfrm>
          <a:prstGeom prst="rect">
            <a:avLst/>
          </a:prstGeom>
          <a:solidFill>
            <a:srgbClr val="EB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07223" y="2200175"/>
            <a:ext cx="8846576" cy="1413090"/>
          </a:xfrm>
        </p:spPr>
        <p:txBody>
          <a:bodyPr lIns="0" tIns="0" rIns="0" bIns="0" anchor="b">
            <a:normAutofit/>
          </a:bodyPr>
          <a:lstStyle>
            <a:lvl1pPr>
              <a:defRPr sz="5400" b="1">
                <a:solidFill>
                  <a:schemeClr val="accent5"/>
                </a:solidFill>
              </a:defRPr>
            </a:lvl1pPr>
          </a:lstStyle>
          <a:p>
            <a:r>
              <a:rPr lang="nl-NL"/>
              <a:t>Klik om de stijl te bewerken</a:t>
            </a:r>
            <a:endParaRPr lang="en-GB" dirty="0"/>
          </a:p>
        </p:txBody>
      </p:sp>
      <p:sp>
        <p:nvSpPr>
          <p:cNvPr id="3" name="Content Placeholder 2"/>
          <p:cNvSpPr>
            <a:spLocks noGrp="1"/>
          </p:cNvSpPr>
          <p:nvPr>
            <p:ph idx="1"/>
          </p:nvPr>
        </p:nvSpPr>
        <p:spPr>
          <a:xfrm>
            <a:off x="2507223" y="3818386"/>
            <a:ext cx="8848165" cy="1894640"/>
          </a:xfrm>
        </p:spPr>
        <p:txBody>
          <a:bodyPr lIns="0" tIns="0" rIns="0" bIns="0"/>
          <a:lstStyle>
            <a:lvl1pPr>
              <a:defRPr sz="4800" b="0" i="1">
                <a:solidFill>
                  <a:schemeClr val="accent5"/>
                </a:solidFill>
              </a:defRPr>
            </a:lvl1pPr>
            <a:lvl2pPr>
              <a:defRPr sz="2800">
                <a:solidFill>
                  <a:schemeClr val="accent5"/>
                </a:solidFill>
              </a:defRPr>
            </a:lvl2pPr>
            <a:lvl3pPr>
              <a:defRPr sz="2400">
                <a:solidFill>
                  <a:schemeClr val="accent5"/>
                </a:solidFill>
              </a:defRPr>
            </a:lvl3pPr>
            <a:lvl4pPr>
              <a:defRPr sz="2000">
                <a:solidFill>
                  <a:schemeClr val="accent5"/>
                </a:solidFill>
              </a:defRPr>
            </a:lvl4pPr>
            <a:lvl5pPr>
              <a:defRPr sz="2000">
                <a:solidFill>
                  <a:schemeClr val="accent5"/>
                </a:solidFill>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5" name="Date Placeholder 4"/>
          <p:cNvSpPr>
            <a:spLocks noGrp="1"/>
          </p:cNvSpPr>
          <p:nvPr>
            <p:ph type="dt" sz="half" idx="10"/>
          </p:nvPr>
        </p:nvSpPr>
        <p:spPr/>
        <p:txBody>
          <a:bodyPr/>
          <a:lstStyle/>
          <a:p>
            <a:fld id="{9A4A1AC6-E8FF-4AAA-94FA-431A11D8E0D1}" type="datetimeFigureOut">
              <a:rPr lang="en-GB" smtClean="0"/>
              <a:t>02/04/2019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F79835-1FD7-4D3F-831C-C5B813585567}" type="slidenum">
              <a:rPr lang="en-GB" smtClean="0"/>
              <a:t>‹nr.›</a:t>
            </a:fld>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148" y="368576"/>
            <a:ext cx="5761380" cy="1294207"/>
          </a:xfrm>
          <a:prstGeom prst="rect">
            <a:avLst/>
          </a:prstGeom>
        </p:spPr>
      </p:pic>
    </p:spTree>
    <p:extLst>
      <p:ext uri="{BB962C8B-B14F-4D97-AF65-F5344CB8AC3E}">
        <p14:creationId xmlns:p14="http://schemas.microsoft.com/office/powerpoint/2010/main" val="4015095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1CE3229E-6611-4E5A-841A-49A784F00450}" type="datetimeFigureOut">
              <a:rPr lang="nl-BE" smtClean="0"/>
              <a:t>2/04/2019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73E95C2-6EF1-4ECA-9192-A7DD6F16CB63}" type="slidenum">
              <a:rPr lang="nl-BE" smtClean="0"/>
              <a:t>‹nr.›</a:t>
            </a:fld>
            <a:endParaRPr lang="nl-BE"/>
          </a:p>
        </p:txBody>
      </p:sp>
    </p:spTree>
    <p:extLst>
      <p:ext uri="{BB962C8B-B14F-4D97-AF65-F5344CB8AC3E}">
        <p14:creationId xmlns:p14="http://schemas.microsoft.com/office/powerpoint/2010/main" val="766322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1CE3229E-6611-4E5A-841A-49A784F00450}" type="datetimeFigureOut">
              <a:rPr lang="nl-BE" smtClean="0"/>
              <a:t>2/04/2019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73E95C2-6EF1-4ECA-9192-A7DD6F16CB63}" type="slidenum">
              <a:rPr lang="nl-BE" smtClean="0"/>
              <a:t>‹nr.›</a:t>
            </a:fld>
            <a:endParaRPr lang="nl-BE"/>
          </a:p>
        </p:txBody>
      </p:sp>
    </p:spTree>
    <p:extLst>
      <p:ext uri="{BB962C8B-B14F-4D97-AF65-F5344CB8AC3E}">
        <p14:creationId xmlns:p14="http://schemas.microsoft.com/office/powerpoint/2010/main" val="419650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1CE3229E-6611-4E5A-841A-49A784F00450}" type="datetimeFigureOut">
              <a:rPr lang="nl-BE" smtClean="0"/>
              <a:t>2/04/2019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73E95C2-6EF1-4ECA-9192-A7DD6F16CB63}" type="slidenum">
              <a:rPr lang="nl-BE" smtClean="0"/>
              <a:t>‹nr.›</a:t>
            </a:fld>
            <a:endParaRPr lang="nl-BE"/>
          </a:p>
        </p:txBody>
      </p:sp>
    </p:spTree>
    <p:extLst>
      <p:ext uri="{BB962C8B-B14F-4D97-AF65-F5344CB8AC3E}">
        <p14:creationId xmlns:p14="http://schemas.microsoft.com/office/powerpoint/2010/main" val="3652602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1CE3229E-6611-4E5A-841A-49A784F00450}" type="datetimeFigureOut">
              <a:rPr lang="nl-BE" smtClean="0"/>
              <a:t>2/04/2019</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F73E95C2-6EF1-4ECA-9192-A7DD6F16CB63}" type="slidenum">
              <a:rPr lang="nl-BE" smtClean="0"/>
              <a:t>‹nr.›</a:t>
            </a:fld>
            <a:endParaRPr lang="nl-BE"/>
          </a:p>
        </p:txBody>
      </p:sp>
    </p:spTree>
    <p:extLst>
      <p:ext uri="{BB962C8B-B14F-4D97-AF65-F5344CB8AC3E}">
        <p14:creationId xmlns:p14="http://schemas.microsoft.com/office/powerpoint/2010/main" val="49053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1CE3229E-6611-4E5A-841A-49A784F00450}" type="datetimeFigureOut">
              <a:rPr lang="nl-BE" smtClean="0"/>
              <a:t>2/04/2019</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F73E95C2-6EF1-4ECA-9192-A7DD6F16CB63}" type="slidenum">
              <a:rPr lang="nl-BE" smtClean="0"/>
              <a:t>‹nr.›</a:t>
            </a:fld>
            <a:endParaRPr lang="nl-BE"/>
          </a:p>
        </p:txBody>
      </p:sp>
    </p:spTree>
    <p:extLst>
      <p:ext uri="{BB962C8B-B14F-4D97-AF65-F5344CB8AC3E}">
        <p14:creationId xmlns:p14="http://schemas.microsoft.com/office/powerpoint/2010/main" val="302050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CE3229E-6611-4E5A-841A-49A784F00450}" type="datetimeFigureOut">
              <a:rPr lang="nl-BE" smtClean="0"/>
              <a:t>2/04/2019</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F73E95C2-6EF1-4ECA-9192-A7DD6F16CB63}" type="slidenum">
              <a:rPr lang="nl-BE" smtClean="0"/>
              <a:t>‹nr.›</a:t>
            </a:fld>
            <a:endParaRPr lang="nl-BE"/>
          </a:p>
        </p:txBody>
      </p:sp>
    </p:spTree>
    <p:extLst>
      <p:ext uri="{BB962C8B-B14F-4D97-AF65-F5344CB8AC3E}">
        <p14:creationId xmlns:p14="http://schemas.microsoft.com/office/powerpoint/2010/main" val="254784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CE3229E-6611-4E5A-841A-49A784F00450}" type="datetimeFigureOut">
              <a:rPr lang="nl-BE" smtClean="0"/>
              <a:t>2/04/2019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73E95C2-6EF1-4ECA-9192-A7DD6F16CB63}" type="slidenum">
              <a:rPr lang="nl-BE" smtClean="0"/>
              <a:t>‹nr.›</a:t>
            </a:fld>
            <a:endParaRPr lang="nl-BE"/>
          </a:p>
        </p:txBody>
      </p:sp>
    </p:spTree>
    <p:extLst>
      <p:ext uri="{BB962C8B-B14F-4D97-AF65-F5344CB8AC3E}">
        <p14:creationId xmlns:p14="http://schemas.microsoft.com/office/powerpoint/2010/main" val="1312007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CE3229E-6611-4E5A-841A-49A784F00450}" type="datetimeFigureOut">
              <a:rPr lang="nl-BE" smtClean="0"/>
              <a:t>2/04/2019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73E95C2-6EF1-4ECA-9192-A7DD6F16CB63}" type="slidenum">
              <a:rPr lang="nl-BE" smtClean="0"/>
              <a:t>‹nr.›</a:t>
            </a:fld>
            <a:endParaRPr lang="nl-BE"/>
          </a:p>
        </p:txBody>
      </p:sp>
    </p:spTree>
    <p:extLst>
      <p:ext uri="{BB962C8B-B14F-4D97-AF65-F5344CB8AC3E}">
        <p14:creationId xmlns:p14="http://schemas.microsoft.com/office/powerpoint/2010/main" val="2105688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3229E-6611-4E5A-841A-49A784F00450}" type="datetimeFigureOut">
              <a:rPr lang="nl-BE" smtClean="0"/>
              <a:t>2/04/2019</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3E95C2-6EF1-4ECA-9192-A7DD6F16CB63}" type="slidenum">
              <a:rPr lang="nl-BE" smtClean="0"/>
              <a:t>‹nr.›</a:t>
            </a:fld>
            <a:endParaRPr lang="nl-BE"/>
          </a:p>
        </p:txBody>
      </p:sp>
    </p:spTree>
    <p:extLst>
      <p:ext uri="{BB962C8B-B14F-4D97-AF65-F5344CB8AC3E}">
        <p14:creationId xmlns:p14="http://schemas.microsoft.com/office/powerpoint/2010/main" val="4181594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hyperlink" Target="https://www.google.be/imgres?imgurl=https://s-media-cache-ak0.pinimg.com/736x/a4/3f/d4/a43fd42756fa6b5f0311b52825c26567.jpg&amp;imgrefurl=https://nl.pinterest.com/explore/vrijwilligers/&amp;docid=qlEFGKWawzTI5M&amp;tbnid=dbDQdH06HFjFpM:&amp;vet=10ahUKEwiY3LmF26HUAhUJIVAKHbTXAUc4yAEQMwgrKCkwKQ..i&amp;w=618&amp;h=446&amp;hl=nl&amp;bih=715&amp;biw=1600&amp;q=vrijwilligers%20zoeken&amp;ved=0ahUKEwiY3LmF26HUAhUJIVAKHbTXAUc4yAEQMwgrKCkwKQ&amp;iact=mrc&amp;uact=8" TargetMode="External"/><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3" Type="http://schemas.openxmlformats.org/officeDocument/2006/relationships/hyperlink" Target="http://www.google.be/url?sa=i&amp;rct=j&amp;q=&amp;esrc=s&amp;source=images&amp;cd=&amp;cad=rja&amp;uact=8&amp;ved=2ahUKEwiPh_2D1ZDgAhWFK1AKHSyADbwQjRx6BAgBEAU&amp;url=http://basisinkomen.org/obi/portfolio/toekomst-voorspellen/&amp;psig=AOvVaw1maE5vMWyJlruVWR9sy-HV&amp;ust=1548770664629721" TargetMode="External"/><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73528" y="470123"/>
            <a:ext cx="11605696" cy="1508105"/>
          </a:xfrm>
          <a:prstGeom prst="rect">
            <a:avLst/>
          </a:prstGeom>
        </p:spPr>
        <p:txBody>
          <a:bodyPr wrap="square">
            <a:spAutoFit/>
          </a:bodyPr>
          <a:lstStyle/>
          <a:p>
            <a:r>
              <a:rPr lang="nl-BE" sz="3200" dirty="0">
                <a:solidFill>
                  <a:srgbClr val="C00000"/>
                </a:solidFill>
                <a:effectLst/>
                <a:latin typeface="Eras Bold ITC" panose="020B0907030504020204" pitchFamily="34" charset="0"/>
                <a:ea typeface="Calibri" panose="020F0502020204030204" pitchFamily="34" charset="0"/>
              </a:rPr>
              <a:t>Interregionale Stuurgroep Ouderenbeleidsparticipatie</a:t>
            </a:r>
          </a:p>
          <a:p>
            <a:r>
              <a:rPr lang="nl-BE" sz="3200" dirty="0">
                <a:solidFill>
                  <a:srgbClr val="C00000"/>
                </a:solidFill>
                <a:latin typeface="Eras Bold ITC" panose="020B0907030504020204" pitchFamily="34" charset="0"/>
              </a:rPr>
              <a:t>                 </a:t>
            </a:r>
            <a:r>
              <a:rPr lang="nl-BE" sz="6000" dirty="0">
                <a:solidFill>
                  <a:srgbClr val="C00000"/>
                </a:solidFill>
                <a:latin typeface="Eras Bold ITC" panose="020B0907030504020204" pitchFamily="34" charset="0"/>
              </a:rPr>
              <a:t>Vlaams – Brabant </a:t>
            </a:r>
          </a:p>
        </p:txBody>
      </p:sp>
      <p:sp>
        <p:nvSpPr>
          <p:cNvPr id="6" name="Tekstvak 5"/>
          <p:cNvSpPr txBox="1"/>
          <p:nvPr/>
        </p:nvSpPr>
        <p:spPr>
          <a:xfrm>
            <a:off x="6380552" y="5630032"/>
            <a:ext cx="6008915" cy="830997"/>
          </a:xfrm>
          <a:prstGeom prst="rect">
            <a:avLst/>
          </a:prstGeom>
          <a:noFill/>
        </p:spPr>
        <p:txBody>
          <a:bodyPr wrap="square" rtlCol="0">
            <a:spAutoFit/>
          </a:bodyPr>
          <a:lstStyle/>
          <a:p>
            <a:r>
              <a:rPr lang="nl-BE" sz="4800" b="1" dirty="0">
                <a:solidFill>
                  <a:srgbClr val="002060"/>
                </a:solidFill>
              </a:rPr>
              <a:t>Leuven 4 april 2019</a:t>
            </a:r>
          </a:p>
        </p:txBody>
      </p:sp>
      <p:sp>
        <p:nvSpPr>
          <p:cNvPr id="7" name="Tekstvak 6"/>
          <p:cNvSpPr txBox="1"/>
          <p:nvPr/>
        </p:nvSpPr>
        <p:spPr>
          <a:xfrm>
            <a:off x="3691509" y="2571449"/>
            <a:ext cx="8048300" cy="2308324"/>
          </a:xfrm>
          <a:prstGeom prst="rect">
            <a:avLst/>
          </a:prstGeom>
          <a:noFill/>
        </p:spPr>
        <p:txBody>
          <a:bodyPr wrap="square" rtlCol="0">
            <a:spAutoFit/>
          </a:bodyPr>
          <a:lstStyle/>
          <a:p>
            <a:r>
              <a:rPr lang="nl-BE" sz="7200" b="1" dirty="0">
                <a:solidFill>
                  <a:srgbClr val="002060"/>
                </a:solidFill>
              </a:rPr>
              <a:t>Ouderenraden in  de</a:t>
            </a:r>
          </a:p>
          <a:p>
            <a:r>
              <a:rPr lang="nl-BE" sz="7200" b="1" dirty="0">
                <a:solidFill>
                  <a:srgbClr val="002060"/>
                </a:solidFill>
              </a:rPr>
              <a:t>nieuwe legislatuur</a:t>
            </a:r>
            <a:r>
              <a:rPr lang="nl-BE" sz="7200" dirty="0">
                <a:solidFill>
                  <a:srgbClr val="002060"/>
                </a:solidFill>
              </a:rPr>
              <a:t> </a:t>
            </a:r>
            <a:r>
              <a:rPr lang="nl-BE" sz="7200" dirty="0"/>
              <a:t>   </a:t>
            </a:r>
          </a:p>
        </p:txBody>
      </p:sp>
      <p:pic>
        <p:nvPicPr>
          <p:cNvPr id="13" name="Afbeelding 12">
            <a:extLst>
              <a:ext uri="{FF2B5EF4-FFF2-40B4-BE49-F238E27FC236}">
                <a16:creationId xmlns:a16="http://schemas.microsoft.com/office/drawing/2014/main" id="{F0AE4181-6505-4F42-830F-C98F2516BE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79" y="2593773"/>
            <a:ext cx="2762250" cy="2286000"/>
          </a:xfrm>
          <a:prstGeom prst="rect">
            <a:avLst/>
          </a:prstGeom>
        </p:spPr>
      </p:pic>
    </p:spTree>
    <p:extLst>
      <p:ext uri="{BB962C8B-B14F-4D97-AF65-F5344CB8AC3E}">
        <p14:creationId xmlns:p14="http://schemas.microsoft.com/office/powerpoint/2010/main" val="2232455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147669"/>
          </a:xfrm>
        </p:spPr>
        <p:txBody>
          <a:bodyPr>
            <a:normAutofit/>
          </a:bodyPr>
          <a:lstStyle/>
          <a:p>
            <a:r>
              <a:rPr lang="nl-BE" sz="6000" b="1" dirty="0">
                <a:solidFill>
                  <a:srgbClr val="002060"/>
                </a:solidFill>
              </a:rPr>
              <a:t>BBC – Rol van de ouderenraad</a:t>
            </a:r>
          </a:p>
        </p:txBody>
      </p:sp>
      <p:sp>
        <p:nvSpPr>
          <p:cNvPr id="3" name="Tijdelijke aanduiding voor inhoud 2"/>
          <p:cNvSpPr>
            <a:spLocks noGrp="1"/>
          </p:cNvSpPr>
          <p:nvPr>
            <p:ph idx="1"/>
          </p:nvPr>
        </p:nvSpPr>
        <p:spPr>
          <a:xfrm>
            <a:off x="7193280" y="1986108"/>
            <a:ext cx="4572000" cy="3386455"/>
          </a:xfrm>
        </p:spPr>
        <p:txBody>
          <a:bodyPr/>
          <a:lstStyle/>
          <a:p>
            <a:pPr>
              <a:spcAft>
                <a:spcPts val="1000"/>
              </a:spcAft>
            </a:pPr>
            <a:r>
              <a:rPr lang="nl-BE" b="1" dirty="0"/>
              <a:t>Neem een </a:t>
            </a:r>
            <a:r>
              <a:rPr lang="nl-BE" b="1" u="sng" dirty="0"/>
              <a:t>actieve rol </a:t>
            </a:r>
            <a:r>
              <a:rPr lang="nl-BE" b="1" dirty="0"/>
              <a:t>op</a:t>
            </a:r>
          </a:p>
          <a:p>
            <a:pPr marL="808038" indent="-457200">
              <a:spcAft>
                <a:spcPts val="1000"/>
              </a:spcAft>
              <a:buFont typeface="Arial" panose="020B0604020202020204" pitchFamily="34" charset="0"/>
              <a:buChar char="•"/>
            </a:pPr>
            <a:r>
              <a:rPr lang="nl-BE" b="1" dirty="0"/>
              <a:t>Blijf op de hoogte</a:t>
            </a:r>
          </a:p>
          <a:p>
            <a:pPr marL="808038" indent="-457200">
              <a:spcAft>
                <a:spcPts val="1000"/>
              </a:spcAft>
              <a:buFont typeface="Arial" panose="020B0604020202020204" pitchFamily="34" charset="0"/>
              <a:buChar char="•"/>
            </a:pPr>
            <a:r>
              <a:rPr lang="nl-BE" b="1" dirty="0"/>
              <a:t>Stem je eigen werking af op de beleidsthema’s</a:t>
            </a:r>
          </a:p>
          <a:p>
            <a:pPr marL="808038" indent="-457200">
              <a:spcAft>
                <a:spcPts val="1000"/>
              </a:spcAft>
              <a:buFont typeface="Arial" panose="020B0604020202020204" pitchFamily="34" charset="0"/>
              <a:buChar char="•"/>
            </a:pPr>
            <a:r>
              <a:rPr lang="nl-BE" b="1" dirty="0"/>
              <a:t>Houd de vinger aan de pols</a:t>
            </a:r>
          </a:p>
          <a:p>
            <a:endParaRPr lang="nl-BE" dirty="0"/>
          </a:p>
          <a:p>
            <a:pPr marL="457200" indent="-457200">
              <a:buFont typeface="Arial" panose="020B0604020202020204" pitchFamily="34" charset="0"/>
              <a:buChar char="•"/>
            </a:pPr>
            <a:endParaRPr lang="nl-BE" dirty="0"/>
          </a:p>
        </p:txBody>
      </p:sp>
      <p:pic>
        <p:nvPicPr>
          <p:cNvPr id="4" name="Afbeelding 3"/>
          <p:cNvPicPr>
            <a:picLocks noChangeAspect="1"/>
          </p:cNvPicPr>
          <p:nvPr/>
        </p:nvPicPr>
        <p:blipFill>
          <a:blip r:embed="rId3"/>
          <a:stretch>
            <a:fillRect/>
          </a:stretch>
        </p:blipFill>
        <p:spPr>
          <a:xfrm>
            <a:off x="838200" y="1147669"/>
            <a:ext cx="6053853" cy="4224894"/>
          </a:xfrm>
          <a:prstGeom prst="rect">
            <a:avLst/>
          </a:prstGeom>
        </p:spPr>
      </p:pic>
      <p:sp>
        <p:nvSpPr>
          <p:cNvPr id="5" name="Tekstvak 4"/>
          <p:cNvSpPr txBox="1"/>
          <p:nvPr/>
        </p:nvSpPr>
        <p:spPr>
          <a:xfrm>
            <a:off x="838200" y="4587340"/>
            <a:ext cx="5684520" cy="954107"/>
          </a:xfrm>
          <a:prstGeom prst="rect">
            <a:avLst/>
          </a:prstGeom>
          <a:noFill/>
        </p:spPr>
        <p:txBody>
          <a:bodyPr wrap="square" rtlCol="0">
            <a:spAutoFit/>
          </a:bodyPr>
          <a:lstStyle/>
          <a:p>
            <a:pPr algn="ctr"/>
            <a:r>
              <a:rPr lang="nl-BE" sz="2800" b="1" dirty="0">
                <a:solidFill>
                  <a:schemeClr val="accent5"/>
                </a:solidFill>
              </a:rPr>
              <a:t>Niet gelukt? </a:t>
            </a:r>
          </a:p>
          <a:p>
            <a:pPr algn="ctr"/>
            <a:r>
              <a:rPr lang="nl-BE" sz="2800" b="1" dirty="0">
                <a:solidFill>
                  <a:schemeClr val="accent5"/>
                </a:solidFill>
              </a:rPr>
              <a:t>Niet getreurd!</a:t>
            </a:r>
          </a:p>
        </p:txBody>
      </p:sp>
    </p:spTree>
    <p:extLst>
      <p:ext uri="{BB962C8B-B14F-4D97-AF65-F5344CB8AC3E}">
        <p14:creationId xmlns:p14="http://schemas.microsoft.com/office/powerpoint/2010/main" val="175373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4"/>
                                        </p:tgtEl>
                                      </p:cBhvr>
                                      <p:by x="50000" y="50000"/>
                                    </p:animScale>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a:srcRect l="33100" t="11959" r="34515" b="6760"/>
          <a:stretch/>
        </p:blipFill>
        <p:spPr>
          <a:xfrm>
            <a:off x="148886" y="296033"/>
            <a:ext cx="4430186" cy="6254380"/>
          </a:xfrm>
          <a:prstGeom prst="rect">
            <a:avLst/>
          </a:prstGeom>
          <a:effectLst>
            <a:outerShdw blurRad="50800" dist="38100" dir="10800000" algn="r" rotWithShape="0">
              <a:prstClr val="black">
                <a:alpha val="40000"/>
              </a:prstClr>
            </a:outerShdw>
          </a:effectLst>
        </p:spPr>
      </p:pic>
      <p:pic>
        <p:nvPicPr>
          <p:cNvPr id="3" name="Afbeelding 2"/>
          <p:cNvPicPr>
            <a:picLocks noChangeAspect="1"/>
          </p:cNvPicPr>
          <p:nvPr/>
        </p:nvPicPr>
        <p:blipFill rotWithShape="1">
          <a:blip r:embed="rId4"/>
          <a:srcRect l="34051" t="13229" r="35469" b="10147"/>
          <a:stretch/>
        </p:blipFill>
        <p:spPr>
          <a:xfrm>
            <a:off x="4678133" y="296033"/>
            <a:ext cx="4422986" cy="6254380"/>
          </a:xfrm>
          <a:prstGeom prst="rect">
            <a:avLst/>
          </a:prstGeom>
          <a:effectLst>
            <a:outerShdw blurRad="50800" dist="38100" dir="8100000" algn="tr" rotWithShape="0">
              <a:prstClr val="black">
                <a:alpha val="40000"/>
              </a:prstClr>
            </a:outerShdw>
          </a:effectLst>
        </p:spPr>
      </p:pic>
      <p:sp>
        <p:nvSpPr>
          <p:cNvPr id="5" name="Ovaal 4"/>
          <p:cNvSpPr/>
          <p:nvPr/>
        </p:nvSpPr>
        <p:spPr>
          <a:xfrm>
            <a:off x="8992269" y="1967434"/>
            <a:ext cx="3072361" cy="2911575"/>
          </a:xfrm>
          <a:prstGeom prst="ellipse">
            <a:avLst/>
          </a:prstGeom>
          <a:solidFill>
            <a:schemeClr val="bg1"/>
          </a:solidFill>
          <a:ln w="57150">
            <a:solidFill>
              <a:srgbClr val="D6E1E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kstvak 3"/>
          <p:cNvSpPr txBox="1"/>
          <p:nvPr/>
        </p:nvSpPr>
        <p:spPr>
          <a:xfrm>
            <a:off x="9080985" y="2730723"/>
            <a:ext cx="2973300" cy="1384995"/>
          </a:xfrm>
          <a:prstGeom prst="rect">
            <a:avLst/>
          </a:prstGeom>
          <a:noFill/>
        </p:spPr>
        <p:txBody>
          <a:bodyPr wrap="square" rtlCol="0">
            <a:spAutoFit/>
          </a:bodyPr>
          <a:lstStyle/>
          <a:p>
            <a:pPr algn="ctr"/>
            <a:r>
              <a:rPr lang="nl-BE" sz="2800" b="1" dirty="0">
                <a:solidFill>
                  <a:srgbClr val="ED7C2F"/>
                </a:solidFill>
              </a:rPr>
              <a:t>Meer inspiratie?</a:t>
            </a:r>
          </a:p>
          <a:p>
            <a:pPr algn="ctr">
              <a:lnSpc>
                <a:spcPct val="200000"/>
              </a:lnSpc>
            </a:pPr>
            <a:r>
              <a:rPr lang="nl-BE" sz="2800" b="1" dirty="0">
                <a:solidFill>
                  <a:srgbClr val="ED7C2F"/>
                </a:solidFill>
              </a:rPr>
              <a:t>Ouderenraden.be!</a:t>
            </a:r>
          </a:p>
        </p:txBody>
      </p:sp>
    </p:spTree>
    <p:extLst>
      <p:ext uri="{BB962C8B-B14F-4D97-AF65-F5344CB8AC3E}">
        <p14:creationId xmlns:p14="http://schemas.microsoft.com/office/powerpoint/2010/main" val="2636736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147669"/>
          </a:xfrm>
        </p:spPr>
        <p:txBody>
          <a:bodyPr/>
          <a:lstStyle/>
          <a:p>
            <a:r>
              <a:rPr lang="nl-BE" dirty="0"/>
              <a:t>BBC – Rol van de ouderenraad</a:t>
            </a:r>
          </a:p>
        </p:txBody>
      </p:sp>
      <p:sp>
        <p:nvSpPr>
          <p:cNvPr id="4" name="Tijdelijke aanduiding voor inhoud 2"/>
          <p:cNvSpPr txBox="1">
            <a:spLocks/>
          </p:cNvSpPr>
          <p:nvPr/>
        </p:nvSpPr>
        <p:spPr>
          <a:xfrm>
            <a:off x="2992140" y="2152698"/>
            <a:ext cx="2280900" cy="2868596"/>
          </a:xfrm>
          <a:prstGeom prst="rect">
            <a:avLst/>
          </a:prstGeom>
          <a:ln w="57150">
            <a:solidFill>
              <a:srgbClr val="D6E1E8"/>
            </a:solidFill>
          </a:ln>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cap="none" baseline="0">
                <a:solidFill>
                  <a:schemeClr val="accent5"/>
                </a:solidFill>
                <a:latin typeface="+mn-lt"/>
                <a:ea typeface="+mn-ea"/>
                <a:cs typeface="+mn-cs"/>
              </a:defRPr>
            </a:lvl1pPr>
            <a:lvl2pPr marL="35560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2pPr>
            <a:lvl3pPr marL="717550" indent="-361950" algn="l" defTabSz="914400" rtl="0" eaLnBrk="1" latinLnBrk="0" hangingPunct="1">
              <a:lnSpc>
                <a:spcPct val="90000"/>
              </a:lnSpc>
              <a:spcBef>
                <a:spcPts val="500"/>
              </a:spcBef>
              <a:buClr>
                <a:schemeClr val="accent5"/>
              </a:buClr>
              <a:buSzPct val="100000"/>
              <a:buFont typeface="Arial" panose="020B0604020202020204" pitchFamily="34" charset="0"/>
              <a:buChar char="•"/>
              <a:defRPr sz="2800" kern="1200">
                <a:solidFill>
                  <a:schemeClr val="accent5"/>
                </a:solidFill>
                <a:latin typeface="+mn-lt"/>
                <a:ea typeface="+mn-ea"/>
                <a:cs typeface="+mn-cs"/>
              </a:defRPr>
            </a:lvl3pPr>
            <a:lvl4pPr marL="107315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4pPr>
            <a:lvl5pPr marL="1435100" indent="-36195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l-BE" dirty="0">
                <a:solidFill>
                  <a:srgbClr val="EE8843"/>
                </a:solidFill>
              </a:rPr>
              <a:t>EVALUATIE </a:t>
            </a:r>
            <a:br>
              <a:rPr lang="nl-BE" dirty="0">
                <a:solidFill>
                  <a:srgbClr val="EE8843"/>
                </a:solidFill>
              </a:rPr>
            </a:br>
            <a:r>
              <a:rPr lang="nl-BE" dirty="0">
                <a:solidFill>
                  <a:srgbClr val="EE8843"/>
                </a:solidFill>
              </a:rPr>
              <a:t>NA 6 JAAR</a:t>
            </a:r>
          </a:p>
        </p:txBody>
      </p:sp>
      <p:sp>
        <p:nvSpPr>
          <p:cNvPr id="5" name="Tijdelijke aanduiding voor inhoud 2"/>
          <p:cNvSpPr txBox="1">
            <a:spLocks/>
          </p:cNvSpPr>
          <p:nvPr/>
        </p:nvSpPr>
        <p:spPr>
          <a:xfrm>
            <a:off x="5517484" y="2152698"/>
            <a:ext cx="2282400" cy="2868596"/>
          </a:xfrm>
          <a:prstGeom prst="rect">
            <a:avLst/>
          </a:prstGeom>
          <a:ln w="57150">
            <a:solidFill>
              <a:srgbClr val="D6E1E8"/>
            </a:solidFill>
          </a:ln>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cap="none" baseline="0">
                <a:solidFill>
                  <a:schemeClr val="accent5"/>
                </a:solidFill>
                <a:latin typeface="+mn-lt"/>
                <a:ea typeface="+mn-ea"/>
                <a:cs typeface="+mn-cs"/>
              </a:defRPr>
            </a:lvl1pPr>
            <a:lvl2pPr marL="35560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2pPr>
            <a:lvl3pPr marL="717550" indent="-361950" algn="l" defTabSz="914400" rtl="0" eaLnBrk="1" latinLnBrk="0" hangingPunct="1">
              <a:lnSpc>
                <a:spcPct val="90000"/>
              </a:lnSpc>
              <a:spcBef>
                <a:spcPts val="500"/>
              </a:spcBef>
              <a:buClr>
                <a:schemeClr val="accent5"/>
              </a:buClr>
              <a:buSzPct val="100000"/>
              <a:buFont typeface="Arial" panose="020B0604020202020204" pitchFamily="34" charset="0"/>
              <a:buChar char="•"/>
              <a:defRPr sz="2800" kern="1200">
                <a:solidFill>
                  <a:schemeClr val="accent5"/>
                </a:solidFill>
                <a:latin typeface="+mn-lt"/>
                <a:ea typeface="+mn-ea"/>
                <a:cs typeface="+mn-cs"/>
              </a:defRPr>
            </a:lvl3pPr>
            <a:lvl4pPr marL="107315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4pPr>
            <a:lvl5pPr marL="1435100" indent="-36195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l-BE" dirty="0">
                <a:solidFill>
                  <a:srgbClr val="EE8843"/>
                </a:solidFill>
              </a:rPr>
              <a:t>JAARLIJKSE EVALUATIE</a:t>
            </a:r>
          </a:p>
        </p:txBody>
      </p:sp>
      <p:sp>
        <p:nvSpPr>
          <p:cNvPr id="6" name="Tekstvak 5"/>
          <p:cNvSpPr txBox="1"/>
          <p:nvPr/>
        </p:nvSpPr>
        <p:spPr>
          <a:xfrm>
            <a:off x="5006944" y="2716821"/>
            <a:ext cx="1021080" cy="1446550"/>
          </a:xfrm>
          <a:prstGeom prst="rect">
            <a:avLst/>
          </a:prstGeom>
          <a:noFill/>
        </p:spPr>
        <p:txBody>
          <a:bodyPr wrap="square" rtlCol="0">
            <a:spAutoFit/>
          </a:bodyPr>
          <a:lstStyle/>
          <a:p>
            <a:r>
              <a:rPr lang="nl-BE" sz="8800" b="1" dirty="0">
                <a:solidFill>
                  <a:srgbClr val="ED7C2F"/>
                </a:solidFill>
                <a:effectLst>
                  <a:outerShdw blurRad="38100" dist="38100" dir="2700000" algn="tl">
                    <a:srgbClr val="000000">
                      <a:alpha val="43137"/>
                    </a:srgbClr>
                  </a:outerShdw>
                </a:effectLst>
              </a:rPr>
              <a:t>+</a:t>
            </a:r>
          </a:p>
        </p:txBody>
      </p:sp>
      <p:pic>
        <p:nvPicPr>
          <p:cNvPr id="7" name="Picture 2" descr="Afbeeldingsresultaat voor evalue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2973" y="4128940"/>
            <a:ext cx="3972412"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0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4786"/>
            <a:ext cx="12192000" cy="4768427"/>
          </a:xfrm>
          <a:prstGeom prst="rect">
            <a:avLst/>
          </a:prstGeom>
        </p:spPr>
      </p:pic>
      <p:sp>
        <p:nvSpPr>
          <p:cNvPr id="3" name="Tekstvak 2"/>
          <p:cNvSpPr txBox="1"/>
          <p:nvPr/>
        </p:nvSpPr>
        <p:spPr>
          <a:xfrm>
            <a:off x="1103586" y="283779"/>
            <a:ext cx="9921766" cy="769441"/>
          </a:xfrm>
          <a:prstGeom prst="rect">
            <a:avLst/>
          </a:prstGeom>
          <a:noFill/>
        </p:spPr>
        <p:txBody>
          <a:bodyPr wrap="square" rtlCol="0">
            <a:spAutoFit/>
          </a:bodyPr>
          <a:lstStyle/>
          <a:p>
            <a:r>
              <a:rPr lang="nl-BE" dirty="0"/>
              <a:t>	</a:t>
            </a:r>
            <a:r>
              <a:rPr lang="nl-BE" sz="4400" dirty="0">
                <a:solidFill>
                  <a:srgbClr val="C00000"/>
                </a:solidFill>
              </a:rPr>
              <a:t>VERGRIJZING </a:t>
            </a:r>
          </a:p>
        </p:txBody>
      </p:sp>
    </p:spTree>
    <p:extLst>
      <p:ext uri="{BB962C8B-B14F-4D97-AF65-F5344CB8AC3E}">
        <p14:creationId xmlns:p14="http://schemas.microsoft.com/office/powerpoint/2010/main" val="1862691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35551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kstvak 1"/>
          <p:cNvSpPr txBox="1">
            <a:spLocks noChangeArrowheads="1"/>
          </p:cNvSpPr>
          <p:nvPr/>
        </p:nvSpPr>
        <p:spPr bwMode="auto">
          <a:xfrm>
            <a:off x="0" y="386245"/>
            <a:ext cx="117766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BE" altLang="nl-BE" sz="3600" b="1" u="sng" dirty="0">
                <a:solidFill>
                  <a:srgbClr val="002060"/>
                </a:solidFill>
              </a:rPr>
              <a:t>Hoe leeft de gemiddelde oudere in Vlaanderen ?</a:t>
            </a:r>
          </a:p>
        </p:txBody>
      </p:sp>
      <p:sp>
        <p:nvSpPr>
          <p:cNvPr id="3" name="Tekstvak 2"/>
          <p:cNvSpPr txBox="1"/>
          <p:nvPr/>
        </p:nvSpPr>
        <p:spPr>
          <a:xfrm>
            <a:off x="0" y="1178056"/>
            <a:ext cx="11954933" cy="5324535"/>
          </a:xfrm>
          <a:prstGeom prst="rect">
            <a:avLst/>
          </a:prstGeom>
          <a:noFill/>
        </p:spPr>
        <p:txBody>
          <a:bodyPr wrap="square">
            <a:spAutoFit/>
          </a:bodyPr>
          <a:lstStyle/>
          <a:p>
            <a:pPr>
              <a:defRPr/>
            </a:pPr>
            <a:r>
              <a:rPr lang="nl-BE" sz="3200" b="1" dirty="0"/>
              <a:t>Ouderenbehoeftenonderzoek in 200/308 gemeenten = </a:t>
            </a:r>
            <a:r>
              <a:rPr lang="nl-BE" sz="3200" b="1" dirty="0">
                <a:solidFill>
                  <a:srgbClr val="FF0000"/>
                </a:solidFill>
              </a:rPr>
              <a:t>65 %</a:t>
            </a:r>
            <a:r>
              <a:rPr lang="nl-BE" sz="3200" b="1" dirty="0"/>
              <a:t>.  </a:t>
            </a:r>
          </a:p>
          <a:p>
            <a:pPr>
              <a:defRPr/>
            </a:pPr>
            <a:r>
              <a:rPr lang="nl-BE" sz="3200" b="1" dirty="0"/>
              <a:t>Ruim 80.000 ouderen bevraagd.</a:t>
            </a:r>
          </a:p>
          <a:p>
            <a:pPr>
              <a:defRPr/>
            </a:pPr>
            <a:r>
              <a:rPr lang="nl-BE" sz="3200" b="1" dirty="0"/>
              <a:t>Als men </a:t>
            </a:r>
            <a:r>
              <a:rPr lang="nl-BE" sz="3200" b="1" dirty="0">
                <a:solidFill>
                  <a:srgbClr val="002060"/>
                </a:solidFill>
              </a:rPr>
              <a:t>100</a:t>
            </a:r>
            <a:r>
              <a:rPr lang="nl-BE" sz="3200" b="1" dirty="0"/>
              <a:t> ouderen neemt in een Vlaams dorp/stad :</a:t>
            </a:r>
          </a:p>
          <a:p>
            <a:pPr>
              <a:defRPr/>
            </a:pPr>
            <a:r>
              <a:rPr lang="nl-BE" sz="3200" b="1" dirty="0"/>
              <a:t> - </a:t>
            </a:r>
            <a:r>
              <a:rPr lang="nl-BE" sz="3200" b="1" dirty="0">
                <a:solidFill>
                  <a:srgbClr val="002060"/>
                </a:solidFill>
              </a:rPr>
              <a:t>6 % </a:t>
            </a:r>
            <a:r>
              <a:rPr lang="nl-BE" sz="3200" b="1" dirty="0"/>
              <a:t>woont in WZC of serviceflat dus intramuraal</a:t>
            </a:r>
          </a:p>
          <a:p>
            <a:pPr>
              <a:defRPr/>
            </a:pPr>
            <a:r>
              <a:rPr lang="nl-BE" sz="3200" b="1" dirty="0"/>
              <a:t> - </a:t>
            </a:r>
            <a:r>
              <a:rPr lang="nl-BE" sz="3200" b="1" dirty="0">
                <a:solidFill>
                  <a:srgbClr val="002060"/>
                </a:solidFill>
              </a:rPr>
              <a:t>22 à 24 % </a:t>
            </a:r>
            <a:r>
              <a:rPr lang="nl-BE" sz="3200" b="1" dirty="0"/>
              <a:t>hebben hulp nodig : thuisverpleging,  </a:t>
            </a:r>
          </a:p>
          <a:p>
            <a:pPr>
              <a:defRPr/>
            </a:pPr>
            <a:r>
              <a:rPr lang="nl-BE" sz="3200" b="1" dirty="0"/>
              <a:t>   thuiszorg, familiale hulp, mindermobiele centrale…  </a:t>
            </a:r>
          </a:p>
          <a:p>
            <a:pPr>
              <a:defRPr/>
            </a:pPr>
            <a:r>
              <a:rPr lang="nl-BE" sz="3200" b="1" dirty="0"/>
              <a:t> - </a:t>
            </a:r>
            <a:r>
              <a:rPr lang="nl-BE" sz="3200" b="1" dirty="0">
                <a:solidFill>
                  <a:srgbClr val="002060"/>
                </a:solidFill>
              </a:rPr>
              <a:t>70 % </a:t>
            </a:r>
            <a:r>
              <a:rPr lang="nl-BE" sz="3200" b="1" u="sng" dirty="0">
                <a:solidFill>
                  <a:srgbClr val="FF0000"/>
                </a:solidFill>
              </a:rPr>
              <a:t>hebben geen directe hulp nodig </a:t>
            </a:r>
            <a:endParaRPr lang="nl-BE" sz="3200" b="1" dirty="0"/>
          </a:p>
          <a:p>
            <a:pPr>
              <a:defRPr/>
            </a:pPr>
            <a:r>
              <a:rPr lang="nl-BE" sz="3200" b="1" dirty="0"/>
              <a:t>Ouderenbeleid         zorgbeleid. Wat hebben de ouderen nodig om met voldoening deel te nemen aan de samenleving?</a:t>
            </a:r>
          </a:p>
          <a:p>
            <a:pPr>
              <a:defRPr/>
            </a:pPr>
            <a:endParaRPr lang="nl-BE" sz="800" b="1" dirty="0"/>
          </a:p>
          <a:p>
            <a:pPr>
              <a:defRPr/>
            </a:pPr>
            <a:r>
              <a:rPr lang="nl-BE" sz="3200" b="1" dirty="0">
                <a:solidFill>
                  <a:srgbClr val="C00000"/>
                </a:solidFill>
              </a:rPr>
              <a:t>   </a:t>
            </a:r>
            <a:r>
              <a:rPr lang="nl-BE" sz="4400" b="1" dirty="0">
                <a:solidFill>
                  <a:srgbClr val="C00000"/>
                </a:solidFill>
              </a:rPr>
              <a:t>En… wie kent de ouderen beter, dan jullie zelf ??</a:t>
            </a:r>
          </a:p>
        </p:txBody>
      </p:sp>
      <p:pic>
        <p:nvPicPr>
          <p:cNvPr id="5" name="Picture 8" descr="Afbeeldingsresultaat voor symbool is niet gelijk aan">
            <a:extLst>
              <a:ext uri="{FF2B5EF4-FFF2-40B4-BE49-F238E27FC236}">
                <a16:creationId xmlns:a16="http://schemas.microsoft.com/office/drawing/2014/main" id="{9EC4AE88-8CCC-42FF-A58F-1AA6A46AE3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0859" y="4729842"/>
            <a:ext cx="427275" cy="386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79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heel(1)">
                                      <p:cBhvr>
                                        <p:cTn id="36" dur="2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wipe(down)">
                                      <p:cBhvr>
                                        <p:cTn id="41" dur="580">
                                          <p:stCondLst>
                                            <p:cond delay="0"/>
                                          </p:stCondLst>
                                        </p:cTn>
                                        <p:tgtEl>
                                          <p:spTgt spid="3">
                                            <p:txEl>
                                              <p:pRg st="9" end="9"/>
                                            </p:txEl>
                                          </p:spTgt>
                                        </p:tgtEl>
                                      </p:cBhvr>
                                    </p:animEffect>
                                    <p:anim calcmode="lin" valueType="num">
                                      <p:cBhvr>
                                        <p:cTn id="42"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9" end="9"/>
                                            </p:txEl>
                                          </p:spTgt>
                                        </p:tgtEl>
                                      </p:cBhvr>
                                      <p:to x="100000" y="60000"/>
                                    </p:animScale>
                                    <p:animScale>
                                      <p:cBhvr>
                                        <p:cTn id="48" dur="166" decel="50000">
                                          <p:stCondLst>
                                            <p:cond delay="676"/>
                                          </p:stCondLst>
                                        </p:cTn>
                                        <p:tgtEl>
                                          <p:spTgt spid="3">
                                            <p:txEl>
                                              <p:pRg st="9" end="9"/>
                                            </p:txEl>
                                          </p:spTgt>
                                        </p:tgtEl>
                                      </p:cBhvr>
                                      <p:to x="100000" y="100000"/>
                                    </p:animScale>
                                    <p:animScale>
                                      <p:cBhvr>
                                        <p:cTn id="49" dur="26">
                                          <p:stCondLst>
                                            <p:cond delay="1312"/>
                                          </p:stCondLst>
                                        </p:cTn>
                                        <p:tgtEl>
                                          <p:spTgt spid="3">
                                            <p:txEl>
                                              <p:pRg st="9" end="9"/>
                                            </p:txEl>
                                          </p:spTgt>
                                        </p:tgtEl>
                                      </p:cBhvr>
                                      <p:to x="100000" y="80000"/>
                                    </p:animScale>
                                    <p:animScale>
                                      <p:cBhvr>
                                        <p:cTn id="50" dur="166" decel="50000">
                                          <p:stCondLst>
                                            <p:cond delay="1338"/>
                                          </p:stCondLst>
                                        </p:cTn>
                                        <p:tgtEl>
                                          <p:spTgt spid="3">
                                            <p:txEl>
                                              <p:pRg st="9" end="9"/>
                                            </p:txEl>
                                          </p:spTgt>
                                        </p:tgtEl>
                                      </p:cBhvr>
                                      <p:to x="100000" y="100000"/>
                                    </p:animScale>
                                    <p:animScale>
                                      <p:cBhvr>
                                        <p:cTn id="51" dur="26">
                                          <p:stCondLst>
                                            <p:cond delay="1642"/>
                                          </p:stCondLst>
                                        </p:cTn>
                                        <p:tgtEl>
                                          <p:spTgt spid="3">
                                            <p:txEl>
                                              <p:pRg st="9" end="9"/>
                                            </p:txEl>
                                          </p:spTgt>
                                        </p:tgtEl>
                                      </p:cBhvr>
                                      <p:to x="100000" y="90000"/>
                                    </p:animScale>
                                    <p:animScale>
                                      <p:cBhvr>
                                        <p:cTn id="52" dur="166" decel="50000">
                                          <p:stCondLst>
                                            <p:cond delay="1668"/>
                                          </p:stCondLst>
                                        </p:cTn>
                                        <p:tgtEl>
                                          <p:spTgt spid="3">
                                            <p:txEl>
                                              <p:pRg st="9" end="9"/>
                                            </p:txEl>
                                          </p:spTgt>
                                        </p:tgtEl>
                                      </p:cBhvr>
                                      <p:to x="100000" y="100000"/>
                                    </p:animScale>
                                    <p:animScale>
                                      <p:cBhvr>
                                        <p:cTn id="53" dur="26">
                                          <p:stCondLst>
                                            <p:cond delay="1808"/>
                                          </p:stCondLst>
                                        </p:cTn>
                                        <p:tgtEl>
                                          <p:spTgt spid="3">
                                            <p:txEl>
                                              <p:pRg st="9" end="9"/>
                                            </p:txEl>
                                          </p:spTgt>
                                        </p:tgtEl>
                                      </p:cBhvr>
                                      <p:to x="100000" y="95000"/>
                                    </p:animScale>
                                    <p:animScale>
                                      <p:cBhvr>
                                        <p:cTn id="54"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352" y="0"/>
            <a:ext cx="12549352" cy="6858000"/>
          </a:xfrm>
          <a:prstGeom prst="rect">
            <a:avLst/>
          </a:prstGeom>
        </p:spPr>
      </p:pic>
    </p:spTree>
    <p:extLst>
      <p:ext uri="{BB962C8B-B14F-4D97-AF65-F5344CB8AC3E}">
        <p14:creationId xmlns:p14="http://schemas.microsoft.com/office/powerpoint/2010/main" val="1471039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451438170"/>
              </p:ext>
            </p:extLst>
          </p:nvPr>
        </p:nvGraphicFramePr>
        <p:xfrm>
          <a:off x="210206" y="178452"/>
          <a:ext cx="11435255" cy="6923051"/>
        </p:xfrm>
        <a:graphic>
          <a:graphicData uri="http://schemas.openxmlformats.org/drawingml/2006/table">
            <a:tbl>
              <a:tblPr>
                <a:tableStyleId>{5C22544A-7EE6-4342-B048-85BDC9FD1C3A}</a:tableStyleId>
              </a:tblPr>
              <a:tblGrid>
                <a:gridCol w="6621517">
                  <a:extLst>
                    <a:ext uri="{9D8B030D-6E8A-4147-A177-3AD203B41FA5}">
                      <a16:colId xmlns:a16="http://schemas.microsoft.com/office/drawing/2014/main" val="20000"/>
                    </a:ext>
                  </a:extLst>
                </a:gridCol>
                <a:gridCol w="1550277">
                  <a:extLst>
                    <a:ext uri="{9D8B030D-6E8A-4147-A177-3AD203B41FA5}">
                      <a16:colId xmlns:a16="http://schemas.microsoft.com/office/drawing/2014/main" val="20001"/>
                    </a:ext>
                  </a:extLst>
                </a:gridCol>
                <a:gridCol w="3263461">
                  <a:extLst>
                    <a:ext uri="{9D8B030D-6E8A-4147-A177-3AD203B41FA5}">
                      <a16:colId xmlns:a16="http://schemas.microsoft.com/office/drawing/2014/main" val="20002"/>
                    </a:ext>
                  </a:extLst>
                </a:gridCol>
              </a:tblGrid>
              <a:tr h="895707">
                <a:tc>
                  <a:txBody>
                    <a:bodyPr/>
                    <a:lstStyle/>
                    <a:p>
                      <a:pPr algn="l" fontAlgn="b"/>
                      <a:r>
                        <a:rPr lang="nl-BE" sz="3200" b="1" u="sng" strike="noStrike" dirty="0">
                          <a:solidFill>
                            <a:srgbClr val="00B050"/>
                          </a:solidFill>
                          <a:effectLst/>
                        </a:rPr>
                        <a:t>VERGRIJZING VLAAMS BRABANT </a:t>
                      </a:r>
                      <a:endParaRPr lang="nl-BE" sz="3200" b="1" i="0" u="sng" strike="noStrike" dirty="0">
                        <a:solidFill>
                          <a:srgbClr val="00B050"/>
                        </a:solidFill>
                        <a:effectLst/>
                        <a:latin typeface="Calibri" panose="020F0502020204030204" pitchFamily="34" charset="0"/>
                      </a:endParaRPr>
                    </a:p>
                  </a:txBody>
                  <a:tcPr marL="8917" marR="8917" marT="8917" marB="0" anchor="b"/>
                </a:tc>
                <a:tc>
                  <a:txBody>
                    <a:bodyPr/>
                    <a:lstStyle/>
                    <a:p>
                      <a:pPr algn="l" fontAlgn="b"/>
                      <a:endParaRPr lang="nl-BE" sz="1000" b="0" i="0" u="none" strike="noStrike" dirty="0">
                        <a:solidFill>
                          <a:srgbClr val="000000"/>
                        </a:solidFill>
                        <a:effectLst/>
                        <a:latin typeface="Calibri" panose="020F0502020204030204" pitchFamily="34" charset="0"/>
                      </a:endParaRPr>
                    </a:p>
                  </a:txBody>
                  <a:tcPr marL="8917" marR="8917" marT="8917" marB="0" anchor="b"/>
                </a:tc>
                <a:tc>
                  <a:txBody>
                    <a:bodyPr/>
                    <a:lstStyle/>
                    <a:p>
                      <a:pPr algn="l" fontAlgn="b"/>
                      <a:endParaRPr lang="nl-BE" sz="1000" b="0" i="0" u="none" strike="noStrike" dirty="0">
                        <a:solidFill>
                          <a:srgbClr val="000000"/>
                        </a:solidFill>
                        <a:effectLst/>
                        <a:latin typeface="Calibri" panose="020F0502020204030204" pitchFamily="34" charset="0"/>
                      </a:endParaRPr>
                    </a:p>
                  </a:txBody>
                  <a:tcPr marL="8917" marR="8917" marT="8917" marB="0" anchor="b"/>
                </a:tc>
                <a:extLst>
                  <a:ext uri="{0D108BD9-81ED-4DB2-BD59-A6C34878D82A}">
                    <a16:rowId xmlns:a16="http://schemas.microsoft.com/office/drawing/2014/main" val="10000"/>
                  </a:ext>
                </a:extLst>
              </a:tr>
              <a:tr h="375014">
                <a:tc>
                  <a:txBody>
                    <a:bodyPr/>
                    <a:lstStyle/>
                    <a:p>
                      <a:pPr algn="l" fontAlgn="b"/>
                      <a:r>
                        <a:rPr lang="nl-BE" sz="2800" b="1" u="none" strike="noStrike" dirty="0">
                          <a:solidFill>
                            <a:srgbClr val="002060"/>
                          </a:solidFill>
                          <a:effectLst/>
                        </a:rPr>
                        <a:t>REGIO/DORP/STAD</a:t>
                      </a:r>
                      <a:endParaRPr lang="nl-BE" sz="2800" b="1" i="0" u="none" strike="noStrike" dirty="0">
                        <a:solidFill>
                          <a:srgbClr val="002060"/>
                        </a:solidFill>
                        <a:effectLst/>
                        <a:latin typeface="Calibri" panose="020F0502020204030204" pitchFamily="34" charset="0"/>
                      </a:endParaRPr>
                    </a:p>
                  </a:txBody>
                  <a:tcPr marL="8917" marR="8917" marT="8917" marB="0" anchor="b"/>
                </a:tc>
                <a:tc>
                  <a:txBody>
                    <a:bodyPr/>
                    <a:lstStyle/>
                    <a:p>
                      <a:pPr algn="l" fontAlgn="b"/>
                      <a:r>
                        <a:rPr lang="nl-BE" sz="2000" b="1" u="none" strike="noStrike" dirty="0">
                          <a:solidFill>
                            <a:srgbClr val="002060"/>
                          </a:solidFill>
                          <a:effectLst/>
                        </a:rPr>
                        <a:t>% KIEZERS 60+  2018</a:t>
                      </a:r>
                      <a:endParaRPr lang="nl-BE" sz="2000" b="1" i="0" u="none" strike="noStrike" dirty="0">
                        <a:solidFill>
                          <a:srgbClr val="002060"/>
                        </a:solidFill>
                        <a:effectLst/>
                        <a:latin typeface="Calibri" panose="020F0502020204030204" pitchFamily="34" charset="0"/>
                      </a:endParaRPr>
                    </a:p>
                  </a:txBody>
                  <a:tcPr marL="8917" marR="8917" marT="8917" marB="0" anchor="b"/>
                </a:tc>
                <a:tc>
                  <a:txBody>
                    <a:bodyPr/>
                    <a:lstStyle/>
                    <a:p>
                      <a:pPr algn="l" fontAlgn="b"/>
                      <a:r>
                        <a:rPr lang="nl-BE" sz="2000" b="1" u="none" strike="noStrike" dirty="0">
                          <a:solidFill>
                            <a:srgbClr val="002060"/>
                          </a:solidFill>
                          <a:effectLst/>
                        </a:rPr>
                        <a:t>% KIEZERS 60+ 2024</a:t>
                      </a:r>
                      <a:endParaRPr lang="nl-BE" sz="2000" b="1" i="0" u="none" strike="noStrike" dirty="0">
                        <a:solidFill>
                          <a:srgbClr val="002060"/>
                        </a:solidFill>
                        <a:effectLst/>
                        <a:latin typeface="Calibri" panose="020F0502020204030204" pitchFamily="34" charset="0"/>
                      </a:endParaRPr>
                    </a:p>
                  </a:txBody>
                  <a:tcPr marL="8917" marR="8917" marT="8917" marB="0" anchor="b"/>
                </a:tc>
                <a:extLst>
                  <a:ext uri="{0D108BD9-81ED-4DB2-BD59-A6C34878D82A}">
                    <a16:rowId xmlns:a16="http://schemas.microsoft.com/office/drawing/2014/main" val="10001"/>
                  </a:ext>
                </a:extLst>
              </a:tr>
              <a:tr h="423403">
                <a:tc>
                  <a:txBody>
                    <a:bodyPr/>
                    <a:lstStyle/>
                    <a:p>
                      <a:pPr algn="l" fontAlgn="b"/>
                      <a:r>
                        <a:rPr lang="nl-BE" sz="2800" b="1" u="none" strike="noStrike" dirty="0">
                          <a:solidFill>
                            <a:srgbClr val="C00000"/>
                          </a:solidFill>
                          <a:effectLst/>
                        </a:rPr>
                        <a:t>REGIO ASSE-VILVOORDE</a:t>
                      </a:r>
                      <a:endParaRPr lang="nl-BE" sz="2800" b="1" i="0" u="none" strike="noStrike" dirty="0">
                        <a:solidFill>
                          <a:srgbClr val="C00000"/>
                        </a:solidFill>
                        <a:effectLst/>
                        <a:latin typeface="Calibri" panose="020F0502020204030204" pitchFamily="34" charset="0"/>
                      </a:endParaRPr>
                    </a:p>
                  </a:txBody>
                  <a:tcPr marL="8917" marR="8917" marT="8917" marB="0" anchor="b"/>
                </a:tc>
                <a:tc>
                  <a:txBody>
                    <a:bodyPr/>
                    <a:lstStyle/>
                    <a:p>
                      <a:pPr algn="r" fontAlgn="b"/>
                      <a:r>
                        <a:rPr lang="nl-BE" sz="2800" b="1" u="none" strike="noStrike" dirty="0">
                          <a:solidFill>
                            <a:srgbClr val="FF0000"/>
                          </a:solidFill>
                          <a:effectLst/>
                        </a:rPr>
                        <a:t>31,26</a:t>
                      </a:r>
                      <a:endParaRPr lang="nl-BE" sz="2800" b="1" i="0" u="none" strike="noStrike" dirty="0">
                        <a:solidFill>
                          <a:srgbClr val="FF0000"/>
                        </a:solidFill>
                        <a:effectLst/>
                        <a:latin typeface="Calibri" panose="020F0502020204030204" pitchFamily="34" charset="0"/>
                      </a:endParaRPr>
                    </a:p>
                  </a:txBody>
                  <a:tcPr marL="8917" marR="8917" marT="8917" marB="0" anchor="b"/>
                </a:tc>
                <a:tc>
                  <a:txBody>
                    <a:bodyPr/>
                    <a:lstStyle/>
                    <a:p>
                      <a:pPr algn="r" fontAlgn="b"/>
                      <a:r>
                        <a:rPr lang="nl-BE" sz="2800" b="1" u="none" strike="noStrike" dirty="0">
                          <a:solidFill>
                            <a:srgbClr val="FF0000"/>
                          </a:solidFill>
                          <a:effectLst/>
                        </a:rPr>
                        <a:t>34,06</a:t>
                      </a:r>
                      <a:endParaRPr lang="nl-BE" sz="2800" b="1" i="0" u="none" strike="noStrike" dirty="0">
                        <a:solidFill>
                          <a:srgbClr val="FF0000"/>
                        </a:solidFill>
                        <a:effectLst/>
                        <a:latin typeface="Calibri" panose="020F0502020204030204" pitchFamily="34" charset="0"/>
                      </a:endParaRPr>
                    </a:p>
                  </a:txBody>
                  <a:tcPr marL="8917" marR="8917" marT="8917" marB="0" anchor="b"/>
                </a:tc>
                <a:extLst>
                  <a:ext uri="{0D108BD9-81ED-4DB2-BD59-A6C34878D82A}">
                    <a16:rowId xmlns:a16="http://schemas.microsoft.com/office/drawing/2014/main" val="10002"/>
                  </a:ext>
                </a:extLst>
              </a:tr>
              <a:tr h="423403">
                <a:tc>
                  <a:txBody>
                    <a:bodyPr/>
                    <a:lstStyle/>
                    <a:p>
                      <a:pPr algn="l" fontAlgn="b"/>
                      <a:r>
                        <a:rPr lang="nl-BE" sz="2800" b="1" u="none" strike="noStrike" dirty="0">
                          <a:effectLst/>
                        </a:rPr>
                        <a:t>Kapelle-op-den-bos</a:t>
                      </a:r>
                      <a:endParaRPr lang="nl-BE" sz="2800" b="1" i="0" u="none" strike="noStrike" dirty="0">
                        <a:solidFill>
                          <a:srgbClr val="000000"/>
                        </a:solidFill>
                        <a:effectLst/>
                        <a:latin typeface="Calibri" panose="020F0502020204030204" pitchFamily="34" charset="0"/>
                      </a:endParaRPr>
                    </a:p>
                  </a:txBody>
                  <a:tcPr marL="8917" marR="8917" marT="8917" marB="0" anchor="b"/>
                </a:tc>
                <a:tc>
                  <a:txBody>
                    <a:bodyPr/>
                    <a:lstStyle/>
                    <a:p>
                      <a:pPr algn="r" fontAlgn="b"/>
                      <a:r>
                        <a:rPr lang="nl-BE" sz="2800" b="1" u="none" strike="noStrike" dirty="0">
                          <a:effectLst/>
                        </a:rPr>
                        <a:t>34,02</a:t>
                      </a:r>
                      <a:endParaRPr lang="nl-BE" sz="2800" b="1" i="0" u="none" strike="noStrike" dirty="0">
                        <a:solidFill>
                          <a:srgbClr val="000000"/>
                        </a:solidFill>
                        <a:effectLst/>
                        <a:latin typeface="Calibri" panose="020F0502020204030204" pitchFamily="34" charset="0"/>
                      </a:endParaRPr>
                    </a:p>
                  </a:txBody>
                  <a:tcPr marL="8917" marR="8917" marT="8917" marB="0" anchor="b"/>
                </a:tc>
                <a:tc>
                  <a:txBody>
                    <a:bodyPr/>
                    <a:lstStyle/>
                    <a:p>
                      <a:pPr algn="r" fontAlgn="b"/>
                      <a:r>
                        <a:rPr lang="nl-BE" sz="2800" b="1" u="none" strike="noStrike" dirty="0">
                          <a:effectLst/>
                        </a:rPr>
                        <a:t>37,32</a:t>
                      </a:r>
                      <a:endParaRPr lang="nl-BE" sz="2800" b="1" i="0" u="none" strike="noStrike" dirty="0">
                        <a:solidFill>
                          <a:srgbClr val="000000"/>
                        </a:solidFill>
                        <a:effectLst/>
                        <a:latin typeface="Calibri" panose="020F0502020204030204" pitchFamily="34" charset="0"/>
                      </a:endParaRPr>
                    </a:p>
                  </a:txBody>
                  <a:tcPr marL="8917" marR="8917" marT="8917" marB="0" anchor="b"/>
                </a:tc>
                <a:extLst>
                  <a:ext uri="{0D108BD9-81ED-4DB2-BD59-A6C34878D82A}">
                    <a16:rowId xmlns:a16="http://schemas.microsoft.com/office/drawing/2014/main" val="10003"/>
                  </a:ext>
                </a:extLst>
              </a:tr>
              <a:tr h="423403">
                <a:tc>
                  <a:txBody>
                    <a:bodyPr/>
                    <a:lstStyle/>
                    <a:p>
                      <a:pPr algn="l" fontAlgn="b"/>
                      <a:r>
                        <a:rPr lang="nl-BE" sz="2800" b="1" u="none" strike="noStrike" dirty="0">
                          <a:solidFill>
                            <a:srgbClr val="C00000"/>
                          </a:solidFill>
                          <a:effectLst/>
                        </a:rPr>
                        <a:t>REGIO LEUVEN </a:t>
                      </a:r>
                      <a:endParaRPr lang="nl-BE" sz="2800" b="1" i="0" u="none" strike="noStrike" dirty="0">
                        <a:solidFill>
                          <a:srgbClr val="C00000"/>
                        </a:solidFill>
                        <a:effectLst/>
                        <a:latin typeface="Calibri" panose="020F0502020204030204" pitchFamily="34" charset="0"/>
                      </a:endParaRPr>
                    </a:p>
                  </a:txBody>
                  <a:tcPr marL="8917" marR="8917" marT="8917" marB="0" anchor="b"/>
                </a:tc>
                <a:tc>
                  <a:txBody>
                    <a:bodyPr/>
                    <a:lstStyle/>
                    <a:p>
                      <a:pPr algn="r" fontAlgn="b"/>
                      <a:r>
                        <a:rPr lang="nl-BE" sz="2800" b="1" u="none" strike="noStrike" dirty="0">
                          <a:solidFill>
                            <a:srgbClr val="FF0000"/>
                          </a:solidFill>
                          <a:effectLst/>
                        </a:rPr>
                        <a:t>32,76</a:t>
                      </a:r>
                      <a:endParaRPr lang="nl-BE" sz="2800" b="1" i="0" u="none" strike="noStrike" dirty="0">
                        <a:solidFill>
                          <a:srgbClr val="FF0000"/>
                        </a:solidFill>
                        <a:effectLst/>
                        <a:latin typeface="Calibri" panose="020F0502020204030204" pitchFamily="34" charset="0"/>
                      </a:endParaRPr>
                    </a:p>
                  </a:txBody>
                  <a:tcPr marL="8917" marR="8917" marT="8917" marB="0" anchor="b"/>
                </a:tc>
                <a:tc>
                  <a:txBody>
                    <a:bodyPr/>
                    <a:lstStyle/>
                    <a:p>
                      <a:pPr algn="r" fontAlgn="b"/>
                      <a:r>
                        <a:rPr lang="nl-BE" sz="2800" b="1" u="none" strike="noStrike" dirty="0">
                          <a:solidFill>
                            <a:srgbClr val="FF0000"/>
                          </a:solidFill>
                          <a:effectLst/>
                        </a:rPr>
                        <a:t>35,97</a:t>
                      </a:r>
                      <a:endParaRPr lang="nl-BE" sz="2800" b="1" i="0" u="none" strike="noStrike" dirty="0">
                        <a:solidFill>
                          <a:srgbClr val="FF0000"/>
                        </a:solidFill>
                        <a:effectLst/>
                        <a:latin typeface="Calibri" panose="020F0502020204030204" pitchFamily="34" charset="0"/>
                      </a:endParaRPr>
                    </a:p>
                  </a:txBody>
                  <a:tcPr marL="8917" marR="8917" marT="8917" marB="0" anchor="b"/>
                </a:tc>
                <a:extLst>
                  <a:ext uri="{0D108BD9-81ED-4DB2-BD59-A6C34878D82A}">
                    <a16:rowId xmlns:a16="http://schemas.microsoft.com/office/drawing/2014/main" val="10004"/>
                  </a:ext>
                </a:extLst>
              </a:tr>
              <a:tr h="423403">
                <a:tc>
                  <a:txBody>
                    <a:bodyPr/>
                    <a:lstStyle/>
                    <a:p>
                      <a:pPr algn="l" fontAlgn="b"/>
                      <a:r>
                        <a:rPr lang="nl-BE" sz="2800" b="1" u="none" strike="noStrike" dirty="0">
                          <a:effectLst/>
                        </a:rPr>
                        <a:t>Keerbergen</a:t>
                      </a:r>
                      <a:endParaRPr lang="nl-BE" sz="2800" b="1" i="0" u="none" strike="noStrike" dirty="0">
                        <a:solidFill>
                          <a:srgbClr val="000000"/>
                        </a:solidFill>
                        <a:effectLst/>
                        <a:latin typeface="Calibri" panose="020F0502020204030204" pitchFamily="34" charset="0"/>
                      </a:endParaRPr>
                    </a:p>
                  </a:txBody>
                  <a:tcPr marL="8917" marR="8917" marT="8917" marB="0" anchor="b"/>
                </a:tc>
                <a:tc>
                  <a:txBody>
                    <a:bodyPr/>
                    <a:lstStyle/>
                    <a:p>
                      <a:pPr algn="r" fontAlgn="b"/>
                      <a:r>
                        <a:rPr lang="nl-BE" sz="2800" b="1" u="none" strike="noStrike" dirty="0">
                          <a:effectLst/>
                        </a:rPr>
                        <a:t>37,44</a:t>
                      </a:r>
                      <a:endParaRPr lang="nl-BE" sz="2800" b="1" i="0" u="none" strike="noStrike" dirty="0">
                        <a:solidFill>
                          <a:srgbClr val="000000"/>
                        </a:solidFill>
                        <a:effectLst/>
                        <a:latin typeface="Calibri" panose="020F0502020204030204" pitchFamily="34" charset="0"/>
                      </a:endParaRPr>
                    </a:p>
                  </a:txBody>
                  <a:tcPr marL="8917" marR="8917" marT="8917" marB="0" anchor="b"/>
                </a:tc>
                <a:tc>
                  <a:txBody>
                    <a:bodyPr/>
                    <a:lstStyle/>
                    <a:p>
                      <a:pPr algn="r" fontAlgn="b"/>
                      <a:r>
                        <a:rPr lang="nl-BE" sz="2800" b="1" u="none" strike="noStrike" dirty="0">
                          <a:effectLst/>
                        </a:rPr>
                        <a:t>41,85</a:t>
                      </a:r>
                      <a:endParaRPr lang="nl-BE" sz="2800" b="1" i="0" u="none" strike="noStrike" dirty="0">
                        <a:solidFill>
                          <a:srgbClr val="000000"/>
                        </a:solidFill>
                        <a:effectLst/>
                        <a:latin typeface="Calibri" panose="020F0502020204030204" pitchFamily="34" charset="0"/>
                      </a:endParaRPr>
                    </a:p>
                  </a:txBody>
                  <a:tcPr marL="8917" marR="8917" marT="8917" marB="0" anchor="b"/>
                </a:tc>
                <a:extLst>
                  <a:ext uri="{0D108BD9-81ED-4DB2-BD59-A6C34878D82A}">
                    <a16:rowId xmlns:a16="http://schemas.microsoft.com/office/drawing/2014/main" val="10005"/>
                  </a:ext>
                </a:extLst>
              </a:tr>
              <a:tr h="423403">
                <a:tc>
                  <a:txBody>
                    <a:bodyPr/>
                    <a:lstStyle/>
                    <a:p>
                      <a:pPr algn="l" fontAlgn="b"/>
                      <a:r>
                        <a:rPr lang="nl-BE" sz="2800" b="1" u="none" strike="noStrike" dirty="0">
                          <a:solidFill>
                            <a:srgbClr val="C00000"/>
                          </a:solidFill>
                          <a:effectLst/>
                        </a:rPr>
                        <a:t>REGIO PAJOTTENLAND-ZENNEVALLEI</a:t>
                      </a:r>
                      <a:endParaRPr lang="nl-BE" sz="2800" b="1" i="0" u="none" strike="noStrike" dirty="0">
                        <a:solidFill>
                          <a:srgbClr val="C00000"/>
                        </a:solidFill>
                        <a:effectLst/>
                        <a:latin typeface="Calibri" panose="020F0502020204030204" pitchFamily="34" charset="0"/>
                      </a:endParaRPr>
                    </a:p>
                  </a:txBody>
                  <a:tcPr marL="8917" marR="8917" marT="8917" marB="0" anchor="b"/>
                </a:tc>
                <a:tc>
                  <a:txBody>
                    <a:bodyPr/>
                    <a:lstStyle/>
                    <a:p>
                      <a:pPr algn="r" fontAlgn="b"/>
                      <a:r>
                        <a:rPr lang="nl-BE" sz="2800" b="1" u="none" strike="noStrike" dirty="0">
                          <a:solidFill>
                            <a:srgbClr val="FF0000"/>
                          </a:solidFill>
                          <a:effectLst/>
                        </a:rPr>
                        <a:t>32,93</a:t>
                      </a:r>
                      <a:endParaRPr lang="nl-BE" sz="2800" b="1" i="0" u="none" strike="noStrike" dirty="0">
                        <a:solidFill>
                          <a:srgbClr val="FF0000"/>
                        </a:solidFill>
                        <a:effectLst/>
                        <a:latin typeface="Calibri" panose="020F0502020204030204" pitchFamily="34" charset="0"/>
                      </a:endParaRPr>
                    </a:p>
                  </a:txBody>
                  <a:tcPr marL="8917" marR="8917" marT="8917" marB="0" anchor="b"/>
                </a:tc>
                <a:tc>
                  <a:txBody>
                    <a:bodyPr/>
                    <a:lstStyle/>
                    <a:p>
                      <a:pPr algn="r" fontAlgn="b"/>
                      <a:r>
                        <a:rPr lang="nl-BE" sz="2800" b="1" u="none" strike="noStrike" dirty="0">
                          <a:solidFill>
                            <a:srgbClr val="FF0000"/>
                          </a:solidFill>
                          <a:effectLst/>
                        </a:rPr>
                        <a:t>36,14</a:t>
                      </a:r>
                      <a:endParaRPr lang="nl-BE" sz="2800" b="1" i="0" u="none" strike="noStrike" dirty="0">
                        <a:solidFill>
                          <a:srgbClr val="FF0000"/>
                        </a:solidFill>
                        <a:effectLst/>
                        <a:latin typeface="Calibri" panose="020F0502020204030204" pitchFamily="34" charset="0"/>
                      </a:endParaRPr>
                    </a:p>
                  </a:txBody>
                  <a:tcPr marL="8917" marR="8917" marT="8917" marB="0" anchor="b"/>
                </a:tc>
                <a:extLst>
                  <a:ext uri="{0D108BD9-81ED-4DB2-BD59-A6C34878D82A}">
                    <a16:rowId xmlns:a16="http://schemas.microsoft.com/office/drawing/2014/main" val="10006"/>
                  </a:ext>
                </a:extLst>
              </a:tr>
              <a:tr h="423403">
                <a:tc>
                  <a:txBody>
                    <a:bodyPr/>
                    <a:lstStyle/>
                    <a:p>
                      <a:pPr algn="l" fontAlgn="b"/>
                      <a:r>
                        <a:rPr lang="nl-BE" sz="2800" b="1" u="none" strike="noStrike" dirty="0">
                          <a:effectLst/>
                        </a:rPr>
                        <a:t>Herne</a:t>
                      </a:r>
                      <a:endParaRPr lang="nl-BE" sz="2800" b="1" i="0" u="none" strike="noStrike" dirty="0">
                        <a:solidFill>
                          <a:srgbClr val="000000"/>
                        </a:solidFill>
                        <a:effectLst/>
                        <a:latin typeface="Calibri" panose="020F0502020204030204" pitchFamily="34" charset="0"/>
                      </a:endParaRPr>
                    </a:p>
                  </a:txBody>
                  <a:tcPr marL="8917" marR="8917" marT="8917" marB="0" anchor="b"/>
                </a:tc>
                <a:tc>
                  <a:txBody>
                    <a:bodyPr/>
                    <a:lstStyle/>
                    <a:p>
                      <a:pPr algn="r" fontAlgn="b"/>
                      <a:r>
                        <a:rPr lang="nl-BE" sz="2800" b="1" u="none" strike="noStrike" dirty="0">
                          <a:effectLst/>
                        </a:rPr>
                        <a:t>35,62</a:t>
                      </a:r>
                      <a:endParaRPr lang="nl-BE" sz="2800" b="1" i="0" u="none" strike="noStrike" dirty="0">
                        <a:solidFill>
                          <a:srgbClr val="000000"/>
                        </a:solidFill>
                        <a:effectLst/>
                        <a:latin typeface="Calibri" panose="020F0502020204030204" pitchFamily="34" charset="0"/>
                      </a:endParaRPr>
                    </a:p>
                  </a:txBody>
                  <a:tcPr marL="8917" marR="8917" marT="8917" marB="0" anchor="b"/>
                </a:tc>
                <a:tc>
                  <a:txBody>
                    <a:bodyPr/>
                    <a:lstStyle/>
                    <a:p>
                      <a:pPr algn="r" fontAlgn="b"/>
                      <a:r>
                        <a:rPr lang="nl-BE" sz="2800" b="1" u="none" strike="noStrike" dirty="0">
                          <a:effectLst/>
                        </a:rPr>
                        <a:t>39,86</a:t>
                      </a:r>
                      <a:endParaRPr lang="nl-BE" sz="2800" b="1" i="0" u="none" strike="noStrike" dirty="0">
                        <a:solidFill>
                          <a:srgbClr val="000000"/>
                        </a:solidFill>
                        <a:effectLst/>
                        <a:latin typeface="Calibri" panose="020F0502020204030204" pitchFamily="34" charset="0"/>
                      </a:endParaRPr>
                    </a:p>
                  </a:txBody>
                  <a:tcPr marL="8917" marR="8917" marT="8917" marB="0" anchor="b"/>
                </a:tc>
                <a:extLst>
                  <a:ext uri="{0D108BD9-81ED-4DB2-BD59-A6C34878D82A}">
                    <a16:rowId xmlns:a16="http://schemas.microsoft.com/office/drawing/2014/main" val="10007"/>
                  </a:ext>
                </a:extLst>
              </a:tr>
              <a:tr h="423403">
                <a:tc>
                  <a:txBody>
                    <a:bodyPr/>
                    <a:lstStyle/>
                    <a:p>
                      <a:pPr algn="l" fontAlgn="b"/>
                      <a:r>
                        <a:rPr lang="nl-BE" sz="2800" b="1" u="none" strike="noStrike" dirty="0">
                          <a:solidFill>
                            <a:srgbClr val="C00000"/>
                          </a:solidFill>
                          <a:effectLst/>
                        </a:rPr>
                        <a:t>REGIO HAGELAND -HASPENGOUW </a:t>
                      </a:r>
                      <a:endParaRPr lang="nl-BE" sz="2800" b="1" i="0" u="none" strike="noStrike" dirty="0">
                        <a:solidFill>
                          <a:srgbClr val="C00000"/>
                        </a:solidFill>
                        <a:effectLst/>
                        <a:latin typeface="Calibri" panose="020F0502020204030204" pitchFamily="34" charset="0"/>
                      </a:endParaRPr>
                    </a:p>
                  </a:txBody>
                  <a:tcPr marL="8917" marR="8917" marT="8917" marB="0" anchor="b"/>
                </a:tc>
                <a:tc>
                  <a:txBody>
                    <a:bodyPr/>
                    <a:lstStyle/>
                    <a:p>
                      <a:pPr algn="r" fontAlgn="b"/>
                      <a:r>
                        <a:rPr lang="nl-BE" sz="2800" b="1" u="none" strike="noStrike" dirty="0">
                          <a:solidFill>
                            <a:srgbClr val="FF0000"/>
                          </a:solidFill>
                          <a:effectLst/>
                        </a:rPr>
                        <a:t>33,63</a:t>
                      </a:r>
                      <a:endParaRPr lang="nl-BE" sz="2800" b="1" i="0" u="none" strike="noStrike" dirty="0">
                        <a:solidFill>
                          <a:srgbClr val="FF0000"/>
                        </a:solidFill>
                        <a:effectLst/>
                        <a:latin typeface="Calibri" panose="020F0502020204030204" pitchFamily="34" charset="0"/>
                      </a:endParaRPr>
                    </a:p>
                  </a:txBody>
                  <a:tcPr marL="8917" marR="8917" marT="8917" marB="0" anchor="b"/>
                </a:tc>
                <a:tc>
                  <a:txBody>
                    <a:bodyPr/>
                    <a:lstStyle/>
                    <a:p>
                      <a:pPr algn="r" fontAlgn="b"/>
                      <a:r>
                        <a:rPr lang="nl-BE" sz="2800" b="1" u="none" strike="noStrike" dirty="0">
                          <a:solidFill>
                            <a:srgbClr val="FF0000"/>
                          </a:solidFill>
                          <a:effectLst/>
                        </a:rPr>
                        <a:t>36,92</a:t>
                      </a:r>
                      <a:endParaRPr lang="nl-BE" sz="2800" b="1" i="0" u="none" strike="noStrike" dirty="0">
                        <a:solidFill>
                          <a:srgbClr val="FF0000"/>
                        </a:solidFill>
                        <a:effectLst/>
                        <a:latin typeface="Calibri" panose="020F0502020204030204" pitchFamily="34" charset="0"/>
                      </a:endParaRPr>
                    </a:p>
                  </a:txBody>
                  <a:tcPr marL="8917" marR="8917" marT="8917" marB="0" anchor="b"/>
                </a:tc>
                <a:extLst>
                  <a:ext uri="{0D108BD9-81ED-4DB2-BD59-A6C34878D82A}">
                    <a16:rowId xmlns:a16="http://schemas.microsoft.com/office/drawing/2014/main" val="10008"/>
                  </a:ext>
                </a:extLst>
              </a:tr>
              <a:tr h="423403">
                <a:tc>
                  <a:txBody>
                    <a:bodyPr/>
                    <a:lstStyle/>
                    <a:p>
                      <a:pPr algn="l" fontAlgn="b"/>
                      <a:r>
                        <a:rPr lang="nl-BE" sz="2800" b="1" u="none" strike="noStrike" dirty="0">
                          <a:effectLst/>
                        </a:rPr>
                        <a:t>Lubbeek</a:t>
                      </a:r>
                      <a:endParaRPr lang="nl-BE" sz="2800" b="1" i="0" u="none" strike="noStrike" dirty="0">
                        <a:solidFill>
                          <a:srgbClr val="000000"/>
                        </a:solidFill>
                        <a:effectLst/>
                        <a:latin typeface="Calibri" panose="020F0502020204030204" pitchFamily="34" charset="0"/>
                      </a:endParaRPr>
                    </a:p>
                  </a:txBody>
                  <a:tcPr marL="8917" marR="8917" marT="8917" marB="0" anchor="b"/>
                </a:tc>
                <a:tc>
                  <a:txBody>
                    <a:bodyPr/>
                    <a:lstStyle/>
                    <a:p>
                      <a:pPr algn="r" fontAlgn="b"/>
                      <a:r>
                        <a:rPr lang="nl-BE" sz="2800" b="1" u="none" strike="noStrike" dirty="0">
                          <a:effectLst/>
                        </a:rPr>
                        <a:t>36,55</a:t>
                      </a:r>
                      <a:endParaRPr lang="nl-BE" sz="2800" b="1" i="0" u="none" strike="noStrike" dirty="0">
                        <a:solidFill>
                          <a:srgbClr val="000000"/>
                        </a:solidFill>
                        <a:effectLst/>
                        <a:latin typeface="Calibri" panose="020F0502020204030204" pitchFamily="34" charset="0"/>
                      </a:endParaRPr>
                    </a:p>
                  </a:txBody>
                  <a:tcPr marL="8917" marR="8917" marT="8917" marB="0" anchor="b"/>
                </a:tc>
                <a:tc>
                  <a:txBody>
                    <a:bodyPr/>
                    <a:lstStyle/>
                    <a:p>
                      <a:pPr algn="r" fontAlgn="b"/>
                      <a:r>
                        <a:rPr lang="nl-BE" sz="2800" b="1" u="none" strike="noStrike" dirty="0">
                          <a:effectLst/>
                        </a:rPr>
                        <a:t>40,79</a:t>
                      </a:r>
                      <a:endParaRPr lang="nl-BE" sz="2800" b="1" i="0" u="none" strike="noStrike" dirty="0">
                        <a:solidFill>
                          <a:srgbClr val="000000"/>
                        </a:solidFill>
                        <a:effectLst/>
                        <a:latin typeface="Calibri" panose="020F0502020204030204" pitchFamily="34" charset="0"/>
                      </a:endParaRPr>
                    </a:p>
                  </a:txBody>
                  <a:tcPr marL="8917" marR="8917" marT="8917" marB="0" anchor="b"/>
                </a:tc>
                <a:extLst>
                  <a:ext uri="{0D108BD9-81ED-4DB2-BD59-A6C34878D82A}">
                    <a16:rowId xmlns:a16="http://schemas.microsoft.com/office/drawing/2014/main" val="10009"/>
                  </a:ext>
                </a:extLst>
              </a:tr>
              <a:tr h="508083">
                <a:tc>
                  <a:txBody>
                    <a:bodyPr/>
                    <a:lstStyle/>
                    <a:p>
                      <a:pPr algn="l" fontAlgn="b"/>
                      <a:r>
                        <a:rPr lang="nl-BE" sz="2800" b="1" u="none" strike="noStrike" dirty="0">
                          <a:solidFill>
                            <a:srgbClr val="002060"/>
                          </a:solidFill>
                          <a:effectLst/>
                        </a:rPr>
                        <a:t>GEMIDDELDE VLAAMS-BRABANT</a:t>
                      </a:r>
                      <a:endParaRPr lang="nl-BE" sz="2800" b="1" i="0" u="none" strike="noStrike" dirty="0">
                        <a:solidFill>
                          <a:srgbClr val="002060"/>
                        </a:solidFill>
                        <a:effectLst/>
                        <a:latin typeface="Calibri" panose="020F0502020204030204" pitchFamily="34" charset="0"/>
                      </a:endParaRPr>
                    </a:p>
                  </a:txBody>
                  <a:tcPr marL="8917" marR="8917" marT="8917" marB="0" anchor="b"/>
                </a:tc>
                <a:tc>
                  <a:txBody>
                    <a:bodyPr/>
                    <a:lstStyle/>
                    <a:p>
                      <a:pPr algn="r" fontAlgn="b"/>
                      <a:r>
                        <a:rPr lang="nl-BE" sz="2800" b="1" u="none" strike="noStrike" dirty="0">
                          <a:solidFill>
                            <a:srgbClr val="002060"/>
                          </a:solidFill>
                          <a:effectLst/>
                        </a:rPr>
                        <a:t>32,66</a:t>
                      </a:r>
                      <a:endParaRPr lang="nl-BE" sz="2800" b="1" i="0" u="none" strike="noStrike" dirty="0">
                        <a:solidFill>
                          <a:srgbClr val="002060"/>
                        </a:solidFill>
                        <a:effectLst/>
                        <a:latin typeface="Calibri" panose="020F0502020204030204" pitchFamily="34" charset="0"/>
                      </a:endParaRPr>
                    </a:p>
                  </a:txBody>
                  <a:tcPr marL="8917" marR="8917" marT="8917" marB="0" anchor="b"/>
                </a:tc>
                <a:tc>
                  <a:txBody>
                    <a:bodyPr/>
                    <a:lstStyle/>
                    <a:p>
                      <a:pPr algn="r" fontAlgn="b"/>
                      <a:r>
                        <a:rPr lang="nl-BE" sz="2800" b="1" u="none" strike="noStrike" dirty="0">
                          <a:solidFill>
                            <a:srgbClr val="002060"/>
                          </a:solidFill>
                          <a:effectLst/>
                        </a:rPr>
                        <a:t>35,77</a:t>
                      </a:r>
                      <a:endParaRPr lang="nl-BE" sz="2800" b="1" i="0" u="none" strike="noStrike" dirty="0">
                        <a:solidFill>
                          <a:srgbClr val="002060"/>
                        </a:solidFill>
                        <a:effectLst/>
                        <a:latin typeface="Calibri" panose="020F0502020204030204" pitchFamily="34" charset="0"/>
                      </a:endParaRPr>
                    </a:p>
                  </a:txBody>
                  <a:tcPr marL="8917" marR="8917" marT="8917" marB="0" anchor="b"/>
                </a:tc>
                <a:extLst>
                  <a:ext uri="{0D108BD9-81ED-4DB2-BD59-A6C34878D82A}">
                    <a16:rowId xmlns:a16="http://schemas.microsoft.com/office/drawing/2014/main" val="10010"/>
                  </a:ext>
                </a:extLst>
              </a:tr>
              <a:tr h="544374">
                <a:tc>
                  <a:txBody>
                    <a:bodyPr/>
                    <a:lstStyle/>
                    <a:p>
                      <a:pPr algn="l" fontAlgn="b"/>
                      <a:r>
                        <a:rPr lang="nl-BE" sz="2800" b="1" u="none" strike="noStrike" dirty="0">
                          <a:solidFill>
                            <a:srgbClr val="000818"/>
                          </a:solidFill>
                          <a:effectLst/>
                        </a:rPr>
                        <a:t>GEMIDDELDE VLAANDEREN</a:t>
                      </a:r>
                      <a:endParaRPr lang="nl-BE" sz="2800" b="1" i="0" u="none" strike="noStrike" dirty="0">
                        <a:solidFill>
                          <a:srgbClr val="000818"/>
                        </a:solidFill>
                        <a:effectLst/>
                        <a:latin typeface="Calibri" panose="020F0502020204030204" pitchFamily="34" charset="0"/>
                      </a:endParaRPr>
                    </a:p>
                  </a:txBody>
                  <a:tcPr marL="8917" marR="8917" marT="8917" marB="0" anchor="b"/>
                </a:tc>
                <a:tc>
                  <a:txBody>
                    <a:bodyPr/>
                    <a:lstStyle/>
                    <a:p>
                      <a:pPr algn="r" fontAlgn="b"/>
                      <a:r>
                        <a:rPr lang="nl-BE" sz="3200" b="1" u="none" strike="noStrike" dirty="0">
                          <a:solidFill>
                            <a:srgbClr val="000818"/>
                          </a:solidFill>
                          <a:effectLst/>
                        </a:rPr>
                        <a:t>32,69</a:t>
                      </a:r>
                      <a:endParaRPr lang="nl-BE" sz="3200" b="1" i="0" u="none" strike="noStrike" dirty="0">
                        <a:solidFill>
                          <a:srgbClr val="000818"/>
                        </a:solidFill>
                        <a:effectLst/>
                        <a:latin typeface="Calibri" panose="020F0502020204030204" pitchFamily="34" charset="0"/>
                      </a:endParaRPr>
                    </a:p>
                  </a:txBody>
                  <a:tcPr marL="8917" marR="8917" marT="8917" marB="0" anchor="b"/>
                </a:tc>
                <a:tc>
                  <a:txBody>
                    <a:bodyPr/>
                    <a:lstStyle/>
                    <a:p>
                      <a:pPr algn="r" fontAlgn="b"/>
                      <a:r>
                        <a:rPr lang="nl-BE" sz="3200" b="1" u="none" strike="noStrike">
                          <a:solidFill>
                            <a:srgbClr val="000818"/>
                          </a:solidFill>
                          <a:effectLst/>
                        </a:rPr>
                        <a:t>35,67</a:t>
                      </a:r>
                      <a:endParaRPr lang="nl-BE" sz="3200" b="1" i="0" u="none" strike="noStrike" dirty="0">
                        <a:solidFill>
                          <a:srgbClr val="000818"/>
                        </a:solidFill>
                        <a:effectLst/>
                        <a:latin typeface="Calibri" panose="020F0502020204030204" pitchFamily="34" charset="0"/>
                      </a:endParaRPr>
                    </a:p>
                  </a:txBody>
                  <a:tcPr marL="8917" marR="8917" marT="8917" marB="0" anchor="b"/>
                </a:tc>
                <a:extLst>
                  <a:ext uri="{0D108BD9-81ED-4DB2-BD59-A6C34878D82A}">
                    <a16:rowId xmlns:a16="http://schemas.microsoft.com/office/drawing/2014/main" val="10011"/>
                  </a:ext>
                </a:extLst>
              </a:tr>
              <a:tr h="423403">
                <a:tc>
                  <a:txBody>
                    <a:bodyPr/>
                    <a:lstStyle/>
                    <a:p>
                      <a:pPr algn="l" fontAlgn="b"/>
                      <a:r>
                        <a:rPr lang="nl-BE" sz="2800" b="1" u="none" strike="noStrike" dirty="0">
                          <a:effectLst/>
                        </a:rPr>
                        <a:t>De Haan </a:t>
                      </a:r>
                      <a:endParaRPr lang="nl-BE" sz="2800" b="1" i="0" u="none" strike="noStrike" dirty="0">
                        <a:solidFill>
                          <a:srgbClr val="000000"/>
                        </a:solidFill>
                        <a:effectLst/>
                        <a:latin typeface="Calibri" panose="020F0502020204030204" pitchFamily="34" charset="0"/>
                      </a:endParaRPr>
                    </a:p>
                  </a:txBody>
                  <a:tcPr marL="8917" marR="8917" marT="8917" marB="0" anchor="b"/>
                </a:tc>
                <a:tc>
                  <a:txBody>
                    <a:bodyPr/>
                    <a:lstStyle/>
                    <a:p>
                      <a:pPr algn="r" fontAlgn="b"/>
                      <a:r>
                        <a:rPr lang="nl-BE" sz="2800" b="1" i="0" u="none" strike="noStrike" dirty="0">
                          <a:solidFill>
                            <a:srgbClr val="000000"/>
                          </a:solidFill>
                          <a:effectLst/>
                          <a:latin typeface="Calibri" panose="020F0502020204030204" pitchFamily="34" charset="0"/>
                        </a:rPr>
                        <a:t>47,4</a:t>
                      </a:r>
                    </a:p>
                  </a:txBody>
                  <a:tcPr marL="8917" marR="8917" marT="8917" marB="0" anchor="b"/>
                </a:tc>
                <a:tc>
                  <a:txBody>
                    <a:bodyPr/>
                    <a:lstStyle/>
                    <a:p>
                      <a:pPr algn="r" fontAlgn="b"/>
                      <a:r>
                        <a:rPr lang="nl-BE" sz="2800" b="1" i="0" u="none" strike="noStrike" dirty="0">
                          <a:solidFill>
                            <a:srgbClr val="000000"/>
                          </a:solidFill>
                          <a:effectLst/>
                          <a:latin typeface="Calibri" panose="020F0502020204030204" pitchFamily="34" charset="0"/>
                        </a:rPr>
                        <a:t>51,94</a:t>
                      </a:r>
                    </a:p>
                  </a:txBody>
                  <a:tcPr marL="8917" marR="8917" marT="8917" marB="0" anchor="b"/>
                </a:tc>
                <a:extLst>
                  <a:ext uri="{0D108BD9-81ED-4DB2-BD59-A6C34878D82A}">
                    <a16:rowId xmlns:a16="http://schemas.microsoft.com/office/drawing/2014/main" val="10012"/>
                  </a:ext>
                </a:extLst>
              </a:tr>
              <a:tr h="396436">
                <a:tc>
                  <a:txBody>
                    <a:bodyPr/>
                    <a:lstStyle/>
                    <a:p>
                      <a:pPr algn="l" fontAlgn="b"/>
                      <a:endParaRPr lang="nl-BE" sz="1000" b="0" i="0" u="none" strike="noStrike" dirty="0">
                        <a:solidFill>
                          <a:srgbClr val="000000"/>
                        </a:solidFill>
                        <a:effectLst/>
                        <a:latin typeface="Calibri" panose="020F0502020204030204" pitchFamily="34" charset="0"/>
                      </a:endParaRPr>
                    </a:p>
                  </a:txBody>
                  <a:tcPr marL="8917" marR="8917" marT="8917" marB="0" anchor="b"/>
                </a:tc>
                <a:tc>
                  <a:txBody>
                    <a:bodyPr/>
                    <a:lstStyle/>
                    <a:p>
                      <a:pPr algn="l" fontAlgn="b"/>
                      <a:endParaRPr lang="nl-BE" sz="2800" b="1" i="0" u="none" strike="noStrike" dirty="0">
                        <a:solidFill>
                          <a:srgbClr val="000000"/>
                        </a:solidFill>
                        <a:effectLst/>
                        <a:latin typeface="Calibri" panose="020F0502020204030204" pitchFamily="34" charset="0"/>
                      </a:endParaRPr>
                    </a:p>
                  </a:txBody>
                  <a:tcPr marL="8917" marR="8917" marT="8917" marB="0" anchor="b"/>
                </a:tc>
                <a:tc>
                  <a:txBody>
                    <a:bodyPr/>
                    <a:lstStyle/>
                    <a:p>
                      <a:pPr algn="l" fontAlgn="b"/>
                      <a:endParaRPr lang="nl-BE" sz="2800" b="1" i="0" u="none" strike="noStrike" dirty="0">
                        <a:solidFill>
                          <a:srgbClr val="000000"/>
                        </a:solidFill>
                        <a:effectLst/>
                        <a:latin typeface="Calibri" panose="020F0502020204030204" pitchFamily="34" charset="0"/>
                      </a:endParaRPr>
                    </a:p>
                  </a:txBody>
                  <a:tcPr marL="8917" marR="8917" marT="8917"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903465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a:xfrm>
            <a:off x="1970089" y="1"/>
            <a:ext cx="7683499" cy="1419016"/>
          </a:xfrm>
        </p:spPr>
        <p:txBody>
          <a:bodyPr>
            <a:noAutofit/>
          </a:bodyPr>
          <a:lstStyle/>
          <a:p>
            <a:pPr eaLnBrk="1" hangingPunct="1">
              <a:defRPr/>
            </a:pPr>
            <a:r>
              <a:rPr lang="nl-BE" sz="7200" b="1" dirty="0">
                <a:solidFill>
                  <a:srgbClr val="002060"/>
                </a:solidFill>
              </a:rPr>
              <a:t>DE 3 K’s</a:t>
            </a:r>
          </a:p>
        </p:txBody>
      </p:sp>
      <p:pic>
        <p:nvPicPr>
          <p:cNvPr id="15363" name="Tijdelijke aanduiding voor inhoud 3" descr="Kaarte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973557" y="1500188"/>
            <a:ext cx="4350935" cy="4673391"/>
          </a:xfrm>
        </p:spPr>
      </p:pic>
      <p:pic>
        <p:nvPicPr>
          <p:cNvPr id="15364" name="Afbeelding 4" descr="koe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6489" y="1500189"/>
            <a:ext cx="3547068" cy="466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Afbeelding 5" descr="kopje_koffie_2_88613_90514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500189"/>
            <a:ext cx="3426488" cy="466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ijdelijke aanduiding voor voettekst 2"/>
          <p:cNvSpPr>
            <a:spLocks noGrp="1"/>
          </p:cNvSpPr>
          <p:nvPr>
            <p:ph type="ftr" sz="quarter" idx="12"/>
          </p:nvPr>
        </p:nvSpPr>
        <p:spPr bwMode="auto">
          <a:xfrm>
            <a:off x="9653588" y="5734050"/>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l-BE" altLang="nl-BE" sz="1400" b="1">
                <a:solidFill>
                  <a:srgbClr val="FFFFFF"/>
                </a:solidFill>
              </a:rPr>
              <a:t>Brakel : OBO 2011</a:t>
            </a:r>
          </a:p>
        </p:txBody>
      </p:sp>
    </p:spTree>
    <p:extLst>
      <p:ext uri="{BB962C8B-B14F-4D97-AF65-F5344CB8AC3E}">
        <p14:creationId xmlns:p14="http://schemas.microsoft.com/office/powerpoint/2010/main" val="1544527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579" y="2200175"/>
            <a:ext cx="10765220" cy="868846"/>
          </a:xfrm>
        </p:spPr>
        <p:txBody>
          <a:bodyPr/>
          <a:lstStyle/>
          <a:p>
            <a:r>
              <a:rPr lang="nl-BE" dirty="0"/>
              <a:t>Barometer   2019  (bevraging 2017)</a:t>
            </a:r>
            <a:endParaRPr lang="en-GB" dirty="0"/>
          </a:p>
        </p:txBody>
      </p:sp>
      <p:sp>
        <p:nvSpPr>
          <p:cNvPr id="62467" name="Content Placeholder 2"/>
          <p:cNvSpPr>
            <a:spLocks noGrp="1"/>
          </p:cNvSpPr>
          <p:nvPr>
            <p:ph idx="1"/>
          </p:nvPr>
        </p:nvSpPr>
        <p:spPr>
          <a:xfrm>
            <a:off x="220717" y="3237186"/>
            <a:ext cx="11134671" cy="2475840"/>
          </a:xfrm>
        </p:spPr>
        <p:txBody>
          <a:bodyPr>
            <a:normAutofit/>
          </a:bodyPr>
          <a:lstStyle/>
          <a:p>
            <a:pPr lvl="2"/>
            <a:r>
              <a:rPr lang="nl-BE" altLang="nl-BE" b="1" dirty="0">
                <a:solidFill>
                  <a:srgbClr val="002060"/>
                </a:solidFill>
              </a:rPr>
              <a:t>Jaarlijkse vragenlijst om door de ogen van de ouderenraden zelf antwoorden te krijgen op vragen over:</a:t>
            </a:r>
          </a:p>
          <a:p>
            <a:pPr lvl="2"/>
            <a:endParaRPr lang="nl-BE" altLang="nl-BE" b="1" dirty="0">
              <a:solidFill>
                <a:schemeClr val="tx1"/>
              </a:solidFill>
            </a:endParaRPr>
          </a:p>
          <a:p>
            <a:pPr lvl="2"/>
            <a:r>
              <a:rPr lang="nl-BE" altLang="nl-BE" b="1" dirty="0">
                <a:solidFill>
                  <a:schemeClr val="tx1"/>
                </a:solidFill>
              </a:rPr>
              <a:t>Hun werking</a:t>
            </a:r>
          </a:p>
          <a:p>
            <a:pPr lvl="2"/>
            <a:r>
              <a:rPr lang="nl-BE" altLang="nl-BE" b="1" dirty="0">
                <a:solidFill>
                  <a:schemeClr val="tx1"/>
                </a:solidFill>
              </a:rPr>
              <a:t>Hun tevredenheid</a:t>
            </a:r>
          </a:p>
          <a:p>
            <a:pPr lvl="2"/>
            <a:r>
              <a:rPr lang="nl-BE" altLang="nl-BE" b="1" dirty="0">
                <a:solidFill>
                  <a:schemeClr val="tx1"/>
                </a:solidFill>
              </a:rPr>
              <a:t>Hun noden voor ondersteuning</a:t>
            </a:r>
          </a:p>
          <a:p>
            <a:pPr lvl="2"/>
            <a:endParaRPr lang="nl-BE" altLang="nl-BE" b="1" dirty="0">
              <a:solidFill>
                <a:schemeClr val="tx1"/>
              </a:solidFill>
            </a:endParaRPr>
          </a:p>
          <a:p>
            <a:pPr lvl="2"/>
            <a:endParaRPr lang="nl-BE" altLang="nl-BE" dirty="0"/>
          </a:p>
        </p:txBody>
      </p:sp>
    </p:spTree>
    <p:extLst>
      <p:ext uri="{BB962C8B-B14F-4D97-AF65-F5344CB8AC3E}">
        <p14:creationId xmlns:p14="http://schemas.microsoft.com/office/powerpoint/2010/main" val="229637305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36331" y="346841"/>
            <a:ext cx="11782097" cy="6524863"/>
          </a:xfrm>
          <a:prstGeom prst="rect">
            <a:avLst/>
          </a:prstGeom>
          <a:noFill/>
        </p:spPr>
        <p:txBody>
          <a:bodyPr wrap="square" rtlCol="0">
            <a:spAutoFit/>
          </a:bodyPr>
          <a:lstStyle/>
          <a:p>
            <a:endParaRPr lang="nl-BE" dirty="0"/>
          </a:p>
          <a:p>
            <a:pPr marL="285750" indent="-285750">
              <a:buFontTx/>
              <a:buChar char="-"/>
            </a:pPr>
            <a:r>
              <a:rPr lang="nl-BE" sz="4000" b="1" dirty="0"/>
              <a:t>Veranderingen in de gemeente vanaf 1 januari 2019</a:t>
            </a:r>
          </a:p>
          <a:p>
            <a:pPr marL="285750" indent="-285750">
              <a:buFontTx/>
              <a:buChar char="-"/>
            </a:pPr>
            <a:r>
              <a:rPr lang="nl-BE" sz="4000" b="1" dirty="0"/>
              <a:t>Begroting en rekening wordt vervangen door de BBC ook genoemd meerjarenplanning </a:t>
            </a:r>
          </a:p>
          <a:p>
            <a:pPr marL="285750" indent="-285750">
              <a:buFontTx/>
              <a:buChar char="-"/>
            </a:pPr>
            <a:r>
              <a:rPr lang="nl-BE" sz="4000" b="1" dirty="0"/>
              <a:t>Vergrijzing : is dit wel zo </a:t>
            </a:r>
          </a:p>
          <a:p>
            <a:pPr marL="285750" indent="-285750">
              <a:buFontTx/>
              <a:buChar char="-"/>
            </a:pPr>
            <a:r>
              <a:rPr lang="nl-BE" sz="4000" b="1" dirty="0"/>
              <a:t>Ouderenraden of seniorenraden : onderzoek Vlaamse Ouderenraad </a:t>
            </a:r>
            <a:r>
              <a:rPr lang="nl-BE" sz="4000" b="1" dirty="0">
                <a:sym typeface="Wingdings" panose="05000000000000000000" pitchFamily="2" charset="2"/>
              </a:rPr>
              <a:t> 50/50   + barometer </a:t>
            </a:r>
            <a:endParaRPr lang="nl-BE" sz="4000" b="1" dirty="0"/>
          </a:p>
          <a:p>
            <a:pPr marL="285750" indent="-285750">
              <a:buFontTx/>
              <a:buChar char="-"/>
            </a:pPr>
            <a:r>
              <a:rPr lang="nl-BE" sz="4000" b="1" dirty="0"/>
              <a:t>Doelstellingen van een ouderenraad (OR)</a:t>
            </a:r>
          </a:p>
          <a:p>
            <a:pPr marL="285750" indent="-285750">
              <a:buFontTx/>
              <a:buChar char="-"/>
            </a:pPr>
            <a:r>
              <a:rPr lang="nl-BE" sz="4000" b="1" dirty="0"/>
              <a:t>Samenstelling OR</a:t>
            </a:r>
          </a:p>
          <a:p>
            <a:pPr marL="285750" indent="-285750">
              <a:buFontTx/>
              <a:buChar char="-"/>
            </a:pPr>
            <a:r>
              <a:rPr lang="nl-BE" sz="4000" b="1" dirty="0"/>
              <a:t>Goede adviezen </a:t>
            </a:r>
          </a:p>
          <a:p>
            <a:pPr marL="285750" indent="-285750">
              <a:buFontTx/>
              <a:buChar char="-"/>
            </a:pPr>
            <a:r>
              <a:rPr lang="nl-BE" sz="4000" b="1" dirty="0"/>
              <a:t> …</a:t>
            </a:r>
          </a:p>
        </p:txBody>
      </p:sp>
    </p:spTree>
    <p:extLst>
      <p:ext uri="{BB962C8B-B14F-4D97-AF65-F5344CB8AC3E}">
        <p14:creationId xmlns:p14="http://schemas.microsoft.com/office/powerpoint/2010/main" val="838989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0"/>
            <a:ext cx="10515600" cy="1147669"/>
          </a:xfrm>
        </p:spPr>
        <p:txBody>
          <a:bodyPr>
            <a:normAutofit/>
          </a:bodyPr>
          <a:lstStyle/>
          <a:p>
            <a:r>
              <a:rPr lang="en-US" sz="6600" b="1" dirty="0" err="1">
                <a:solidFill>
                  <a:srgbClr val="002060"/>
                </a:solidFill>
              </a:rPr>
              <a:t>Wie</a:t>
            </a:r>
            <a:r>
              <a:rPr lang="en-US" sz="6600" b="1" dirty="0">
                <a:solidFill>
                  <a:srgbClr val="002060"/>
                </a:solidFill>
              </a:rPr>
              <a:t> </a:t>
            </a:r>
            <a:r>
              <a:rPr lang="en-US" sz="6600" b="1" dirty="0" err="1">
                <a:solidFill>
                  <a:srgbClr val="002060"/>
                </a:solidFill>
              </a:rPr>
              <a:t>hebben</a:t>
            </a:r>
            <a:r>
              <a:rPr lang="en-US" sz="6600" b="1" dirty="0">
                <a:solidFill>
                  <a:srgbClr val="002060"/>
                </a:solidFill>
              </a:rPr>
              <a:t> we </a:t>
            </a:r>
            <a:r>
              <a:rPr lang="en-US" sz="6600" b="1" dirty="0" err="1">
                <a:solidFill>
                  <a:srgbClr val="002060"/>
                </a:solidFill>
              </a:rPr>
              <a:t>bereikt</a:t>
            </a:r>
            <a:r>
              <a:rPr lang="en-US" sz="6600" b="1" dirty="0">
                <a:solidFill>
                  <a:srgbClr val="002060"/>
                </a:solidFill>
              </a:rPr>
              <a:t>?</a:t>
            </a:r>
          </a:p>
        </p:txBody>
      </p:sp>
      <p:graphicFrame>
        <p:nvGraphicFramePr>
          <p:cNvPr id="8" name="Grafiek 7"/>
          <p:cNvGraphicFramePr>
            <a:graphicFrameLocks/>
          </p:cNvGraphicFramePr>
          <p:nvPr>
            <p:extLst/>
          </p:nvPr>
        </p:nvGraphicFramePr>
        <p:xfrm>
          <a:off x="0" y="1502675"/>
          <a:ext cx="5759532" cy="385265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hthoekige toelichting 1"/>
          <p:cNvSpPr/>
          <p:nvPr/>
        </p:nvSpPr>
        <p:spPr>
          <a:xfrm>
            <a:off x="5307489" y="1995389"/>
            <a:ext cx="5266066" cy="1099554"/>
          </a:xfrm>
          <a:prstGeom prst="wedgeRectCallout">
            <a:avLst>
              <a:gd name="adj1" fmla="val -74364"/>
              <a:gd name="adj2" fmla="val -1546"/>
            </a:avLst>
          </a:prstGeom>
          <a:noFill/>
          <a:ln w="57150">
            <a:solidFill>
              <a:srgbClr val="EBF0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ekstvak 2"/>
          <p:cNvSpPr txBox="1"/>
          <p:nvPr/>
        </p:nvSpPr>
        <p:spPr>
          <a:xfrm>
            <a:off x="5899220" y="2252778"/>
            <a:ext cx="4082603" cy="584775"/>
          </a:xfrm>
          <a:prstGeom prst="rect">
            <a:avLst/>
          </a:prstGeom>
          <a:noFill/>
        </p:spPr>
        <p:txBody>
          <a:bodyPr wrap="square" rtlCol="0">
            <a:spAutoFit/>
          </a:bodyPr>
          <a:lstStyle/>
          <a:p>
            <a:r>
              <a:rPr lang="nl-BE" sz="3200" dirty="0">
                <a:solidFill>
                  <a:schemeClr val="accent6">
                    <a:lumMod val="75000"/>
                  </a:schemeClr>
                </a:solidFill>
              </a:rPr>
              <a:t>Responsgraad van </a:t>
            </a:r>
            <a:r>
              <a:rPr lang="nl-BE" sz="3200" b="1" dirty="0">
                <a:solidFill>
                  <a:schemeClr val="accent6">
                    <a:lumMod val="75000"/>
                  </a:schemeClr>
                </a:solidFill>
                <a:effectLst>
                  <a:outerShdw blurRad="38100" dist="38100" dir="2700000" algn="tl">
                    <a:srgbClr val="000000">
                      <a:alpha val="43137"/>
                    </a:srgbClr>
                  </a:outerShdw>
                </a:effectLst>
              </a:rPr>
              <a:t>46%</a:t>
            </a:r>
          </a:p>
        </p:txBody>
      </p:sp>
      <p:sp>
        <p:nvSpPr>
          <p:cNvPr id="5" name="Rechthoek 4"/>
          <p:cNvSpPr/>
          <p:nvPr/>
        </p:nvSpPr>
        <p:spPr>
          <a:xfrm>
            <a:off x="5307489" y="3685189"/>
            <a:ext cx="5266066" cy="1455313"/>
          </a:xfrm>
          <a:prstGeom prst="rect">
            <a:avLst/>
          </a:prstGeom>
          <a:noFill/>
          <a:ln w="57150">
            <a:solidFill>
              <a:srgbClr val="EBF0F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kstvak 8"/>
          <p:cNvSpPr txBox="1"/>
          <p:nvPr/>
        </p:nvSpPr>
        <p:spPr>
          <a:xfrm>
            <a:off x="5564716" y="3874236"/>
            <a:ext cx="4751609" cy="1077218"/>
          </a:xfrm>
          <a:prstGeom prst="rect">
            <a:avLst/>
          </a:prstGeom>
          <a:noFill/>
        </p:spPr>
        <p:txBody>
          <a:bodyPr wrap="square" rtlCol="0">
            <a:spAutoFit/>
          </a:bodyPr>
          <a:lstStyle/>
          <a:p>
            <a:pPr algn="ctr"/>
            <a:r>
              <a:rPr lang="nl-BE" sz="3200" dirty="0">
                <a:solidFill>
                  <a:schemeClr val="accent6">
                    <a:lumMod val="75000"/>
                  </a:schemeClr>
                </a:solidFill>
              </a:rPr>
              <a:t>Dit is iets minder dan voorgaande jaren</a:t>
            </a:r>
          </a:p>
        </p:txBody>
      </p:sp>
    </p:spTree>
    <p:extLst>
      <p:ext uri="{BB962C8B-B14F-4D97-AF65-F5344CB8AC3E}">
        <p14:creationId xmlns:p14="http://schemas.microsoft.com/office/powerpoint/2010/main" val="66403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147669"/>
          </a:xfrm>
        </p:spPr>
        <p:txBody>
          <a:bodyPr>
            <a:normAutofit/>
          </a:bodyPr>
          <a:lstStyle/>
          <a:p>
            <a:r>
              <a:rPr lang="nl-BE" sz="5400" b="1" dirty="0"/>
              <a:t>Aantal uitgebrachte adviezen</a:t>
            </a:r>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2627678202"/>
              </p:ext>
            </p:extLst>
          </p:nvPr>
        </p:nvGraphicFramePr>
        <p:xfrm>
          <a:off x="375062" y="1683120"/>
          <a:ext cx="6214924" cy="4581046"/>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6"/>
          <p:cNvSpPr txBox="1">
            <a:spLocks/>
          </p:cNvSpPr>
          <p:nvPr/>
        </p:nvSpPr>
        <p:spPr>
          <a:xfrm>
            <a:off x="6893683" y="2893468"/>
            <a:ext cx="5064769" cy="206859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cap="none" baseline="0">
                <a:solidFill>
                  <a:schemeClr val="accent5"/>
                </a:solidFill>
                <a:latin typeface="+mn-lt"/>
                <a:ea typeface="+mn-ea"/>
                <a:cs typeface="+mn-cs"/>
              </a:defRPr>
            </a:lvl1pPr>
            <a:lvl2pPr marL="35560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2pPr>
            <a:lvl3pPr marL="717550" indent="-361950" algn="l" defTabSz="914400" rtl="0" eaLnBrk="1" latinLnBrk="0" hangingPunct="1">
              <a:lnSpc>
                <a:spcPct val="90000"/>
              </a:lnSpc>
              <a:spcBef>
                <a:spcPts val="500"/>
              </a:spcBef>
              <a:buClr>
                <a:schemeClr val="accent5"/>
              </a:buClr>
              <a:buSzPct val="100000"/>
              <a:buFont typeface="Arial" panose="020B0604020202020204" pitchFamily="34" charset="0"/>
              <a:buChar char="•"/>
              <a:defRPr sz="2800" kern="1200">
                <a:solidFill>
                  <a:schemeClr val="accent5"/>
                </a:solidFill>
                <a:latin typeface="+mn-lt"/>
                <a:ea typeface="+mn-ea"/>
                <a:cs typeface="+mn-cs"/>
              </a:defRPr>
            </a:lvl3pPr>
            <a:lvl4pPr marL="107315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4pPr>
            <a:lvl5pPr marL="1435100" indent="-36195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500"/>
              </a:spcAft>
            </a:pPr>
            <a:r>
              <a:rPr lang="en-US" sz="3200" dirty="0">
                <a:effectLst>
                  <a:outerShdw blurRad="38100" dist="38100" dir="2700000" algn="tl">
                    <a:srgbClr val="000000">
                      <a:alpha val="43137"/>
                    </a:srgbClr>
                  </a:outerShdw>
                </a:effectLst>
              </a:rPr>
              <a:t>85%</a:t>
            </a:r>
            <a:r>
              <a:rPr lang="en-US" sz="3200" dirty="0"/>
              <a:t> </a:t>
            </a:r>
            <a:r>
              <a:rPr lang="en-US" sz="3200" dirty="0" err="1"/>
              <a:t>bracht</a:t>
            </a:r>
            <a:r>
              <a:rPr lang="en-US" sz="3200" dirty="0"/>
              <a:t> </a:t>
            </a:r>
            <a:r>
              <a:rPr lang="en-US" sz="3200" dirty="0" err="1"/>
              <a:t>minstens</a:t>
            </a:r>
            <a:r>
              <a:rPr lang="en-US" sz="3200" dirty="0"/>
              <a:t> 1 </a:t>
            </a:r>
            <a:r>
              <a:rPr lang="en-US" sz="3200" dirty="0" err="1"/>
              <a:t>formeel</a:t>
            </a:r>
            <a:r>
              <a:rPr lang="en-US" sz="3200" dirty="0"/>
              <a:t>, </a:t>
            </a:r>
            <a:r>
              <a:rPr lang="en-US" sz="3200" dirty="0" err="1"/>
              <a:t>schriftelijk</a:t>
            </a:r>
            <a:r>
              <a:rPr lang="en-US" sz="3200" dirty="0"/>
              <a:t> </a:t>
            </a:r>
            <a:r>
              <a:rPr lang="en-US" sz="3200" dirty="0" err="1"/>
              <a:t>advies</a:t>
            </a:r>
            <a:r>
              <a:rPr lang="en-US" sz="3200" dirty="0"/>
              <a:t> uit</a:t>
            </a:r>
          </a:p>
        </p:txBody>
      </p:sp>
    </p:spTree>
    <p:extLst>
      <p:ext uri="{BB962C8B-B14F-4D97-AF65-F5344CB8AC3E}">
        <p14:creationId xmlns:p14="http://schemas.microsoft.com/office/powerpoint/2010/main" val="3814270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147669"/>
          </a:xfrm>
        </p:spPr>
        <p:txBody>
          <a:bodyPr>
            <a:normAutofit/>
          </a:bodyPr>
          <a:lstStyle/>
          <a:p>
            <a:r>
              <a:rPr lang="nl-BE" sz="7200" b="1" dirty="0">
                <a:solidFill>
                  <a:srgbClr val="002060"/>
                </a:solidFill>
              </a:rPr>
              <a:t>Wie nam het initiatief?</a:t>
            </a:r>
          </a:p>
        </p:txBody>
      </p:sp>
      <p:sp>
        <p:nvSpPr>
          <p:cNvPr id="7" name="Content Placeholder 6"/>
          <p:cNvSpPr txBox="1">
            <a:spLocks/>
          </p:cNvSpPr>
          <p:nvPr/>
        </p:nvSpPr>
        <p:spPr>
          <a:xfrm>
            <a:off x="7127231" y="2880589"/>
            <a:ext cx="5064769" cy="206859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cap="none" baseline="0">
                <a:solidFill>
                  <a:schemeClr val="accent5"/>
                </a:solidFill>
                <a:latin typeface="+mn-lt"/>
                <a:ea typeface="+mn-ea"/>
                <a:cs typeface="+mn-cs"/>
              </a:defRPr>
            </a:lvl1pPr>
            <a:lvl2pPr marL="35560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2pPr>
            <a:lvl3pPr marL="717550" indent="-361950" algn="l" defTabSz="914400" rtl="0" eaLnBrk="1" latinLnBrk="0" hangingPunct="1">
              <a:lnSpc>
                <a:spcPct val="90000"/>
              </a:lnSpc>
              <a:spcBef>
                <a:spcPts val="500"/>
              </a:spcBef>
              <a:buClr>
                <a:schemeClr val="accent5"/>
              </a:buClr>
              <a:buSzPct val="100000"/>
              <a:buFont typeface="Arial" panose="020B0604020202020204" pitchFamily="34" charset="0"/>
              <a:buChar char="•"/>
              <a:defRPr sz="2800" kern="1200">
                <a:solidFill>
                  <a:schemeClr val="accent5"/>
                </a:solidFill>
                <a:latin typeface="+mn-lt"/>
                <a:ea typeface="+mn-ea"/>
                <a:cs typeface="+mn-cs"/>
              </a:defRPr>
            </a:lvl3pPr>
            <a:lvl4pPr marL="107315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4pPr>
            <a:lvl5pPr marL="1435100" indent="-36195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500"/>
              </a:spcAft>
            </a:pPr>
            <a:r>
              <a:rPr lang="en-US" sz="3200" dirty="0" err="1"/>
              <a:t>Ouderenraden</a:t>
            </a:r>
            <a:r>
              <a:rPr lang="en-US" sz="3200" dirty="0"/>
              <a:t> </a:t>
            </a:r>
            <a:r>
              <a:rPr lang="en-US" sz="3200" dirty="0" err="1"/>
              <a:t>nemen</a:t>
            </a:r>
            <a:r>
              <a:rPr lang="en-US" sz="3200" dirty="0"/>
              <a:t> </a:t>
            </a:r>
            <a:r>
              <a:rPr lang="en-US" sz="3200" dirty="0" err="1"/>
              <a:t>een</a:t>
            </a:r>
            <a:r>
              <a:rPr lang="en-US" sz="3200" dirty="0"/>
              <a:t> </a:t>
            </a:r>
            <a:r>
              <a:rPr lang="en-US" sz="3200" dirty="0" err="1"/>
              <a:t>actieve</a:t>
            </a:r>
            <a:r>
              <a:rPr lang="en-US" sz="3200" dirty="0"/>
              <a:t> </a:t>
            </a:r>
            <a:r>
              <a:rPr lang="en-US" sz="3200" dirty="0" err="1"/>
              <a:t>rol</a:t>
            </a:r>
            <a:r>
              <a:rPr lang="en-US" sz="3200" dirty="0"/>
              <a:t> op!</a:t>
            </a:r>
          </a:p>
        </p:txBody>
      </p:sp>
      <p:graphicFrame>
        <p:nvGraphicFramePr>
          <p:cNvPr id="8" name="Grafiek 7"/>
          <p:cNvGraphicFramePr/>
          <p:nvPr>
            <p:extLst>
              <p:ext uri="{D42A27DB-BD31-4B8C-83A1-F6EECF244321}">
                <p14:modId xmlns:p14="http://schemas.microsoft.com/office/powerpoint/2010/main" val="556422099"/>
              </p:ext>
            </p:extLst>
          </p:nvPr>
        </p:nvGraphicFramePr>
        <p:xfrm>
          <a:off x="386365" y="1515879"/>
          <a:ext cx="6740865" cy="4496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4298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147669"/>
          </a:xfrm>
        </p:spPr>
        <p:txBody>
          <a:bodyPr>
            <a:normAutofit/>
          </a:bodyPr>
          <a:lstStyle/>
          <a:p>
            <a:r>
              <a:rPr lang="nl-BE" sz="6600" b="1" dirty="0">
                <a:solidFill>
                  <a:srgbClr val="002060"/>
                </a:solidFill>
              </a:rPr>
              <a:t>Antwoord op adviezen</a:t>
            </a:r>
          </a:p>
        </p:txBody>
      </p:sp>
      <p:sp>
        <p:nvSpPr>
          <p:cNvPr id="7" name="Content Placeholder 6"/>
          <p:cNvSpPr txBox="1">
            <a:spLocks/>
          </p:cNvSpPr>
          <p:nvPr/>
        </p:nvSpPr>
        <p:spPr>
          <a:xfrm>
            <a:off x="6893683" y="2893468"/>
            <a:ext cx="5064769" cy="206859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cap="none" baseline="0">
                <a:solidFill>
                  <a:schemeClr val="accent5"/>
                </a:solidFill>
                <a:latin typeface="+mn-lt"/>
                <a:ea typeface="+mn-ea"/>
                <a:cs typeface="+mn-cs"/>
              </a:defRPr>
            </a:lvl1pPr>
            <a:lvl2pPr marL="35560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2pPr>
            <a:lvl3pPr marL="717550" indent="-361950" algn="l" defTabSz="914400" rtl="0" eaLnBrk="1" latinLnBrk="0" hangingPunct="1">
              <a:lnSpc>
                <a:spcPct val="90000"/>
              </a:lnSpc>
              <a:spcBef>
                <a:spcPts val="500"/>
              </a:spcBef>
              <a:buClr>
                <a:schemeClr val="accent5"/>
              </a:buClr>
              <a:buSzPct val="100000"/>
              <a:buFont typeface="Arial" panose="020B0604020202020204" pitchFamily="34" charset="0"/>
              <a:buChar char="•"/>
              <a:defRPr sz="2800" kern="1200">
                <a:solidFill>
                  <a:schemeClr val="accent5"/>
                </a:solidFill>
                <a:latin typeface="+mn-lt"/>
                <a:ea typeface="+mn-ea"/>
                <a:cs typeface="+mn-cs"/>
              </a:defRPr>
            </a:lvl3pPr>
            <a:lvl4pPr marL="107315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4pPr>
            <a:lvl5pPr marL="1435100" indent="-36195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500"/>
              </a:spcAft>
            </a:pPr>
            <a:r>
              <a:rPr lang="en-US" sz="3200" dirty="0" err="1"/>
              <a:t>Slechts</a:t>
            </a:r>
            <a:r>
              <a:rPr lang="en-US" sz="3200" dirty="0"/>
              <a:t> de </a:t>
            </a:r>
            <a:r>
              <a:rPr lang="en-US" sz="3200" dirty="0" err="1"/>
              <a:t>helft</a:t>
            </a:r>
            <a:r>
              <a:rPr lang="en-US" sz="3200" dirty="0"/>
              <a:t> van de </a:t>
            </a:r>
            <a:r>
              <a:rPr lang="en-US" sz="3200" dirty="0" err="1"/>
              <a:t>ouderenraden</a:t>
            </a:r>
            <a:r>
              <a:rPr lang="en-US" sz="3200" dirty="0"/>
              <a:t> </a:t>
            </a:r>
            <a:r>
              <a:rPr lang="en-US" sz="3200" dirty="0" err="1"/>
              <a:t>krijgt</a:t>
            </a:r>
            <a:r>
              <a:rPr lang="en-US" sz="3200" dirty="0"/>
              <a:t> </a:t>
            </a:r>
            <a:r>
              <a:rPr lang="en-US" sz="3200" dirty="0" err="1"/>
              <a:t>altijd</a:t>
            </a:r>
            <a:r>
              <a:rPr lang="en-US" sz="3200" dirty="0"/>
              <a:t> </a:t>
            </a:r>
            <a:r>
              <a:rPr lang="en-US" sz="3200" dirty="0" err="1"/>
              <a:t>een</a:t>
            </a:r>
            <a:r>
              <a:rPr lang="en-US" sz="3200" dirty="0"/>
              <a:t> </a:t>
            </a:r>
            <a:r>
              <a:rPr lang="en-US" sz="3200" dirty="0" err="1"/>
              <a:t>antwoord</a:t>
            </a:r>
            <a:endParaRPr lang="en-US" sz="3200" dirty="0"/>
          </a:p>
        </p:txBody>
      </p:sp>
      <p:graphicFrame>
        <p:nvGraphicFramePr>
          <p:cNvPr id="8" name="Grafiek 7"/>
          <p:cNvGraphicFramePr/>
          <p:nvPr>
            <p:extLst>
              <p:ext uri="{D42A27DB-BD31-4B8C-83A1-F6EECF244321}">
                <p14:modId xmlns:p14="http://schemas.microsoft.com/office/powerpoint/2010/main" val="310393826"/>
              </p:ext>
            </p:extLst>
          </p:nvPr>
        </p:nvGraphicFramePr>
        <p:xfrm>
          <a:off x="448613" y="1915730"/>
          <a:ext cx="6320049" cy="4033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530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933090" cy="1147669"/>
          </a:xfrm>
        </p:spPr>
        <p:txBody>
          <a:bodyPr>
            <a:normAutofit/>
          </a:bodyPr>
          <a:lstStyle/>
          <a:p>
            <a:r>
              <a:rPr lang="nl-BE" b="1" dirty="0">
                <a:solidFill>
                  <a:srgbClr val="002060"/>
                </a:solidFill>
              </a:rPr>
              <a:t>Wordt er rekening gehouden met de adviezen?</a:t>
            </a:r>
          </a:p>
        </p:txBody>
      </p:sp>
      <p:sp>
        <p:nvSpPr>
          <p:cNvPr id="7" name="Content Placeholder 6"/>
          <p:cNvSpPr txBox="1">
            <a:spLocks/>
          </p:cNvSpPr>
          <p:nvPr/>
        </p:nvSpPr>
        <p:spPr>
          <a:xfrm>
            <a:off x="7127231" y="2880589"/>
            <a:ext cx="5064769" cy="206859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cap="none" baseline="0">
                <a:solidFill>
                  <a:schemeClr val="accent5"/>
                </a:solidFill>
                <a:latin typeface="+mn-lt"/>
                <a:ea typeface="+mn-ea"/>
                <a:cs typeface="+mn-cs"/>
              </a:defRPr>
            </a:lvl1pPr>
            <a:lvl2pPr marL="35560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2pPr>
            <a:lvl3pPr marL="717550" indent="-361950" algn="l" defTabSz="914400" rtl="0" eaLnBrk="1" latinLnBrk="0" hangingPunct="1">
              <a:lnSpc>
                <a:spcPct val="90000"/>
              </a:lnSpc>
              <a:spcBef>
                <a:spcPts val="500"/>
              </a:spcBef>
              <a:buClr>
                <a:schemeClr val="accent5"/>
              </a:buClr>
              <a:buSzPct val="100000"/>
              <a:buFont typeface="Arial" panose="020B0604020202020204" pitchFamily="34" charset="0"/>
              <a:buChar char="•"/>
              <a:defRPr sz="2800" kern="1200">
                <a:solidFill>
                  <a:schemeClr val="accent5"/>
                </a:solidFill>
                <a:latin typeface="+mn-lt"/>
                <a:ea typeface="+mn-ea"/>
                <a:cs typeface="+mn-cs"/>
              </a:defRPr>
            </a:lvl3pPr>
            <a:lvl4pPr marL="107315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4pPr>
            <a:lvl5pPr marL="1435100" indent="-36195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500"/>
              </a:spcAft>
            </a:pPr>
            <a:endParaRPr lang="en-US" sz="3200" b="0" dirty="0"/>
          </a:p>
        </p:txBody>
      </p:sp>
      <p:graphicFrame>
        <p:nvGraphicFramePr>
          <p:cNvPr id="5" name="Grafiek 4"/>
          <p:cNvGraphicFramePr/>
          <p:nvPr>
            <p:extLst>
              <p:ext uri="{D42A27DB-BD31-4B8C-83A1-F6EECF244321}">
                <p14:modId xmlns:p14="http://schemas.microsoft.com/office/powerpoint/2010/main" val="2517529283"/>
              </p:ext>
            </p:extLst>
          </p:nvPr>
        </p:nvGraphicFramePr>
        <p:xfrm>
          <a:off x="303583" y="1597624"/>
          <a:ext cx="6340717" cy="4561438"/>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6"/>
          <p:cNvSpPr>
            <a:spLocks noGrp="1"/>
          </p:cNvSpPr>
          <p:nvPr>
            <p:ph idx="1"/>
          </p:nvPr>
        </p:nvSpPr>
        <p:spPr>
          <a:xfrm>
            <a:off x="6644301" y="2394704"/>
            <a:ext cx="5064769" cy="2068592"/>
          </a:xfrm>
        </p:spPr>
        <p:txBody>
          <a:bodyPr>
            <a:noAutofit/>
          </a:bodyPr>
          <a:lstStyle/>
          <a:p>
            <a:pPr marL="457200" indent="-457200">
              <a:spcAft>
                <a:spcPts val="1500"/>
              </a:spcAft>
              <a:buFont typeface="Arial" panose="020B0604020202020204" pitchFamily="34" charset="0"/>
              <a:buChar char="•"/>
            </a:pPr>
            <a:r>
              <a:rPr lang="en-US" sz="3200" b="1" dirty="0"/>
              <a:t>59% </a:t>
            </a:r>
            <a:r>
              <a:rPr lang="en-US" sz="3200" b="1" dirty="0" err="1"/>
              <a:t>geeft</a:t>
            </a:r>
            <a:r>
              <a:rPr lang="en-US" sz="3200" b="1" dirty="0"/>
              <a:t> </a:t>
            </a:r>
            <a:r>
              <a:rPr lang="en-US" sz="3200" b="1" dirty="0" err="1"/>
              <a:t>aan</a:t>
            </a:r>
            <a:r>
              <a:rPr lang="en-US" sz="3200" b="1" dirty="0"/>
              <a:t> </a:t>
            </a:r>
            <a:r>
              <a:rPr lang="en-US" sz="3200" b="1" dirty="0" err="1"/>
              <a:t>dat</a:t>
            </a:r>
            <a:r>
              <a:rPr lang="en-US" sz="3200" b="1" dirty="0"/>
              <a:t> </a:t>
            </a:r>
            <a:r>
              <a:rPr lang="en-US" sz="3200" b="1" dirty="0" err="1"/>
              <a:t>er</a:t>
            </a:r>
            <a:r>
              <a:rPr lang="en-US" sz="3200" b="1" dirty="0"/>
              <a:t> </a:t>
            </a:r>
            <a:r>
              <a:rPr lang="en-US" sz="3200" b="1" dirty="0" err="1"/>
              <a:t>soms</a:t>
            </a:r>
            <a:r>
              <a:rPr lang="en-US" sz="3200" b="1" dirty="0"/>
              <a:t> </a:t>
            </a:r>
            <a:r>
              <a:rPr lang="en-US" sz="3200" b="1" dirty="0" err="1"/>
              <a:t>rekening</a:t>
            </a:r>
            <a:r>
              <a:rPr lang="en-US" sz="3200" b="1" dirty="0"/>
              <a:t> </a:t>
            </a:r>
            <a:r>
              <a:rPr lang="en-US" sz="3200" b="1" dirty="0" err="1"/>
              <a:t>mee</a:t>
            </a:r>
            <a:r>
              <a:rPr lang="en-US" sz="3200" b="1" dirty="0"/>
              <a:t> </a:t>
            </a:r>
            <a:r>
              <a:rPr lang="en-US" sz="3200" b="1" dirty="0" err="1"/>
              <a:t>gehouden</a:t>
            </a:r>
            <a:r>
              <a:rPr lang="en-US" sz="3200" b="1" dirty="0"/>
              <a:t> </a:t>
            </a:r>
            <a:r>
              <a:rPr lang="en-US" sz="3200" b="1" dirty="0" err="1"/>
              <a:t>wordt</a:t>
            </a:r>
            <a:endParaRPr lang="en-US" sz="3200" b="1" dirty="0"/>
          </a:p>
          <a:p>
            <a:pPr marL="457200" indent="-457200">
              <a:spcAft>
                <a:spcPts val="1500"/>
              </a:spcAft>
              <a:buFont typeface="Arial" panose="020B0604020202020204" pitchFamily="34" charset="0"/>
              <a:buChar char="•"/>
            </a:pPr>
            <a:r>
              <a:rPr lang="en-US" sz="3200" b="1" dirty="0"/>
              <a:t>29% </a:t>
            </a:r>
            <a:r>
              <a:rPr lang="en-US" sz="3200" b="1" dirty="0" err="1"/>
              <a:t>geeft</a:t>
            </a:r>
            <a:r>
              <a:rPr lang="en-US" sz="3200" b="1" dirty="0"/>
              <a:t> </a:t>
            </a:r>
            <a:r>
              <a:rPr lang="en-US" sz="3200" b="1" dirty="0" err="1"/>
              <a:t>aan</a:t>
            </a:r>
            <a:r>
              <a:rPr lang="en-US" sz="3200" b="1" dirty="0"/>
              <a:t> </a:t>
            </a:r>
            <a:r>
              <a:rPr lang="en-US" sz="3200" b="1" dirty="0" err="1"/>
              <a:t>dat</a:t>
            </a:r>
            <a:r>
              <a:rPr lang="en-US" sz="3200" b="1" dirty="0"/>
              <a:t> </a:t>
            </a:r>
            <a:r>
              <a:rPr lang="en-US" sz="3200" b="1" dirty="0" err="1"/>
              <a:t>er</a:t>
            </a:r>
            <a:r>
              <a:rPr lang="en-US" sz="3200" b="1" dirty="0"/>
              <a:t> </a:t>
            </a:r>
            <a:r>
              <a:rPr lang="en-US" sz="3200" b="1" dirty="0" err="1"/>
              <a:t>altijd</a:t>
            </a:r>
            <a:r>
              <a:rPr lang="en-US" sz="3200" b="1" dirty="0"/>
              <a:t> </a:t>
            </a:r>
            <a:r>
              <a:rPr lang="en-US" sz="3200" b="1" dirty="0" err="1"/>
              <a:t>rekening</a:t>
            </a:r>
            <a:r>
              <a:rPr lang="en-US" sz="3200" b="1" dirty="0"/>
              <a:t> </a:t>
            </a:r>
            <a:r>
              <a:rPr lang="en-US" sz="3200" b="1" dirty="0" err="1"/>
              <a:t>mee</a:t>
            </a:r>
            <a:r>
              <a:rPr lang="en-US" sz="3200" b="1" dirty="0"/>
              <a:t> </a:t>
            </a:r>
            <a:r>
              <a:rPr lang="en-US" sz="3200" b="1" dirty="0" err="1"/>
              <a:t>gehouden</a:t>
            </a:r>
            <a:r>
              <a:rPr lang="en-US" sz="3200" b="1" dirty="0"/>
              <a:t> </a:t>
            </a:r>
            <a:r>
              <a:rPr lang="en-US" sz="3200" b="1" dirty="0" err="1"/>
              <a:t>wordt</a:t>
            </a:r>
            <a:endParaRPr lang="en-US" sz="3200" b="1" dirty="0"/>
          </a:p>
        </p:txBody>
      </p:sp>
    </p:spTree>
    <p:extLst>
      <p:ext uri="{BB962C8B-B14F-4D97-AF65-F5344CB8AC3E}">
        <p14:creationId xmlns:p14="http://schemas.microsoft.com/office/powerpoint/2010/main" val="4062484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7222" y="2200175"/>
            <a:ext cx="9470129" cy="1413090"/>
          </a:xfrm>
        </p:spPr>
        <p:txBody>
          <a:bodyPr>
            <a:normAutofit fontScale="90000"/>
          </a:bodyPr>
          <a:lstStyle/>
          <a:p>
            <a:r>
              <a:rPr lang="nl-BE" u="sng" dirty="0"/>
              <a:t>Andere beleidsbeïnvloedende acties</a:t>
            </a:r>
          </a:p>
        </p:txBody>
      </p:sp>
      <p:sp>
        <p:nvSpPr>
          <p:cNvPr id="3" name="Tijdelijke aanduiding voor inhoud 2"/>
          <p:cNvSpPr>
            <a:spLocks noGrp="1"/>
          </p:cNvSpPr>
          <p:nvPr>
            <p:ph idx="1"/>
          </p:nvPr>
        </p:nvSpPr>
        <p:spPr/>
        <p:txBody>
          <a:bodyPr>
            <a:normAutofit/>
          </a:bodyPr>
          <a:lstStyle/>
          <a:p>
            <a:r>
              <a:rPr lang="nl-BE" sz="7200" b="1" i="0" dirty="0">
                <a:solidFill>
                  <a:srgbClr val="002060"/>
                </a:solidFill>
              </a:rPr>
              <a:t>Er gebeurt heel wat!</a:t>
            </a:r>
          </a:p>
        </p:txBody>
      </p:sp>
    </p:spTree>
    <p:extLst>
      <p:ext uri="{BB962C8B-B14F-4D97-AF65-F5344CB8AC3E}">
        <p14:creationId xmlns:p14="http://schemas.microsoft.com/office/powerpoint/2010/main" val="1592514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ek 1"/>
          <p:cNvGraphicFramePr/>
          <p:nvPr>
            <p:extLst>
              <p:ext uri="{D42A27DB-BD31-4B8C-83A1-F6EECF244321}">
                <p14:modId xmlns:p14="http://schemas.microsoft.com/office/powerpoint/2010/main" val="885066560"/>
              </p:ext>
            </p:extLst>
          </p:nvPr>
        </p:nvGraphicFramePr>
        <p:xfrm>
          <a:off x="519448" y="0"/>
          <a:ext cx="11153104"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1899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8000" dirty="0"/>
              <a:t>Adviesthema’s</a:t>
            </a:r>
          </a:p>
        </p:txBody>
      </p:sp>
      <p:sp>
        <p:nvSpPr>
          <p:cNvPr id="3" name="Tijdelijke aanduiding voor inhoud 2"/>
          <p:cNvSpPr>
            <a:spLocks noGrp="1"/>
          </p:cNvSpPr>
          <p:nvPr>
            <p:ph idx="1"/>
          </p:nvPr>
        </p:nvSpPr>
        <p:spPr/>
        <p:txBody>
          <a:bodyPr/>
          <a:lstStyle/>
          <a:p>
            <a:r>
              <a:rPr lang="nl-BE" b="1" dirty="0">
                <a:solidFill>
                  <a:srgbClr val="002060"/>
                </a:solidFill>
              </a:rPr>
              <a:t>Op welke thema’s werd gefocust?</a:t>
            </a:r>
          </a:p>
        </p:txBody>
      </p:sp>
    </p:spTree>
    <p:extLst>
      <p:ext uri="{BB962C8B-B14F-4D97-AF65-F5344CB8AC3E}">
        <p14:creationId xmlns:p14="http://schemas.microsoft.com/office/powerpoint/2010/main" val="1517716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ek 2"/>
          <p:cNvGraphicFramePr/>
          <p:nvPr>
            <p:extLst>
              <p:ext uri="{D42A27DB-BD31-4B8C-83A1-F6EECF244321}">
                <p14:modId xmlns:p14="http://schemas.microsoft.com/office/powerpoint/2010/main" val="3093837072"/>
              </p:ext>
            </p:extLst>
          </p:nvPr>
        </p:nvGraphicFramePr>
        <p:xfrm>
          <a:off x="899375" y="228600"/>
          <a:ext cx="10393251" cy="64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4841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199697" y="262759"/>
            <a:ext cx="11771586" cy="10002738"/>
          </a:xfrm>
          <a:prstGeom prst="rect">
            <a:avLst/>
          </a:prstGeom>
          <a:noFill/>
        </p:spPr>
        <p:txBody>
          <a:bodyPr wrap="square" rtlCol="0">
            <a:spAutoFit/>
          </a:bodyPr>
          <a:lstStyle/>
          <a:p>
            <a:r>
              <a:rPr lang="nl-BE" sz="6600" b="1" u="sng" dirty="0">
                <a:solidFill>
                  <a:srgbClr val="002060"/>
                </a:solidFill>
              </a:rPr>
              <a:t>Meerwaarde van ouderenraden</a:t>
            </a:r>
          </a:p>
          <a:p>
            <a:pPr marL="342900" indent="-342900">
              <a:buFont typeface="Arial" panose="020B0604020202020204" pitchFamily="34" charset="0"/>
              <a:buChar char="•"/>
            </a:pPr>
            <a:r>
              <a:rPr lang="nl-BE" sz="4000" b="1" dirty="0"/>
              <a:t>een </a:t>
            </a:r>
            <a:r>
              <a:rPr lang="nl-BE" sz="4000" b="1" u="sng" dirty="0">
                <a:solidFill>
                  <a:srgbClr val="002060"/>
                </a:solidFill>
                <a:effectLst>
                  <a:outerShdw blurRad="38100" dist="38100" dir="2700000" algn="tl">
                    <a:srgbClr val="000000">
                      <a:alpha val="43137"/>
                    </a:srgbClr>
                  </a:outerShdw>
                </a:effectLst>
              </a:rPr>
              <a:t>duurzame en algemeen erkende structuur</a:t>
            </a:r>
            <a:r>
              <a:rPr lang="nl-BE" sz="4000" b="1" dirty="0"/>
              <a:t>. Continuïteit zorgt voor het vertrouwen van de doelgroep en van het beleid.</a:t>
            </a:r>
          </a:p>
          <a:p>
            <a:pPr marL="342900" indent="-342900">
              <a:buFont typeface="Arial" panose="020B0604020202020204" pitchFamily="34" charset="0"/>
              <a:buChar char="•"/>
            </a:pPr>
            <a:r>
              <a:rPr lang="nl-BE" sz="4000" b="1" dirty="0"/>
              <a:t>een </a:t>
            </a:r>
            <a:r>
              <a:rPr lang="nl-BE" sz="4000" b="1" u="sng" dirty="0">
                <a:solidFill>
                  <a:srgbClr val="002060"/>
                </a:solidFill>
                <a:effectLst>
                  <a:outerShdw blurRad="38100" dist="38100" dir="2700000" algn="tl">
                    <a:srgbClr val="000000">
                      <a:alpha val="43137"/>
                    </a:srgbClr>
                  </a:outerShdw>
                </a:effectLst>
              </a:rPr>
              <a:t>permanent aanspreekpunt</a:t>
            </a:r>
            <a:r>
              <a:rPr lang="nl-BE" sz="4000" b="1" dirty="0"/>
              <a:t>, zowel voor beleid als de bevolking.</a:t>
            </a:r>
          </a:p>
          <a:p>
            <a:pPr marL="342900" indent="-342900">
              <a:buFont typeface="Arial" panose="020B0604020202020204" pitchFamily="34" charset="0"/>
              <a:buChar char="•"/>
            </a:pPr>
            <a:r>
              <a:rPr lang="nl-BE" sz="4000" b="1" u="sng" dirty="0">
                <a:solidFill>
                  <a:srgbClr val="002060"/>
                </a:solidFill>
                <a:effectLst>
                  <a:outerShdw blurRad="38100" dist="38100" dir="2700000" algn="tl">
                    <a:srgbClr val="000000">
                      <a:alpha val="43137"/>
                    </a:srgbClr>
                  </a:outerShdw>
                </a:effectLst>
              </a:rPr>
              <a:t>representatief</a:t>
            </a:r>
            <a:r>
              <a:rPr lang="nl-BE" sz="4000" b="1" dirty="0"/>
              <a:t> , betrouwbaar en vertegenwoordigt de ouderen op een democratische manier.</a:t>
            </a:r>
          </a:p>
          <a:p>
            <a:pPr marL="342900" indent="-342900">
              <a:buFont typeface="Arial" panose="020B0604020202020204" pitchFamily="34" charset="0"/>
              <a:buChar char="•"/>
            </a:pPr>
            <a:endParaRPr lang="nl-BE" sz="4000" dirty="0">
              <a:solidFill>
                <a:srgbClr val="002060"/>
              </a:solidFill>
            </a:endParaRPr>
          </a:p>
          <a:p>
            <a:pPr marL="342900" indent="-342900">
              <a:buFont typeface="Arial" panose="020B0604020202020204" pitchFamily="34" charset="0"/>
              <a:buChar char="•"/>
            </a:pPr>
            <a:endParaRPr lang="nl-BE" sz="4000" dirty="0">
              <a:solidFill>
                <a:srgbClr val="002060"/>
              </a:solidFill>
            </a:endParaRPr>
          </a:p>
          <a:p>
            <a:endParaRPr lang="nl-BE" sz="2000" dirty="0">
              <a:solidFill>
                <a:srgbClr val="002060"/>
              </a:solidFill>
            </a:endParaRPr>
          </a:p>
          <a:p>
            <a:endParaRPr lang="nl-BE" sz="6600" b="1" u="sng" dirty="0">
              <a:solidFill>
                <a:srgbClr val="002060"/>
              </a:solidFill>
            </a:endParaRPr>
          </a:p>
          <a:p>
            <a:endParaRPr lang="nl-BE" sz="6600" b="1" u="sng" dirty="0">
              <a:solidFill>
                <a:srgbClr val="002060"/>
              </a:solidFill>
            </a:endParaRPr>
          </a:p>
          <a:p>
            <a:endParaRPr lang="nl-BE" sz="6600" b="1" u="sng" dirty="0">
              <a:solidFill>
                <a:srgbClr val="002060"/>
              </a:solidFill>
            </a:endParaRPr>
          </a:p>
        </p:txBody>
      </p:sp>
    </p:spTree>
    <p:extLst>
      <p:ext uri="{BB962C8B-B14F-4D97-AF65-F5344CB8AC3E}">
        <p14:creationId xmlns:p14="http://schemas.microsoft.com/office/powerpoint/2010/main" val="60792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 calcmode="lin" valueType="num">
                                      <p:cBhvr>
                                        <p:cTn id="1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147669"/>
          </a:xfrm>
        </p:spPr>
        <p:txBody>
          <a:bodyPr/>
          <a:lstStyle/>
          <a:p>
            <a:r>
              <a:rPr lang="nl-BE" dirty="0"/>
              <a:t>Decreet Lokaal Bestuur</a:t>
            </a:r>
          </a:p>
        </p:txBody>
      </p:sp>
      <p:sp>
        <p:nvSpPr>
          <p:cNvPr id="3" name="Tijdelijke aanduiding voor inhoud 2"/>
          <p:cNvSpPr>
            <a:spLocks noGrp="1"/>
          </p:cNvSpPr>
          <p:nvPr>
            <p:ph idx="1"/>
          </p:nvPr>
        </p:nvSpPr>
        <p:spPr>
          <a:xfrm>
            <a:off x="838200" y="1825625"/>
            <a:ext cx="10515600" cy="840302"/>
          </a:xfrm>
        </p:spPr>
        <p:txBody>
          <a:bodyPr>
            <a:normAutofit/>
          </a:bodyPr>
          <a:lstStyle/>
          <a:p>
            <a:pPr>
              <a:spcAft>
                <a:spcPts val="1000"/>
              </a:spcAft>
            </a:pPr>
            <a:r>
              <a:rPr lang="nl-BE" dirty="0"/>
              <a:t>Ingrijpende verandering politieke organisatie:</a:t>
            </a:r>
          </a:p>
        </p:txBody>
      </p:sp>
      <p:pic>
        <p:nvPicPr>
          <p:cNvPr id="3074" name="Picture 2" descr="Afbeeldingsresultaat voor groep mannetj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914" y="2524258"/>
            <a:ext cx="2641442" cy="26414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fbeeldingsresultaat voor groep mannetj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1399" y="2524257"/>
            <a:ext cx="2641442" cy="2641443"/>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inhoud 2"/>
          <p:cNvSpPr txBox="1">
            <a:spLocks/>
          </p:cNvSpPr>
          <p:nvPr/>
        </p:nvSpPr>
        <p:spPr>
          <a:xfrm>
            <a:off x="2082914" y="5311814"/>
            <a:ext cx="2641442" cy="55252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cap="none" baseline="0">
                <a:solidFill>
                  <a:schemeClr val="accent5"/>
                </a:solidFill>
                <a:latin typeface="+mn-lt"/>
                <a:ea typeface="+mn-ea"/>
                <a:cs typeface="+mn-cs"/>
              </a:defRPr>
            </a:lvl1pPr>
            <a:lvl2pPr marL="35560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2pPr>
            <a:lvl3pPr marL="717550" indent="-361950" algn="l" defTabSz="914400" rtl="0" eaLnBrk="1" latinLnBrk="0" hangingPunct="1">
              <a:lnSpc>
                <a:spcPct val="90000"/>
              </a:lnSpc>
              <a:spcBef>
                <a:spcPts val="500"/>
              </a:spcBef>
              <a:buClr>
                <a:schemeClr val="accent5"/>
              </a:buClr>
              <a:buSzPct val="100000"/>
              <a:buFont typeface="Arial" panose="020B0604020202020204" pitchFamily="34" charset="0"/>
              <a:buChar char="•"/>
              <a:defRPr sz="2800" kern="1200">
                <a:solidFill>
                  <a:schemeClr val="accent5"/>
                </a:solidFill>
                <a:latin typeface="+mn-lt"/>
                <a:ea typeface="+mn-ea"/>
                <a:cs typeface="+mn-cs"/>
              </a:defRPr>
            </a:lvl3pPr>
            <a:lvl4pPr marL="107315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4pPr>
            <a:lvl5pPr marL="1435100" indent="-36195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1000"/>
              </a:spcAft>
            </a:pPr>
            <a:r>
              <a:rPr lang="nl-BE" dirty="0">
                <a:solidFill>
                  <a:schemeClr val="accent2"/>
                </a:solidFill>
              </a:rPr>
              <a:t>Gemeenteraad</a:t>
            </a:r>
          </a:p>
        </p:txBody>
      </p:sp>
      <p:sp>
        <p:nvSpPr>
          <p:cNvPr id="7" name="Tijdelijke aanduiding voor inhoud 2"/>
          <p:cNvSpPr txBox="1">
            <a:spLocks/>
          </p:cNvSpPr>
          <p:nvPr/>
        </p:nvSpPr>
        <p:spPr>
          <a:xfrm>
            <a:off x="5841399" y="5307825"/>
            <a:ext cx="2641442" cy="55252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cap="none" baseline="0">
                <a:solidFill>
                  <a:schemeClr val="accent5"/>
                </a:solidFill>
                <a:latin typeface="+mn-lt"/>
                <a:ea typeface="+mn-ea"/>
                <a:cs typeface="+mn-cs"/>
              </a:defRPr>
            </a:lvl1pPr>
            <a:lvl2pPr marL="35560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2pPr>
            <a:lvl3pPr marL="717550" indent="-361950" algn="l" defTabSz="914400" rtl="0" eaLnBrk="1" latinLnBrk="0" hangingPunct="1">
              <a:lnSpc>
                <a:spcPct val="90000"/>
              </a:lnSpc>
              <a:spcBef>
                <a:spcPts val="500"/>
              </a:spcBef>
              <a:buClr>
                <a:schemeClr val="accent5"/>
              </a:buClr>
              <a:buSzPct val="100000"/>
              <a:buFont typeface="Arial" panose="020B0604020202020204" pitchFamily="34" charset="0"/>
              <a:buChar char="•"/>
              <a:defRPr sz="2800" kern="1200">
                <a:solidFill>
                  <a:schemeClr val="accent5"/>
                </a:solidFill>
                <a:latin typeface="+mn-lt"/>
                <a:ea typeface="+mn-ea"/>
                <a:cs typeface="+mn-cs"/>
              </a:defRPr>
            </a:lvl3pPr>
            <a:lvl4pPr marL="107315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4pPr>
            <a:lvl5pPr marL="1435100" indent="-36195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1000"/>
              </a:spcAft>
            </a:pPr>
            <a:r>
              <a:rPr lang="nl-BE" dirty="0">
                <a:solidFill>
                  <a:schemeClr val="accent2"/>
                </a:solidFill>
              </a:rPr>
              <a:t>OCMW-raad</a:t>
            </a:r>
          </a:p>
        </p:txBody>
      </p:sp>
      <p:sp>
        <p:nvSpPr>
          <p:cNvPr id="8" name="Tijdelijke aanduiding voor inhoud 2"/>
          <p:cNvSpPr txBox="1">
            <a:spLocks/>
          </p:cNvSpPr>
          <p:nvPr/>
        </p:nvSpPr>
        <p:spPr>
          <a:xfrm>
            <a:off x="5841399" y="2726422"/>
            <a:ext cx="5664801" cy="243927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cap="none" baseline="0">
                <a:solidFill>
                  <a:schemeClr val="accent5"/>
                </a:solidFill>
                <a:latin typeface="+mn-lt"/>
                <a:ea typeface="+mn-ea"/>
                <a:cs typeface="+mn-cs"/>
              </a:defRPr>
            </a:lvl1pPr>
            <a:lvl2pPr marL="35560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2pPr>
            <a:lvl3pPr marL="717550" indent="-361950" algn="l" defTabSz="914400" rtl="0" eaLnBrk="1" latinLnBrk="0" hangingPunct="1">
              <a:lnSpc>
                <a:spcPct val="90000"/>
              </a:lnSpc>
              <a:spcBef>
                <a:spcPts val="500"/>
              </a:spcBef>
              <a:buClr>
                <a:schemeClr val="accent5"/>
              </a:buClr>
              <a:buSzPct val="100000"/>
              <a:buFont typeface="Arial" panose="020B0604020202020204" pitchFamily="34" charset="0"/>
              <a:buChar char="•"/>
              <a:defRPr sz="2800" kern="1200">
                <a:solidFill>
                  <a:schemeClr val="accent5"/>
                </a:solidFill>
                <a:latin typeface="+mn-lt"/>
                <a:ea typeface="+mn-ea"/>
                <a:cs typeface="+mn-cs"/>
              </a:defRPr>
            </a:lvl3pPr>
            <a:lvl4pPr marL="107315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4pPr>
            <a:lvl5pPr marL="1435100" indent="-36195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Aft>
                <a:spcPts val="1500"/>
              </a:spcAft>
              <a:buFont typeface="Wingdings 3" panose="05040102010807070707" pitchFamily="18" charset="2"/>
              <a:buChar char="]"/>
            </a:pPr>
            <a:r>
              <a:rPr lang="nl-BE" dirty="0">
                <a:latin typeface="+mj-lt"/>
              </a:rPr>
              <a:t>OCMW-raad bestaat nu uit rechtstreeks verkozenen</a:t>
            </a:r>
          </a:p>
          <a:p>
            <a:pPr marL="457200" indent="-457200">
              <a:spcAft>
                <a:spcPts val="1500"/>
              </a:spcAft>
              <a:buFont typeface="Wingdings 3" panose="05040102010807070707" pitchFamily="18" charset="2"/>
              <a:buChar char="]"/>
            </a:pPr>
            <a:r>
              <a:rPr lang="nl-BE" dirty="0">
                <a:latin typeface="+mj-lt"/>
              </a:rPr>
              <a:t>1 voorzitter</a:t>
            </a:r>
          </a:p>
          <a:p>
            <a:pPr marL="457200" indent="-457200">
              <a:spcAft>
                <a:spcPts val="1500"/>
              </a:spcAft>
              <a:buFont typeface="Wingdings 3" panose="05040102010807070707" pitchFamily="18" charset="2"/>
              <a:buChar char="]"/>
            </a:pPr>
            <a:r>
              <a:rPr lang="nl-BE" dirty="0">
                <a:latin typeface="+mj-lt"/>
              </a:rPr>
              <a:t>Geïntegreerde beleidsplannen</a:t>
            </a:r>
          </a:p>
        </p:txBody>
      </p:sp>
    </p:spTree>
    <p:extLst>
      <p:ext uri="{BB962C8B-B14F-4D97-AF65-F5344CB8AC3E}">
        <p14:creationId xmlns:p14="http://schemas.microsoft.com/office/powerpoint/2010/main" val="144965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1.85185E-6 L -0.30755 0.00648 " pathEditMode="relative" rAng="0" ptsTypes="AA">
                                      <p:cBhvr>
                                        <p:cTn id="6" dur="2000" fill="hold"/>
                                        <p:tgtEl>
                                          <p:spTgt spid="5"/>
                                        </p:tgtEl>
                                        <p:attrNameLst>
                                          <p:attrName>ppt_x</p:attrName>
                                          <p:attrName>ppt_y</p:attrName>
                                        </p:attrNameLst>
                                      </p:cBhvr>
                                      <p:rCtr x="-15378" y="324"/>
                                    </p:animMotion>
                                  </p:childTnLst>
                                </p:cTn>
                              </p:par>
                              <p:par>
                                <p:cTn id="7" presetID="10" presetClass="exit" presetSubtype="0" fill="hold" grpId="0" nodeType="withEffect">
                                  <p:stCondLst>
                                    <p:cond delay="0"/>
                                  </p:stCondLst>
                                  <p:childTnLst>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7503" y="498696"/>
            <a:ext cx="11676993" cy="5509200"/>
          </a:xfrm>
          <a:prstGeom prst="rect">
            <a:avLst/>
          </a:prstGeom>
        </p:spPr>
        <p:txBody>
          <a:bodyPr wrap="square">
            <a:spAutoFit/>
          </a:bodyPr>
          <a:lstStyle/>
          <a:p>
            <a:pPr marL="342900" indent="-342900">
              <a:buFont typeface="Arial" panose="020B0604020202020204" pitchFamily="34" charset="0"/>
              <a:buChar char="•"/>
            </a:pPr>
            <a:r>
              <a:rPr lang="nl-BE" sz="4400" b="1" dirty="0"/>
              <a:t>vertrekt vanuit de </a:t>
            </a:r>
            <a:r>
              <a:rPr lang="nl-BE" sz="4400" b="1" u="sng" dirty="0">
                <a:solidFill>
                  <a:srgbClr val="002060"/>
                </a:solidFill>
                <a:effectLst>
                  <a:outerShdw blurRad="38100" dist="38100" dir="2700000" algn="tl">
                    <a:srgbClr val="000000">
                      <a:alpha val="43137"/>
                    </a:srgbClr>
                  </a:outerShdw>
                </a:effectLst>
              </a:rPr>
              <a:t>inzet en kwaliteiten</a:t>
            </a:r>
            <a:r>
              <a:rPr lang="nl-BE" sz="4400" b="1" dirty="0">
                <a:solidFill>
                  <a:srgbClr val="002060"/>
                </a:solidFill>
              </a:rPr>
              <a:t> </a:t>
            </a:r>
            <a:r>
              <a:rPr lang="nl-BE" sz="4400" b="1" dirty="0"/>
              <a:t>van de ouderen zelf</a:t>
            </a:r>
          </a:p>
          <a:p>
            <a:pPr marL="342900" indent="-342900">
              <a:buFont typeface="Arial" panose="020B0604020202020204" pitchFamily="34" charset="0"/>
              <a:buChar char="•"/>
            </a:pPr>
            <a:r>
              <a:rPr lang="nl-BE" sz="4400" b="1" dirty="0"/>
              <a:t>bouwt aan </a:t>
            </a:r>
            <a:r>
              <a:rPr lang="nl-BE" sz="4400" b="1" u="sng" dirty="0">
                <a:solidFill>
                  <a:srgbClr val="002060"/>
                </a:solidFill>
                <a:effectLst>
                  <a:outerShdw blurRad="38100" dist="38100" dir="2700000" algn="tl">
                    <a:srgbClr val="000000">
                      <a:alpha val="43137"/>
                    </a:srgbClr>
                  </a:outerShdw>
                </a:effectLst>
              </a:rPr>
              <a:t>expertise en visie </a:t>
            </a:r>
            <a:r>
              <a:rPr lang="nl-BE" sz="4400" b="1" dirty="0"/>
              <a:t>bij zijn leden</a:t>
            </a:r>
          </a:p>
          <a:p>
            <a:pPr marL="342900" indent="-342900">
              <a:buFont typeface="Arial" panose="020B0604020202020204" pitchFamily="34" charset="0"/>
              <a:buChar char="•"/>
            </a:pPr>
            <a:r>
              <a:rPr lang="nl-BE" sz="4400" b="1" u="sng" dirty="0">
                <a:solidFill>
                  <a:srgbClr val="002060"/>
                </a:solidFill>
                <a:effectLst>
                  <a:outerShdw blurRad="38100" dist="38100" dir="2700000" algn="tl">
                    <a:srgbClr val="000000">
                      <a:alpha val="43137"/>
                    </a:srgbClr>
                  </a:outerShdw>
                </a:effectLst>
              </a:rPr>
              <a:t>informatie naar en van de achterban</a:t>
            </a:r>
            <a:r>
              <a:rPr lang="nl-BE" sz="4400" b="1" dirty="0"/>
              <a:t>, zo ontstaat er een tweerichtingsverkeer tussen de lokale bevolking en het beleid.</a:t>
            </a:r>
          </a:p>
          <a:p>
            <a:pPr marL="342900" indent="-342900">
              <a:buFont typeface="Arial" panose="020B0604020202020204" pitchFamily="34" charset="0"/>
              <a:buChar char="•"/>
            </a:pPr>
            <a:r>
              <a:rPr lang="nl-BE" sz="4400" b="1" dirty="0"/>
              <a:t>bereikt via haar leden een </a:t>
            </a:r>
            <a:r>
              <a:rPr lang="nl-BE" sz="4400" b="1" u="sng" dirty="0">
                <a:solidFill>
                  <a:srgbClr val="002060"/>
                </a:solidFill>
                <a:effectLst>
                  <a:outerShdw blurRad="38100" dist="38100" dir="2700000" algn="tl">
                    <a:srgbClr val="000000">
                      <a:alpha val="43137"/>
                    </a:srgbClr>
                  </a:outerShdw>
                </a:effectLst>
              </a:rPr>
              <a:t>breed netwerk</a:t>
            </a:r>
            <a:r>
              <a:rPr lang="nl-BE" sz="4400" b="1" dirty="0">
                <a:solidFill>
                  <a:srgbClr val="002060"/>
                </a:solidFill>
              </a:rPr>
              <a:t> </a:t>
            </a:r>
            <a:r>
              <a:rPr lang="nl-BE" sz="4400" b="1" dirty="0"/>
              <a:t>van ouderen</a:t>
            </a:r>
          </a:p>
        </p:txBody>
      </p:sp>
    </p:spTree>
    <p:extLst>
      <p:ext uri="{BB962C8B-B14F-4D97-AF65-F5344CB8AC3E}">
        <p14:creationId xmlns:p14="http://schemas.microsoft.com/office/powerpoint/2010/main" val="296933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heel(1)">
                                      <p:cBhvr>
                                        <p:cTn id="1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7101139" cy="6724186"/>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1557" y="184681"/>
            <a:ext cx="6170443" cy="6439143"/>
          </a:xfrm>
          <a:prstGeom prst="rect">
            <a:avLst/>
          </a:prstGeom>
        </p:spPr>
      </p:pic>
    </p:spTree>
    <p:extLst>
      <p:ext uri="{BB962C8B-B14F-4D97-AF65-F5344CB8AC3E}">
        <p14:creationId xmlns:p14="http://schemas.microsoft.com/office/powerpoint/2010/main" val="150550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0" y="136634"/>
            <a:ext cx="12192000" cy="7171194"/>
          </a:xfrm>
          <a:prstGeom prst="rect">
            <a:avLst/>
          </a:prstGeom>
          <a:noFill/>
        </p:spPr>
        <p:txBody>
          <a:bodyPr wrap="square" rtlCol="0">
            <a:spAutoFit/>
          </a:bodyPr>
          <a:lstStyle/>
          <a:p>
            <a:r>
              <a:rPr lang="nl-BE" sz="5400" b="1" u="sng" dirty="0">
                <a:solidFill>
                  <a:srgbClr val="C00000"/>
                </a:solidFill>
              </a:rPr>
              <a:t>LO IS MEER DAN EEN ADVIESRAAD :</a:t>
            </a:r>
          </a:p>
          <a:p>
            <a:r>
              <a:rPr lang="nl-BE" sz="4400" b="1" dirty="0"/>
              <a:t>Naast het geven van adviezen, ook nog :</a:t>
            </a:r>
          </a:p>
          <a:p>
            <a:pPr marL="457200" indent="-457200">
              <a:buFont typeface="Arial" panose="020B0604020202020204" pitchFamily="34" charset="0"/>
              <a:buChar char="•"/>
            </a:pPr>
            <a:r>
              <a:rPr lang="nl-BE" sz="4400" b="1" dirty="0">
                <a:solidFill>
                  <a:srgbClr val="002060"/>
                </a:solidFill>
                <a:effectLst>
                  <a:outerShdw blurRad="38100" dist="38100" dir="2700000" algn="tl">
                    <a:srgbClr val="000000">
                      <a:alpha val="43137"/>
                    </a:srgbClr>
                  </a:outerShdw>
                </a:effectLst>
              </a:rPr>
              <a:t>Behoeften en wensen</a:t>
            </a:r>
            <a:r>
              <a:rPr lang="nl-BE" sz="4400" b="1" dirty="0"/>
              <a:t> van de lokale ouderen onderzoeken </a:t>
            </a:r>
          </a:p>
          <a:p>
            <a:pPr marL="457200" indent="-457200">
              <a:buFont typeface="Arial" panose="020B0604020202020204" pitchFamily="34" charset="0"/>
              <a:buChar char="•"/>
            </a:pPr>
            <a:r>
              <a:rPr lang="nl-BE" sz="4400" b="1" dirty="0"/>
              <a:t>Beleidsverantwoordelijken en de bevolking hiervoor </a:t>
            </a:r>
            <a:r>
              <a:rPr lang="nl-BE" sz="4400" b="1" u="sng" dirty="0">
                <a:solidFill>
                  <a:srgbClr val="002060"/>
                </a:solidFill>
                <a:effectLst>
                  <a:outerShdw blurRad="38100" dist="38100" dir="2700000" algn="tl">
                    <a:srgbClr val="000000">
                      <a:alpha val="43137"/>
                    </a:srgbClr>
                  </a:outerShdw>
                </a:effectLst>
              </a:rPr>
              <a:t>sensibiliseren </a:t>
            </a:r>
          </a:p>
          <a:p>
            <a:pPr marL="457200" indent="-457200">
              <a:buFont typeface="Arial" panose="020B0604020202020204" pitchFamily="34" charset="0"/>
              <a:buChar char="•"/>
            </a:pPr>
            <a:r>
              <a:rPr lang="nl-BE" sz="4400" b="1" dirty="0"/>
              <a:t>Zoveel mogelijk ouderen </a:t>
            </a:r>
            <a:r>
              <a:rPr lang="nl-BE" sz="4400" b="1" u="sng" dirty="0">
                <a:solidFill>
                  <a:srgbClr val="002060"/>
                </a:solidFill>
                <a:effectLst>
                  <a:outerShdw blurRad="38100" dist="38100" dir="2700000" algn="tl">
                    <a:srgbClr val="000000">
                      <a:alpha val="43137"/>
                    </a:srgbClr>
                  </a:outerShdw>
                </a:effectLst>
              </a:rPr>
              <a:t>betrekken bij inspraak</a:t>
            </a:r>
            <a:r>
              <a:rPr lang="nl-BE" sz="4400" b="1" dirty="0"/>
              <a:t> en maatschappelijke participatie stimuleren</a:t>
            </a:r>
          </a:p>
          <a:p>
            <a:endParaRPr lang="nl-BE" sz="4400" dirty="0"/>
          </a:p>
          <a:p>
            <a:endParaRPr lang="nl-BE" dirty="0"/>
          </a:p>
          <a:p>
            <a:endParaRPr lang="nl-BE" dirty="0"/>
          </a:p>
          <a:p>
            <a:endParaRPr lang="nl-BE" dirty="0"/>
          </a:p>
        </p:txBody>
      </p:sp>
    </p:spTree>
    <p:extLst>
      <p:ext uri="{BB962C8B-B14F-4D97-AF65-F5344CB8AC3E}">
        <p14:creationId xmlns:p14="http://schemas.microsoft.com/office/powerpoint/2010/main" val="274288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circle(in)">
                                      <p:cBhvr>
                                        <p:cTn id="7" dur="2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heel(1)">
                                      <p:cBhvr>
                                        <p:cTn id="12" dur="20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0"/>
            <a:ext cx="12191999" cy="7126175"/>
          </a:xfrm>
          <a:prstGeom prst="rect">
            <a:avLst/>
          </a:prstGeom>
        </p:spPr>
        <p:txBody>
          <a:bodyPr wrap="square">
            <a:spAutoFit/>
          </a:bodyPr>
          <a:lstStyle/>
          <a:p>
            <a:pPr marL="457200" indent="-457200">
              <a:buFont typeface="Arial" panose="020B0604020202020204" pitchFamily="34" charset="0"/>
              <a:buChar char="•"/>
            </a:pPr>
            <a:r>
              <a:rPr lang="nl-BE" sz="4400" b="1" dirty="0"/>
              <a:t>Ouderen </a:t>
            </a:r>
            <a:r>
              <a:rPr lang="nl-BE" sz="4400" b="1" u="sng" dirty="0">
                <a:solidFill>
                  <a:srgbClr val="002060"/>
                </a:solidFill>
                <a:effectLst>
                  <a:outerShdw blurRad="38100" dist="38100" dir="2700000" algn="tl">
                    <a:srgbClr val="000000">
                      <a:alpha val="43137"/>
                    </a:srgbClr>
                  </a:outerShdw>
                </a:effectLst>
              </a:rPr>
              <a:t>informeren</a:t>
            </a:r>
            <a:r>
              <a:rPr lang="nl-BE" sz="4400" b="1" dirty="0"/>
              <a:t> over gemeentelijke beslissingen, voordelen en activiteiten</a:t>
            </a:r>
          </a:p>
          <a:p>
            <a:pPr marL="457200" indent="-457200">
              <a:buFont typeface="Arial" panose="020B0604020202020204" pitchFamily="34" charset="0"/>
              <a:buChar char="•"/>
            </a:pPr>
            <a:r>
              <a:rPr lang="nl-BE" sz="4400" b="1" dirty="0"/>
              <a:t>Een </a:t>
            </a:r>
            <a:r>
              <a:rPr lang="nl-BE" sz="4400" b="1" u="sng" dirty="0">
                <a:solidFill>
                  <a:srgbClr val="002060"/>
                </a:solidFill>
                <a:effectLst>
                  <a:outerShdw blurRad="38100" dist="38100" dir="2700000" algn="tl">
                    <a:srgbClr val="000000">
                      <a:alpha val="43137"/>
                    </a:srgbClr>
                  </a:outerShdw>
                </a:effectLst>
              </a:rPr>
              <a:t>realistische beeldvorming</a:t>
            </a:r>
            <a:r>
              <a:rPr lang="nl-BE" sz="4400" b="1" dirty="0"/>
              <a:t> over ouderen bevorderen</a:t>
            </a:r>
          </a:p>
          <a:p>
            <a:pPr marL="457200" indent="-457200">
              <a:buFont typeface="Arial" panose="020B0604020202020204" pitchFamily="34" charset="0"/>
              <a:buChar char="•"/>
            </a:pPr>
            <a:r>
              <a:rPr lang="nl-BE" sz="4400" b="1" u="sng" dirty="0">
                <a:solidFill>
                  <a:srgbClr val="002060"/>
                </a:solidFill>
                <a:effectLst>
                  <a:outerShdw blurRad="38100" dist="38100" dir="2700000" algn="tl">
                    <a:srgbClr val="000000">
                      <a:alpha val="43137"/>
                    </a:srgbClr>
                  </a:outerShdw>
                </a:effectLst>
              </a:rPr>
              <a:t>Coördinerende rol </a:t>
            </a:r>
            <a:r>
              <a:rPr lang="nl-BE" sz="4400" b="1" dirty="0"/>
              <a:t>opnemen voor organisatie van gezamenlijke activiteiten </a:t>
            </a:r>
          </a:p>
          <a:p>
            <a:r>
              <a:rPr lang="nl-BE" sz="4400" b="1" dirty="0"/>
              <a:t>      bv. In het kader van de Ouderenweek</a:t>
            </a:r>
          </a:p>
          <a:p>
            <a:pPr marL="457200" indent="-457200">
              <a:buFont typeface="Arial" panose="020B0604020202020204" pitchFamily="34" charset="0"/>
              <a:buChar char="•"/>
            </a:pPr>
            <a:r>
              <a:rPr lang="nl-BE" sz="4400" b="1" u="sng" dirty="0">
                <a:solidFill>
                  <a:srgbClr val="002060"/>
                </a:solidFill>
                <a:effectLst>
                  <a:outerShdw blurRad="38100" dist="38100" dir="2700000" algn="tl">
                    <a:srgbClr val="000000">
                      <a:alpha val="43137"/>
                    </a:srgbClr>
                  </a:outerShdw>
                </a:effectLst>
              </a:rPr>
              <a:t>Signaalfunctie</a:t>
            </a:r>
            <a:r>
              <a:rPr lang="nl-BE" sz="4400" b="1" dirty="0"/>
              <a:t> opnemen voor bepaalde groepen ouderen vb. dementievriendelijke gemeente mee promoten</a:t>
            </a:r>
          </a:p>
        </p:txBody>
      </p:sp>
    </p:spTree>
    <p:extLst>
      <p:ext uri="{BB962C8B-B14F-4D97-AF65-F5344CB8AC3E}">
        <p14:creationId xmlns:p14="http://schemas.microsoft.com/office/powerpoint/2010/main" val="376370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p:cTn id="1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2">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80">
                                          <p:stCondLst>
                                            <p:cond delay="0"/>
                                          </p:stCondLst>
                                        </p:cTn>
                                        <p:tgtEl>
                                          <p:spTgt spid="2">
                                            <p:txEl>
                                              <p:pRg st="4" end="4"/>
                                            </p:txEl>
                                          </p:spTgt>
                                        </p:tgtEl>
                                      </p:cBhvr>
                                    </p:animEffect>
                                    <p:anim calcmode="lin" valueType="num">
                                      <p:cBhvr>
                                        <p:cTn id="20"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xEl>
                                              <p:pRg st="4" end="4"/>
                                            </p:txEl>
                                          </p:spTgt>
                                        </p:tgtEl>
                                      </p:cBhvr>
                                      <p:to x="100000" y="60000"/>
                                    </p:animScale>
                                    <p:animScale>
                                      <p:cBhvr>
                                        <p:cTn id="26" dur="166" decel="50000">
                                          <p:stCondLst>
                                            <p:cond delay="676"/>
                                          </p:stCondLst>
                                        </p:cTn>
                                        <p:tgtEl>
                                          <p:spTgt spid="2">
                                            <p:txEl>
                                              <p:pRg st="4" end="4"/>
                                            </p:txEl>
                                          </p:spTgt>
                                        </p:tgtEl>
                                      </p:cBhvr>
                                      <p:to x="100000" y="100000"/>
                                    </p:animScale>
                                    <p:animScale>
                                      <p:cBhvr>
                                        <p:cTn id="27" dur="26">
                                          <p:stCondLst>
                                            <p:cond delay="1312"/>
                                          </p:stCondLst>
                                        </p:cTn>
                                        <p:tgtEl>
                                          <p:spTgt spid="2">
                                            <p:txEl>
                                              <p:pRg st="4" end="4"/>
                                            </p:txEl>
                                          </p:spTgt>
                                        </p:tgtEl>
                                      </p:cBhvr>
                                      <p:to x="100000" y="80000"/>
                                    </p:animScale>
                                    <p:animScale>
                                      <p:cBhvr>
                                        <p:cTn id="28" dur="166" decel="50000">
                                          <p:stCondLst>
                                            <p:cond delay="1338"/>
                                          </p:stCondLst>
                                        </p:cTn>
                                        <p:tgtEl>
                                          <p:spTgt spid="2">
                                            <p:txEl>
                                              <p:pRg st="4" end="4"/>
                                            </p:txEl>
                                          </p:spTgt>
                                        </p:tgtEl>
                                      </p:cBhvr>
                                      <p:to x="100000" y="100000"/>
                                    </p:animScale>
                                    <p:animScale>
                                      <p:cBhvr>
                                        <p:cTn id="29" dur="26">
                                          <p:stCondLst>
                                            <p:cond delay="1642"/>
                                          </p:stCondLst>
                                        </p:cTn>
                                        <p:tgtEl>
                                          <p:spTgt spid="2">
                                            <p:txEl>
                                              <p:pRg st="4" end="4"/>
                                            </p:txEl>
                                          </p:spTgt>
                                        </p:tgtEl>
                                      </p:cBhvr>
                                      <p:to x="100000" y="90000"/>
                                    </p:animScale>
                                    <p:animScale>
                                      <p:cBhvr>
                                        <p:cTn id="30" dur="166" decel="50000">
                                          <p:stCondLst>
                                            <p:cond delay="1668"/>
                                          </p:stCondLst>
                                        </p:cTn>
                                        <p:tgtEl>
                                          <p:spTgt spid="2">
                                            <p:txEl>
                                              <p:pRg st="4" end="4"/>
                                            </p:txEl>
                                          </p:spTgt>
                                        </p:tgtEl>
                                      </p:cBhvr>
                                      <p:to x="100000" y="100000"/>
                                    </p:animScale>
                                    <p:animScale>
                                      <p:cBhvr>
                                        <p:cTn id="31" dur="26">
                                          <p:stCondLst>
                                            <p:cond delay="1808"/>
                                          </p:stCondLst>
                                        </p:cTn>
                                        <p:tgtEl>
                                          <p:spTgt spid="2">
                                            <p:txEl>
                                              <p:pRg st="4" end="4"/>
                                            </p:txEl>
                                          </p:spTgt>
                                        </p:tgtEl>
                                      </p:cBhvr>
                                      <p:to x="100000" y="95000"/>
                                    </p:animScale>
                                    <p:animScale>
                                      <p:cBhvr>
                                        <p:cTn id="32" dur="166" decel="50000">
                                          <p:stCondLst>
                                            <p:cond delay="1834"/>
                                          </p:stCondLst>
                                        </p:cTn>
                                        <p:tgtEl>
                                          <p:spTgt spid="2">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7125629" cy="6858000"/>
          </a:xfrm>
          <a:prstGeom prst="rect">
            <a:avLst/>
          </a:prstGeom>
        </p:spPr>
      </p:pic>
      <p:pic>
        <p:nvPicPr>
          <p:cNvPr id="8" name="Afbeelding 7"/>
          <p:cNvPicPr/>
          <p:nvPr/>
        </p:nvPicPr>
        <p:blipFill rotWithShape="1">
          <a:blip r:embed="rId3">
            <a:extLst>
              <a:ext uri="{28A0092B-C50C-407E-A947-70E740481C1C}">
                <a14:useLocalDpi xmlns:a14="http://schemas.microsoft.com/office/drawing/2010/main" val="0"/>
              </a:ext>
            </a:extLst>
          </a:blip>
          <a:srcRect t="19694" r="61144"/>
          <a:stretch/>
        </p:blipFill>
        <p:spPr bwMode="auto">
          <a:xfrm>
            <a:off x="7125629" y="122662"/>
            <a:ext cx="5066372" cy="63673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218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168167"/>
            <a:ext cx="12192000" cy="7909858"/>
          </a:xfrm>
          <a:prstGeom prst="rect">
            <a:avLst/>
          </a:prstGeom>
          <a:noFill/>
        </p:spPr>
        <p:txBody>
          <a:bodyPr wrap="square" rtlCol="0">
            <a:spAutoFit/>
          </a:bodyPr>
          <a:lstStyle/>
          <a:p>
            <a:r>
              <a:rPr lang="nl-BE" sz="3600" b="1" u="sng" dirty="0">
                <a:solidFill>
                  <a:srgbClr val="002060"/>
                </a:solidFill>
              </a:rPr>
              <a:t>SAMENSTELLING VAN DE LOKALE OUDERENRADEN </a:t>
            </a:r>
          </a:p>
          <a:p>
            <a:r>
              <a:rPr lang="nl-BE" sz="3200" b="1" dirty="0">
                <a:latin typeface="Arial" panose="020B0604020202020204" pitchFamily="34" charset="0"/>
                <a:cs typeface="Arial" panose="020B0604020202020204" pitchFamily="34" charset="0"/>
              </a:rPr>
              <a:t>Uit de OBO in Vlaanderen in 200 van de 308 gemeenten in Vlaanderen blijkt dat 29,1 % lid is van een ouderenvereniging (gepensioneerdenbond). </a:t>
            </a:r>
          </a:p>
          <a:p>
            <a:r>
              <a:rPr lang="nl-BE" sz="3200" b="1" dirty="0">
                <a:latin typeface="Arial" panose="020B0604020202020204" pitchFamily="34" charset="0"/>
                <a:cs typeface="Arial" panose="020B0604020202020204" pitchFamily="34" charset="0"/>
              </a:rPr>
              <a:t> </a:t>
            </a:r>
            <a:r>
              <a:rPr lang="nl-BE" sz="3200" b="1" dirty="0">
                <a:latin typeface="Arial" panose="020B0604020202020204" pitchFamily="34" charset="0"/>
                <a:cs typeface="Arial" panose="020B0604020202020204" pitchFamily="34" charset="0"/>
                <a:sym typeface="Wingdings" panose="05000000000000000000" pitchFamily="2" charset="2"/>
              </a:rPr>
              <a:t> Er zijn nog gemeenten waar de OR is samengesteld met alleen leden van ouderenbonden.</a:t>
            </a:r>
          </a:p>
          <a:p>
            <a:r>
              <a:rPr lang="nl-BE" sz="3200" b="1" dirty="0">
                <a:latin typeface="Arial" panose="020B0604020202020204" pitchFamily="34" charset="0"/>
                <a:cs typeface="Arial" panose="020B0604020202020204" pitchFamily="34" charset="0"/>
                <a:sym typeface="Wingdings" panose="05000000000000000000" pitchFamily="2" charset="2"/>
              </a:rPr>
              <a:t> </a:t>
            </a:r>
          </a:p>
          <a:p>
            <a:pPr marL="457200" indent="-457200">
              <a:buFont typeface="Wingdings" panose="05000000000000000000" pitchFamily="2" charset="2"/>
              <a:buChar char="Ø"/>
            </a:pPr>
            <a:r>
              <a:rPr lang="nl-BE" sz="3200" b="1" u="sng" dirty="0">
                <a:solidFill>
                  <a:srgbClr val="002060"/>
                </a:solidFill>
                <a:latin typeface="Arial" panose="020B0604020202020204" pitchFamily="34" charset="0"/>
                <a:cs typeface="Arial" panose="020B0604020202020204" pitchFamily="34" charset="0"/>
                <a:sym typeface="Wingdings" panose="05000000000000000000" pitchFamily="2" charset="2"/>
              </a:rPr>
              <a:t>Meer dan 70 % wordt dan niet vertegenwoordigd.</a:t>
            </a:r>
          </a:p>
          <a:p>
            <a:r>
              <a:rPr lang="nl-BE" sz="3200" b="1" dirty="0">
                <a:solidFill>
                  <a:srgbClr val="FF0000"/>
                </a:solidFill>
                <a:latin typeface="Arial" panose="020B0604020202020204" pitchFamily="34" charset="0"/>
                <a:cs typeface="Arial" panose="020B0604020202020204" pitchFamily="34" charset="0"/>
                <a:sym typeface="Wingdings" panose="05000000000000000000" pitchFamily="2" charset="2"/>
              </a:rPr>
              <a:t> </a:t>
            </a:r>
          </a:p>
          <a:p>
            <a:pPr marL="457200" indent="-457200">
              <a:buFont typeface="Wingdings" panose="05000000000000000000" pitchFamily="2" charset="2"/>
              <a:buChar char="à"/>
            </a:pPr>
            <a:r>
              <a:rPr lang="nl-BE" sz="4000" b="1" dirty="0">
                <a:solidFill>
                  <a:srgbClr val="C00000"/>
                </a:solidFill>
                <a:latin typeface="Arial" panose="020B0604020202020204" pitchFamily="34" charset="0"/>
                <a:cs typeface="Arial" panose="020B0604020202020204" pitchFamily="34" charset="0"/>
                <a:sym typeface="Wingdings" panose="05000000000000000000" pitchFamily="2" charset="2"/>
              </a:rPr>
              <a:t>Men kan ernaar streven dan 1/3 van de leden onafhankelijk is op basis  van ervaring, expertise, neutraliteit of inzet. </a:t>
            </a:r>
            <a:endParaRPr lang="nl-BE" sz="4000" b="1" dirty="0">
              <a:solidFill>
                <a:srgbClr val="FF0000"/>
              </a:solidFill>
              <a:latin typeface="Arial" panose="020B0604020202020204" pitchFamily="34" charset="0"/>
              <a:cs typeface="Arial" panose="020B0604020202020204" pitchFamily="34" charset="0"/>
              <a:sym typeface="Wingdings" panose="05000000000000000000" pitchFamily="2" charset="2"/>
            </a:endParaRPr>
          </a:p>
          <a:p>
            <a:endParaRPr lang="nl-BE" sz="3200" u="sng" dirty="0">
              <a:latin typeface="Arial" panose="020B0604020202020204" pitchFamily="34" charset="0"/>
              <a:cs typeface="Arial" panose="020B0604020202020204" pitchFamily="34" charset="0"/>
            </a:endParaRPr>
          </a:p>
          <a:p>
            <a:endParaRPr lang="nl-BE" sz="3200" b="1" u="sng" dirty="0"/>
          </a:p>
          <a:p>
            <a:endParaRPr lang="nl-BE" sz="3200" b="1" u="sng" dirty="0">
              <a:solidFill>
                <a:srgbClr val="002060"/>
              </a:solidFill>
            </a:endParaRPr>
          </a:p>
        </p:txBody>
      </p:sp>
    </p:spTree>
    <p:extLst>
      <p:ext uri="{BB962C8B-B14F-4D97-AF65-F5344CB8AC3E}">
        <p14:creationId xmlns:p14="http://schemas.microsoft.com/office/powerpoint/2010/main" val="296567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ircle(in)">
                                      <p:cBhvr>
                                        <p:cTn id="7" dur="2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circle(in)">
                                      <p:cBhvr>
                                        <p:cTn id="12" dur="2000"/>
                                        <p:tgtEl>
                                          <p:spTgt spid="2">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circle(in)">
                                      <p:cBhvr>
                                        <p:cTn id="15" dur="20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wipe(down)">
                                      <p:cBhvr>
                                        <p:cTn id="20" dur="580">
                                          <p:stCondLst>
                                            <p:cond delay="0"/>
                                          </p:stCondLst>
                                        </p:cTn>
                                        <p:tgtEl>
                                          <p:spTgt spid="2">
                                            <p:txEl>
                                              <p:pRg st="6" end="6"/>
                                            </p:txEl>
                                          </p:spTgt>
                                        </p:tgtEl>
                                      </p:cBhvr>
                                    </p:animEffect>
                                    <p:anim calcmode="lin" valueType="num">
                                      <p:cBhvr>
                                        <p:cTn id="21"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2">
                                            <p:txEl>
                                              <p:pRg st="6" end="6"/>
                                            </p:txEl>
                                          </p:spTgt>
                                        </p:tgtEl>
                                      </p:cBhvr>
                                      <p:to x="100000" y="60000"/>
                                    </p:animScale>
                                    <p:animScale>
                                      <p:cBhvr>
                                        <p:cTn id="27" dur="166" decel="50000">
                                          <p:stCondLst>
                                            <p:cond delay="676"/>
                                          </p:stCondLst>
                                        </p:cTn>
                                        <p:tgtEl>
                                          <p:spTgt spid="2">
                                            <p:txEl>
                                              <p:pRg st="6" end="6"/>
                                            </p:txEl>
                                          </p:spTgt>
                                        </p:tgtEl>
                                      </p:cBhvr>
                                      <p:to x="100000" y="100000"/>
                                    </p:animScale>
                                    <p:animScale>
                                      <p:cBhvr>
                                        <p:cTn id="28" dur="26">
                                          <p:stCondLst>
                                            <p:cond delay="1312"/>
                                          </p:stCondLst>
                                        </p:cTn>
                                        <p:tgtEl>
                                          <p:spTgt spid="2">
                                            <p:txEl>
                                              <p:pRg st="6" end="6"/>
                                            </p:txEl>
                                          </p:spTgt>
                                        </p:tgtEl>
                                      </p:cBhvr>
                                      <p:to x="100000" y="80000"/>
                                    </p:animScale>
                                    <p:animScale>
                                      <p:cBhvr>
                                        <p:cTn id="29" dur="166" decel="50000">
                                          <p:stCondLst>
                                            <p:cond delay="1338"/>
                                          </p:stCondLst>
                                        </p:cTn>
                                        <p:tgtEl>
                                          <p:spTgt spid="2">
                                            <p:txEl>
                                              <p:pRg st="6" end="6"/>
                                            </p:txEl>
                                          </p:spTgt>
                                        </p:tgtEl>
                                      </p:cBhvr>
                                      <p:to x="100000" y="100000"/>
                                    </p:animScale>
                                    <p:animScale>
                                      <p:cBhvr>
                                        <p:cTn id="30" dur="26">
                                          <p:stCondLst>
                                            <p:cond delay="1642"/>
                                          </p:stCondLst>
                                        </p:cTn>
                                        <p:tgtEl>
                                          <p:spTgt spid="2">
                                            <p:txEl>
                                              <p:pRg st="6" end="6"/>
                                            </p:txEl>
                                          </p:spTgt>
                                        </p:tgtEl>
                                      </p:cBhvr>
                                      <p:to x="100000" y="90000"/>
                                    </p:animScale>
                                    <p:animScale>
                                      <p:cBhvr>
                                        <p:cTn id="31" dur="166" decel="50000">
                                          <p:stCondLst>
                                            <p:cond delay="1668"/>
                                          </p:stCondLst>
                                        </p:cTn>
                                        <p:tgtEl>
                                          <p:spTgt spid="2">
                                            <p:txEl>
                                              <p:pRg st="6" end="6"/>
                                            </p:txEl>
                                          </p:spTgt>
                                        </p:tgtEl>
                                      </p:cBhvr>
                                      <p:to x="100000" y="100000"/>
                                    </p:animScale>
                                    <p:animScale>
                                      <p:cBhvr>
                                        <p:cTn id="32" dur="26">
                                          <p:stCondLst>
                                            <p:cond delay="1808"/>
                                          </p:stCondLst>
                                        </p:cTn>
                                        <p:tgtEl>
                                          <p:spTgt spid="2">
                                            <p:txEl>
                                              <p:pRg st="6" end="6"/>
                                            </p:txEl>
                                          </p:spTgt>
                                        </p:tgtEl>
                                      </p:cBhvr>
                                      <p:to x="100000" y="95000"/>
                                    </p:animScale>
                                    <p:animScale>
                                      <p:cBhvr>
                                        <p:cTn id="33" dur="166" decel="50000">
                                          <p:stCondLst>
                                            <p:cond delay="1834"/>
                                          </p:stCondLst>
                                        </p:cTn>
                                        <p:tgtEl>
                                          <p:spTgt spid="2">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94593" y="0"/>
            <a:ext cx="11918731" cy="6001643"/>
          </a:xfrm>
          <a:prstGeom prst="rect">
            <a:avLst/>
          </a:prstGeom>
        </p:spPr>
        <p:txBody>
          <a:bodyPr wrap="square">
            <a:spAutoFit/>
          </a:bodyPr>
          <a:lstStyle/>
          <a:p>
            <a:pPr marL="457200" indent="-457200">
              <a:buFont typeface="Wingdings" panose="05000000000000000000" pitchFamily="2" charset="2"/>
              <a:buChar char="à"/>
            </a:pPr>
            <a:r>
              <a:rPr lang="nl-BE" sz="3200" b="1" u="sng" dirty="0">
                <a:solidFill>
                  <a:srgbClr val="002060"/>
                </a:solidFill>
                <a:latin typeface="Arial" panose="020B0604020202020204" pitchFamily="34" charset="0"/>
                <a:cs typeface="Arial" panose="020B0604020202020204" pitchFamily="34" charset="0"/>
              </a:rPr>
              <a:t>Decreet lokaal bestuur</a:t>
            </a:r>
            <a:r>
              <a:rPr lang="nl-BE" sz="3200" b="1" dirty="0">
                <a:solidFill>
                  <a:srgbClr val="000000"/>
                </a:solidFill>
                <a:latin typeface="Arial" panose="020B0604020202020204" pitchFamily="34" charset="0"/>
                <a:cs typeface="Arial" panose="020B0604020202020204" pitchFamily="34" charset="0"/>
              </a:rPr>
              <a:t> : Vlaanderen verplicht de gemeenten om participatie in het beleid door de bevolking te realiseren. Ouderenraden is echter niet verplicht (wel bv jeugdraad).  </a:t>
            </a:r>
            <a:r>
              <a:rPr lang="nl-BE" sz="3200" b="1">
                <a:solidFill>
                  <a:srgbClr val="000000"/>
                </a:solidFill>
                <a:latin typeface="Arial" panose="020B0604020202020204" pitchFamily="34" charset="0"/>
                <a:cs typeface="Arial" panose="020B0604020202020204" pitchFamily="34" charset="0"/>
              </a:rPr>
              <a:t>+ 90 </a:t>
            </a:r>
            <a:r>
              <a:rPr lang="nl-BE" sz="3200" b="1" dirty="0">
                <a:solidFill>
                  <a:srgbClr val="000000"/>
                </a:solidFill>
                <a:latin typeface="Arial" panose="020B0604020202020204" pitchFamily="34" charset="0"/>
                <a:cs typeface="Arial" panose="020B0604020202020204" pitchFamily="34" charset="0"/>
              </a:rPr>
              <a:t>% heeft een ouderenraad ! </a:t>
            </a:r>
            <a:endParaRPr lang="nl-BE" sz="3200" b="1" dirty="0">
              <a:latin typeface="Arial" panose="020B0604020202020204" pitchFamily="34" charset="0"/>
              <a:cs typeface="Arial" panose="020B0604020202020204" pitchFamily="34" charset="0"/>
              <a:sym typeface="Wingdings" panose="05000000000000000000" pitchFamily="2" charset="2"/>
            </a:endParaRPr>
          </a:p>
          <a:p>
            <a:pPr marL="457200" indent="-457200">
              <a:buFont typeface="Wingdings" panose="05000000000000000000" pitchFamily="2" charset="2"/>
              <a:buChar char="à"/>
            </a:pPr>
            <a:r>
              <a:rPr lang="nl-BE" sz="3200" b="1" dirty="0">
                <a:latin typeface="Arial" panose="020B0604020202020204" pitchFamily="34" charset="0"/>
                <a:cs typeface="Arial" panose="020B0604020202020204" pitchFamily="34" charset="0"/>
                <a:sym typeface="Wingdings" panose="05000000000000000000" pitchFamily="2" charset="2"/>
              </a:rPr>
              <a:t>Elke gemeente heeft de vrijheid zijn eigen reglement voor OR op te stellen. Willekeur kan hier soms voorkomen. </a:t>
            </a:r>
            <a:r>
              <a:rPr lang="nl-BE" sz="3200" b="1" u="sng" dirty="0">
                <a:solidFill>
                  <a:srgbClr val="FF0000"/>
                </a:solidFill>
                <a:latin typeface="Arial" panose="020B0604020202020204" pitchFamily="34" charset="0"/>
                <a:cs typeface="Arial" panose="020B0604020202020204" pitchFamily="34" charset="0"/>
                <a:sym typeface="Wingdings" panose="05000000000000000000" pitchFamily="2" charset="2"/>
              </a:rPr>
              <a:t>Vlaamse ouderenraad heeft hiervoor een model. </a:t>
            </a:r>
          </a:p>
          <a:p>
            <a:pPr marL="457200" indent="-457200">
              <a:buFont typeface="Wingdings" panose="05000000000000000000" pitchFamily="2" charset="2"/>
              <a:buChar char="à"/>
            </a:pPr>
            <a:r>
              <a:rPr lang="nl-BE" sz="3200" b="1" u="sng" dirty="0">
                <a:solidFill>
                  <a:srgbClr val="002060"/>
                </a:solidFill>
                <a:latin typeface="Arial" panose="020B0604020202020204" pitchFamily="34" charset="0"/>
                <a:cs typeface="Arial" panose="020B0604020202020204" pitchFamily="34" charset="0"/>
                <a:sym typeface="Wingdings" panose="05000000000000000000" pitchFamily="2" charset="2"/>
              </a:rPr>
              <a:t>Wettelijk ligt vast </a:t>
            </a:r>
            <a:r>
              <a:rPr lang="nl-BE" sz="3200" b="1" dirty="0">
                <a:latin typeface="Arial" panose="020B0604020202020204" pitchFamily="34" charset="0"/>
                <a:cs typeface="Arial" panose="020B0604020202020204" pitchFamily="34" charset="0"/>
                <a:sym typeface="Wingdings" panose="05000000000000000000" pitchFamily="2" charset="2"/>
              </a:rPr>
              <a:t>: </a:t>
            </a:r>
          </a:p>
          <a:p>
            <a:r>
              <a:rPr lang="nl-BE" sz="3200" b="1" dirty="0">
                <a:latin typeface="Arial" panose="020B0604020202020204" pitchFamily="34" charset="0"/>
                <a:cs typeface="Arial" panose="020B0604020202020204" pitchFamily="34" charset="0"/>
                <a:sym typeface="Wingdings" panose="05000000000000000000" pitchFamily="2" charset="2"/>
              </a:rPr>
              <a:t>      1. Maximum 2/3 van de leden mogen van hetzelfde </a:t>
            </a:r>
          </a:p>
          <a:p>
            <a:r>
              <a:rPr lang="nl-BE" sz="3200" b="1" dirty="0">
                <a:latin typeface="Arial" panose="020B0604020202020204" pitchFamily="34" charset="0"/>
                <a:cs typeface="Arial" panose="020B0604020202020204" pitchFamily="34" charset="0"/>
                <a:sym typeface="Wingdings" panose="05000000000000000000" pitchFamily="2" charset="2"/>
              </a:rPr>
              <a:t>         geslacht zijn</a:t>
            </a:r>
          </a:p>
          <a:p>
            <a:r>
              <a:rPr lang="nl-BE" sz="3200" b="1" dirty="0">
                <a:latin typeface="Arial" panose="020B0604020202020204" pitchFamily="34" charset="0"/>
                <a:cs typeface="Arial" panose="020B0604020202020204" pitchFamily="34" charset="0"/>
                <a:sym typeface="Wingdings" panose="05000000000000000000" pitchFamily="2" charset="2"/>
              </a:rPr>
              <a:t>      2. Gemeenteraadsleden en leden van college         </a:t>
            </a:r>
          </a:p>
          <a:p>
            <a:r>
              <a:rPr lang="nl-BE" sz="3200" b="1" dirty="0">
                <a:latin typeface="Arial" panose="020B0604020202020204" pitchFamily="34" charset="0"/>
                <a:cs typeface="Arial" panose="020B0604020202020204" pitchFamily="34" charset="0"/>
                <a:sym typeface="Wingdings" panose="05000000000000000000" pitchFamily="2" charset="2"/>
              </a:rPr>
              <a:t>          burgemeester en schepenen </a:t>
            </a:r>
            <a:r>
              <a:rPr lang="nl-BE" sz="3200" b="1" dirty="0">
                <a:latin typeface="Arial" panose="020B0604020202020204" pitchFamily="34" charset="0"/>
                <a:cs typeface="Arial" panose="020B0604020202020204" pitchFamily="34" charset="0"/>
              </a:rPr>
              <a:t>zijn niet stemgerechtigd. </a:t>
            </a:r>
          </a:p>
        </p:txBody>
      </p:sp>
    </p:spTree>
    <p:extLst>
      <p:ext uri="{BB962C8B-B14F-4D97-AF65-F5344CB8AC3E}">
        <p14:creationId xmlns:p14="http://schemas.microsoft.com/office/powerpoint/2010/main" val="153241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heel(1)">
                                      <p:cBhvr>
                                        <p:cTn id="12" dur="2000"/>
                                        <p:tgtEl>
                                          <p:spTgt spid="2">
                                            <p:txEl>
                                              <p:pRg st="2" end="2"/>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heel(1)">
                                      <p:cBhvr>
                                        <p:cTn id="15" dur="2000"/>
                                        <p:tgtEl>
                                          <p:spTgt spid="2">
                                            <p:txEl>
                                              <p:pRg st="3" end="3"/>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heel(1)">
                                      <p:cBhvr>
                                        <p:cTn id="18" dur="2000"/>
                                        <p:tgtEl>
                                          <p:spTgt spid="2">
                                            <p:txEl>
                                              <p:pRg st="4" end="4"/>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heel(1)">
                                      <p:cBhvr>
                                        <p:cTn id="21" dur="2000"/>
                                        <p:tgtEl>
                                          <p:spTgt spid="2">
                                            <p:txEl>
                                              <p:pRg st="5" end="5"/>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wheel(1)">
                                      <p:cBhvr>
                                        <p:cTn id="24"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2663827"/>
            <a:ext cx="12076386" cy="2031325"/>
          </a:xfrm>
          <a:prstGeom prst="rect">
            <a:avLst/>
          </a:prstGeom>
        </p:spPr>
        <p:txBody>
          <a:bodyPr wrap="square">
            <a:spAutoFit/>
          </a:bodyPr>
          <a:lstStyle/>
          <a:p>
            <a:r>
              <a:rPr lang="nl-BE" sz="900" b="1" dirty="0">
                <a:solidFill>
                  <a:srgbClr val="000000"/>
                </a:solidFill>
                <a:latin typeface="Effra"/>
              </a:rPr>
              <a:t>Hoe kan je ouderenraad zijn impact vergroten? </a:t>
            </a:r>
            <a:endParaRPr lang="nl-BE" sz="900" dirty="0">
              <a:solidFill>
                <a:srgbClr val="000000"/>
              </a:solidFill>
              <a:latin typeface="Effra"/>
            </a:endParaRPr>
          </a:p>
          <a:p>
            <a:r>
              <a:rPr lang="nl-BE" sz="900" dirty="0">
                <a:solidFill>
                  <a:srgbClr val="000000"/>
                </a:solidFill>
                <a:latin typeface="Effra"/>
              </a:rPr>
              <a:t>Echte impact in het beleid bekomen met je ouderenraad? Deze drie tips helpen je ouderenraad op weg! </a:t>
            </a:r>
          </a:p>
          <a:p>
            <a:r>
              <a:rPr lang="nl-BE" sz="900" b="1" dirty="0">
                <a:solidFill>
                  <a:srgbClr val="000000"/>
                </a:solidFill>
                <a:latin typeface="Effra"/>
              </a:rPr>
              <a:t>4</a:t>
            </a:r>
            <a:endParaRPr lang="nl-BE" sz="900" dirty="0">
              <a:solidFill>
                <a:srgbClr val="000000"/>
              </a:solidFill>
              <a:latin typeface="Effra"/>
            </a:endParaRPr>
          </a:p>
          <a:p>
            <a:r>
              <a:rPr lang="nl-BE" sz="900" dirty="0">
                <a:solidFill>
                  <a:srgbClr val="000000"/>
                </a:solidFill>
                <a:latin typeface="Effra Light"/>
              </a:rPr>
              <a:t>Ga gesprekken aan met de ouderen in de gemeente. Luister naar hun noden en praktische ervaringen. Zorg ook voor een goede dialoog met </a:t>
            </a:r>
            <a:r>
              <a:rPr lang="nl-BE" sz="900" dirty="0" err="1">
                <a:solidFill>
                  <a:srgbClr val="000000"/>
                </a:solidFill>
                <a:latin typeface="Effra Light"/>
              </a:rPr>
              <a:t>beleids-makers</a:t>
            </a:r>
            <a:r>
              <a:rPr lang="nl-BE" sz="900" dirty="0">
                <a:solidFill>
                  <a:srgbClr val="000000"/>
                </a:solidFill>
                <a:latin typeface="Effra Light"/>
              </a:rPr>
              <a:t> in je gemeente en andere organisaties.</a:t>
            </a:r>
          </a:p>
          <a:p>
            <a:r>
              <a:rPr lang="nl-BE" sz="900" dirty="0">
                <a:solidFill>
                  <a:srgbClr val="000000"/>
                </a:solidFill>
                <a:latin typeface="Effra Light"/>
              </a:rPr>
              <a:t>Zorg ervoor dat elk lid zich betrokken voelt bij de ouderenraad, eender welke rol deze persoon opneemt. Zorg voor een open communicatie naar de verenigingen die iemand afvaardigen in de ouderenraad. Wil je een breed publiek bij je ouderenraad betrekken? Denk dan aan het inrichten van werkgroepen of organiseer een open vergadering.</a:t>
            </a:r>
          </a:p>
          <a:p>
            <a:r>
              <a:rPr lang="nl-BE" sz="900" dirty="0">
                <a:solidFill>
                  <a:srgbClr val="000000"/>
                </a:solidFill>
                <a:latin typeface="Effra Light"/>
              </a:rPr>
              <a:t>Je kan van vandaag op morgen niet alles veranderen in de gemeente. Mik op kwaliteit, niet op kwantiteit. Maak weloverwogen keuzes over belangrijke kwesties en onderbouw deze. </a:t>
            </a:r>
          </a:p>
          <a:p>
            <a:r>
              <a:rPr lang="nl-BE" sz="900" dirty="0">
                <a:solidFill>
                  <a:srgbClr val="000000"/>
                </a:solidFill>
                <a:latin typeface="Effra Light"/>
              </a:rPr>
              <a:t>Stel vragen als “Wat vindt onze ouderenraad belangrijk?” en “Waar staan we voor?” Bepaal jouw prioriteiten en stel grenzen.</a:t>
            </a:r>
          </a:p>
          <a:p>
            <a:pPr algn="r"/>
            <a:r>
              <a:rPr lang="nl-BE" sz="900" dirty="0">
                <a:solidFill>
                  <a:srgbClr val="000000"/>
                </a:solidFill>
                <a:latin typeface="Effra"/>
              </a:rPr>
              <a:t>Tip 1</a:t>
            </a:r>
          </a:p>
          <a:p>
            <a:pPr algn="r"/>
            <a:r>
              <a:rPr lang="nl-BE" sz="900" dirty="0">
                <a:solidFill>
                  <a:srgbClr val="000000"/>
                </a:solidFill>
                <a:latin typeface="Effra"/>
              </a:rPr>
              <a:t>Ga in dialoog</a:t>
            </a:r>
          </a:p>
          <a:p>
            <a:pPr algn="r"/>
            <a:r>
              <a:rPr lang="nl-BE" sz="900" dirty="0">
                <a:solidFill>
                  <a:srgbClr val="000000"/>
                </a:solidFill>
                <a:latin typeface="Effra"/>
              </a:rPr>
              <a:t>Tip 2</a:t>
            </a:r>
          </a:p>
          <a:p>
            <a:pPr algn="r"/>
            <a:r>
              <a:rPr lang="nl-BE" sz="900" dirty="0">
                <a:solidFill>
                  <a:srgbClr val="000000"/>
                </a:solidFill>
                <a:latin typeface="Effra"/>
              </a:rPr>
              <a:t>Zorg voor een open organisatie</a:t>
            </a:r>
          </a:p>
          <a:p>
            <a:pPr algn="r"/>
            <a:r>
              <a:rPr lang="nl-BE" sz="900" dirty="0">
                <a:solidFill>
                  <a:srgbClr val="000000"/>
                </a:solidFill>
                <a:latin typeface="Effra"/>
              </a:rPr>
              <a:t>Tip 3</a:t>
            </a:r>
          </a:p>
          <a:p>
            <a:pPr algn="r"/>
            <a:r>
              <a:rPr lang="nl-BE" sz="900" dirty="0">
                <a:solidFill>
                  <a:srgbClr val="000000"/>
                </a:solidFill>
                <a:latin typeface="Effra"/>
              </a:rPr>
              <a:t>Maak doelgerichte keuzes</a:t>
            </a:r>
            <a:endParaRPr lang="nl-BE" sz="900" dirty="0"/>
          </a:p>
        </p:txBody>
      </p:sp>
      <p:sp>
        <p:nvSpPr>
          <p:cNvPr id="3" name="Rechthoek 2"/>
          <p:cNvSpPr/>
          <p:nvPr/>
        </p:nvSpPr>
        <p:spPr>
          <a:xfrm>
            <a:off x="0" y="197346"/>
            <a:ext cx="12002814" cy="6186309"/>
          </a:xfrm>
          <a:prstGeom prst="rect">
            <a:avLst/>
          </a:prstGeom>
        </p:spPr>
        <p:txBody>
          <a:bodyPr wrap="square">
            <a:spAutoFit/>
          </a:bodyPr>
          <a:lstStyle/>
          <a:p>
            <a:r>
              <a:rPr lang="nl-BE" sz="3600" b="1" u="sng" dirty="0">
                <a:solidFill>
                  <a:srgbClr val="002060"/>
                </a:solidFill>
                <a:latin typeface="Arial" panose="020B0604020202020204" pitchFamily="34" charset="0"/>
                <a:cs typeface="Arial" panose="020B0604020202020204" pitchFamily="34" charset="0"/>
              </a:rPr>
              <a:t>Hoe kan je ouderenraad zijn impact vergroten? </a:t>
            </a:r>
          </a:p>
          <a:p>
            <a:r>
              <a:rPr lang="nl-BE" sz="2000" b="1" dirty="0">
                <a:solidFill>
                  <a:srgbClr val="000000"/>
                </a:solidFill>
                <a:latin typeface="Arial" panose="020B0604020202020204" pitchFamily="34" charset="0"/>
                <a:cs typeface="Arial" panose="020B0604020202020204" pitchFamily="34" charset="0"/>
              </a:rPr>
              <a:t>= Echte impact in het beleid bekomen met je ouderenraad </a:t>
            </a:r>
          </a:p>
          <a:p>
            <a:r>
              <a:rPr lang="nl-BE" sz="2000" b="1" dirty="0">
                <a:solidFill>
                  <a:srgbClr val="000000"/>
                </a:solidFill>
                <a:latin typeface="Arial" panose="020B0604020202020204" pitchFamily="34" charset="0"/>
                <a:cs typeface="Arial" panose="020B0604020202020204" pitchFamily="34" charset="0"/>
              </a:rPr>
              <a:t>3 TIPS :</a:t>
            </a:r>
          </a:p>
          <a:p>
            <a:pPr marL="342900" indent="-342900">
              <a:buAutoNum type="arabicPeriod"/>
            </a:pPr>
            <a:r>
              <a:rPr lang="nl-BE" sz="2000" b="1" u="sng" dirty="0">
                <a:solidFill>
                  <a:srgbClr val="C00000"/>
                </a:solidFill>
                <a:latin typeface="Arial" panose="020B0604020202020204" pitchFamily="34" charset="0"/>
                <a:cs typeface="Arial" panose="020B0604020202020204" pitchFamily="34" charset="0"/>
              </a:rPr>
              <a:t>GA IN DIALOOG :</a:t>
            </a:r>
          </a:p>
          <a:p>
            <a:r>
              <a:rPr lang="nl-BE" sz="2000" b="1" dirty="0">
                <a:solidFill>
                  <a:srgbClr val="000000"/>
                </a:solidFill>
                <a:latin typeface="Arial" panose="020B0604020202020204" pitchFamily="34" charset="0"/>
                <a:cs typeface="Arial" panose="020B0604020202020204" pitchFamily="34" charset="0"/>
              </a:rPr>
              <a:t>      Ga gesprekken aan met de ouderen in je gemeente. Luister naar hun noden en praktische </a:t>
            </a:r>
          </a:p>
          <a:p>
            <a:r>
              <a:rPr lang="nl-BE" sz="2000" b="1" dirty="0">
                <a:solidFill>
                  <a:srgbClr val="000000"/>
                </a:solidFill>
                <a:latin typeface="Arial" panose="020B0604020202020204" pitchFamily="34" charset="0"/>
                <a:cs typeface="Arial" panose="020B0604020202020204" pitchFamily="34" charset="0"/>
              </a:rPr>
              <a:t>      ervaringen. Zorg voor een goede dialoog met beleidsmakers en andere organisaties. </a:t>
            </a:r>
          </a:p>
          <a:p>
            <a:endParaRPr lang="nl-BE" sz="2000" b="1" dirty="0">
              <a:solidFill>
                <a:srgbClr val="000000"/>
              </a:solidFill>
              <a:latin typeface="Arial" panose="020B0604020202020204" pitchFamily="34" charset="0"/>
              <a:cs typeface="Arial" panose="020B0604020202020204" pitchFamily="34" charset="0"/>
            </a:endParaRPr>
          </a:p>
          <a:p>
            <a:r>
              <a:rPr lang="nl-BE" sz="2000" b="1" dirty="0">
                <a:solidFill>
                  <a:srgbClr val="C00000"/>
                </a:solidFill>
                <a:latin typeface="Arial" panose="020B0604020202020204" pitchFamily="34" charset="0"/>
                <a:cs typeface="Arial" panose="020B0604020202020204" pitchFamily="34" charset="0"/>
              </a:rPr>
              <a:t>2</a:t>
            </a:r>
            <a:r>
              <a:rPr lang="nl-BE" sz="2000" b="1" u="sng" dirty="0">
                <a:solidFill>
                  <a:srgbClr val="C00000"/>
                </a:solidFill>
                <a:latin typeface="Arial" panose="020B0604020202020204" pitchFamily="34" charset="0"/>
                <a:cs typeface="Arial" panose="020B0604020202020204" pitchFamily="34" charset="0"/>
              </a:rPr>
              <a:t>. ZORG VOOR EEN OPEN ORGANISATIE :</a:t>
            </a:r>
          </a:p>
          <a:p>
            <a:r>
              <a:rPr lang="nl-BE" sz="2000" b="1" dirty="0">
                <a:solidFill>
                  <a:srgbClr val="000000"/>
                </a:solidFill>
                <a:latin typeface="Arial" panose="020B0604020202020204" pitchFamily="34" charset="0"/>
                <a:cs typeface="Arial" panose="020B0604020202020204" pitchFamily="34" charset="0"/>
              </a:rPr>
              <a:t>    Zorg ervoor dat elk lid zich betrokken voelt, eender welke rol deze persoon opneemt. </a:t>
            </a:r>
          </a:p>
          <a:p>
            <a:r>
              <a:rPr lang="nl-BE" sz="2000" b="1" dirty="0">
                <a:solidFill>
                  <a:srgbClr val="000000"/>
                </a:solidFill>
                <a:latin typeface="Arial" panose="020B0604020202020204" pitchFamily="34" charset="0"/>
                <a:cs typeface="Arial" panose="020B0604020202020204" pitchFamily="34" charset="0"/>
              </a:rPr>
              <a:t>    Zorg voor een open communicatie naar de verenigingen die iemand afvaardigen in de OR.</a:t>
            </a:r>
          </a:p>
          <a:p>
            <a:r>
              <a:rPr lang="nl-BE" sz="2000" b="1" dirty="0">
                <a:solidFill>
                  <a:srgbClr val="000000"/>
                </a:solidFill>
                <a:latin typeface="Arial" panose="020B0604020202020204" pitchFamily="34" charset="0"/>
                <a:cs typeface="Arial" panose="020B0604020202020204" pitchFamily="34" charset="0"/>
              </a:rPr>
              <a:t>    Voor het bereiken van een breed publiek : inrichten van werkgroepen of organiseer open </a:t>
            </a:r>
          </a:p>
          <a:p>
            <a:r>
              <a:rPr lang="nl-BE" sz="2000" b="1" dirty="0">
                <a:solidFill>
                  <a:srgbClr val="000000"/>
                </a:solidFill>
                <a:latin typeface="Arial" panose="020B0604020202020204" pitchFamily="34" charset="0"/>
                <a:cs typeface="Arial" panose="020B0604020202020204" pitchFamily="34" charset="0"/>
              </a:rPr>
              <a:t>     vergaderingen.</a:t>
            </a:r>
          </a:p>
          <a:p>
            <a:endParaRPr lang="nl-BE" sz="2000" b="1" u="sng" dirty="0">
              <a:solidFill>
                <a:srgbClr val="000000"/>
              </a:solidFill>
              <a:latin typeface="Arial" panose="020B0604020202020204" pitchFamily="34" charset="0"/>
              <a:cs typeface="Arial" panose="020B0604020202020204" pitchFamily="34" charset="0"/>
            </a:endParaRPr>
          </a:p>
          <a:p>
            <a:r>
              <a:rPr lang="nl-BE" sz="2000" b="1" u="sng" dirty="0">
                <a:solidFill>
                  <a:srgbClr val="C00000"/>
                </a:solidFill>
                <a:latin typeface="Arial" panose="020B0604020202020204" pitchFamily="34" charset="0"/>
                <a:cs typeface="Arial" panose="020B0604020202020204" pitchFamily="34" charset="0"/>
              </a:rPr>
              <a:t>3. MAAK DOELGERICHTE KEUZES :</a:t>
            </a:r>
          </a:p>
          <a:p>
            <a:r>
              <a:rPr lang="nl-BE" sz="2000" b="1" dirty="0">
                <a:solidFill>
                  <a:srgbClr val="000000"/>
                </a:solidFill>
                <a:latin typeface="Arial" panose="020B0604020202020204" pitchFamily="34" charset="0"/>
                <a:cs typeface="Arial" panose="020B0604020202020204" pitchFamily="34" charset="0"/>
              </a:rPr>
              <a:t>   Je kan van vandaag op morgen niet alles veranderen in de gemeente. </a:t>
            </a:r>
          </a:p>
          <a:p>
            <a:r>
              <a:rPr lang="nl-BE" sz="2000" b="1" dirty="0">
                <a:solidFill>
                  <a:srgbClr val="000000"/>
                </a:solidFill>
                <a:latin typeface="Arial" panose="020B0604020202020204" pitchFamily="34" charset="0"/>
                <a:cs typeface="Arial" panose="020B0604020202020204" pitchFamily="34" charset="0"/>
              </a:rPr>
              <a:t>    Mik op kwaliteit, niet op kwantiteit.</a:t>
            </a:r>
          </a:p>
          <a:p>
            <a:r>
              <a:rPr lang="nl-BE" sz="2000" b="1" dirty="0">
                <a:solidFill>
                  <a:srgbClr val="000000"/>
                </a:solidFill>
                <a:latin typeface="Arial" panose="020B0604020202020204" pitchFamily="34" charset="0"/>
                <a:cs typeface="Arial" panose="020B0604020202020204" pitchFamily="34" charset="0"/>
              </a:rPr>
              <a:t>    Maak weloverwogen keuzes over belangrijke kwesties en onderbouw deze. </a:t>
            </a:r>
          </a:p>
          <a:p>
            <a:r>
              <a:rPr lang="nl-BE" sz="2000" b="1" dirty="0">
                <a:solidFill>
                  <a:srgbClr val="000000"/>
                </a:solidFill>
                <a:latin typeface="Arial" panose="020B0604020202020204" pitchFamily="34" charset="0"/>
                <a:cs typeface="Arial" panose="020B0604020202020204" pitchFamily="34" charset="0"/>
              </a:rPr>
              <a:t>    Stel vragen als “Wat vindt onze ouderenraad belangrijk?” en “Waar staan we voor?” </a:t>
            </a:r>
          </a:p>
          <a:p>
            <a:r>
              <a:rPr lang="nl-BE" sz="2000" b="1" dirty="0">
                <a:solidFill>
                  <a:srgbClr val="000000"/>
                </a:solidFill>
                <a:latin typeface="Arial" panose="020B0604020202020204" pitchFamily="34" charset="0"/>
                <a:cs typeface="Arial" panose="020B0604020202020204" pitchFamily="34" charset="0"/>
              </a:rPr>
              <a:t>    Bepaal jouw prioriteiten en stel grenzen.</a:t>
            </a:r>
          </a:p>
        </p:txBody>
      </p:sp>
    </p:spTree>
    <p:extLst>
      <p:ext uri="{BB962C8B-B14F-4D97-AF65-F5344CB8AC3E}">
        <p14:creationId xmlns:p14="http://schemas.microsoft.com/office/powerpoint/2010/main" val="143325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arn(inVertical)">
                                      <p:cBhvr>
                                        <p:cTn id="24" dur="500"/>
                                        <p:tgtEl>
                                          <p:spTgt spid="3">
                                            <p:txEl>
                                              <p:pRg st="7" end="7"/>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barn(inVertical)">
                                      <p:cBhvr>
                                        <p:cTn id="30" dur="500"/>
                                        <p:tgtEl>
                                          <p:spTgt spid="3">
                                            <p:txEl>
                                              <p:pRg st="9" end="9"/>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barn(inVertical)">
                                      <p:cBhvr>
                                        <p:cTn id="33" dur="500"/>
                                        <p:tgtEl>
                                          <p:spTgt spid="3">
                                            <p:txEl>
                                              <p:pRg st="10" end="10"/>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barn(inVertical)">
                                      <p:cBhvr>
                                        <p:cTn id="36" dur="500"/>
                                        <p:tgtEl>
                                          <p:spTgt spid="3">
                                            <p:txEl>
                                              <p:pRg st="11" end="1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Effect transition="in" filter="circle(in)">
                                      <p:cBhvr>
                                        <p:cTn id="41" dur="2000"/>
                                        <p:tgtEl>
                                          <p:spTgt spid="3">
                                            <p:txEl>
                                              <p:pRg st="13" end="13"/>
                                            </p:txEl>
                                          </p:spTgt>
                                        </p:tgtEl>
                                      </p:cBhvr>
                                    </p:animEffect>
                                  </p:childTnLst>
                                </p:cTn>
                              </p:par>
                              <p:par>
                                <p:cTn id="42" presetID="6" presetClass="entr" presetSubtype="16" fill="hold" nodeType="withEffect">
                                  <p:stCondLst>
                                    <p:cond delay="0"/>
                                  </p:stCondLst>
                                  <p:childTnLst>
                                    <p:set>
                                      <p:cBhvr>
                                        <p:cTn id="43" dur="1" fill="hold">
                                          <p:stCondLst>
                                            <p:cond delay="0"/>
                                          </p:stCondLst>
                                        </p:cTn>
                                        <p:tgtEl>
                                          <p:spTgt spid="3">
                                            <p:txEl>
                                              <p:pRg st="14" end="14"/>
                                            </p:txEl>
                                          </p:spTgt>
                                        </p:tgtEl>
                                        <p:attrNameLst>
                                          <p:attrName>style.visibility</p:attrName>
                                        </p:attrNameLst>
                                      </p:cBhvr>
                                      <p:to>
                                        <p:strVal val="visible"/>
                                      </p:to>
                                    </p:set>
                                    <p:animEffect transition="in" filter="circle(in)">
                                      <p:cBhvr>
                                        <p:cTn id="44" dur="2000"/>
                                        <p:tgtEl>
                                          <p:spTgt spid="3">
                                            <p:txEl>
                                              <p:pRg st="14" end="14"/>
                                            </p:txEl>
                                          </p:spTgt>
                                        </p:tgtEl>
                                      </p:cBhvr>
                                    </p:animEffect>
                                  </p:childTnLst>
                                </p:cTn>
                              </p:par>
                              <p:par>
                                <p:cTn id="45" presetID="6" presetClass="entr" presetSubtype="16" fill="hold" nodeType="with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Effect transition="in" filter="circle(in)">
                                      <p:cBhvr>
                                        <p:cTn id="47" dur="2000"/>
                                        <p:tgtEl>
                                          <p:spTgt spid="3">
                                            <p:txEl>
                                              <p:pRg st="15" end="15"/>
                                            </p:txEl>
                                          </p:spTgt>
                                        </p:tgtEl>
                                      </p:cBhvr>
                                    </p:animEffect>
                                  </p:childTnLst>
                                </p:cTn>
                              </p:par>
                              <p:par>
                                <p:cTn id="48" presetID="6" presetClass="entr" presetSubtype="16" fill="hold" nodeType="withEffect">
                                  <p:stCondLst>
                                    <p:cond delay="0"/>
                                  </p:stCondLst>
                                  <p:childTnLst>
                                    <p:set>
                                      <p:cBhvr>
                                        <p:cTn id="49" dur="1" fill="hold">
                                          <p:stCondLst>
                                            <p:cond delay="0"/>
                                          </p:stCondLst>
                                        </p:cTn>
                                        <p:tgtEl>
                                          <p:spTgt spid="3">
                                            <p:txEl>
                                              <p:pRg st="16" end="16"/>
                                            </p:txEl>
                                          </p:spTgt>
                                        </p:tgtEl>
                                        <p:attrNameLst>
                                          <p:attrName>style.visibility</p:attrName>
                                        </p:attrNameLst>
                                      </p:cBhvr>
                                      <p:to>
                                        <p:strVal val="visible"/>
                                      </p:to>
                                    </p:set>
                                    <p:animEffect transition="in" filter="circle(in)">
                                      <p:cBhvr>
                                        <p:cTn id="50" dur="2000"/>
                                        <p:tgtEl>
                                          <p:spTgt spid="3">
                                            <p:txEl>
                                              <p:pRg st="16" end="16"/>
                                            </p:txEl>
                                          </p:spTgt>
                                        </p:tgtEl>
                                      </p:cBhvr>
                                    </p:animEffect>
                                  </p:childTnLst>
                                </p:cTn>
                              </p:par>
                              <p:par>
                                <p:cTn id="51" presetID="6" presetClass="entr" presetSubtype="16" fill="hold" nodeType="withEffect">
                                  <p:stCondLst>
                                    <p:cond delay="0"/>
                                  </p:stCondLst>
                                  <p:childTnLst>
                                    <p:set>
                                      <p:cBhvr>
                                        <p:cTn id="52" dur="1" fill="hold">
                                          <p:stCondLst>
                                            <p:cond delay="0"/>
                                          </p:stCondLst>
                                        </p:cTn>
                                        <p:tgtEl>
                                          <p:spTgt spid="3">
                                            <p:txEl>
                                              <p:pRg st="17" end="17"/>
                                            </p:txEl>
                                          </p:spTgt>
                                        </p:tgtEl>
                                        <p:attrNameLst>
                                          <p:attrName>style.visibility</p:attrName>
                                        </p:attrNameLst>
                                      </p:cBhvr>
                                      <p:to>
                                        <p:strVal val="visible"/>
                                      </p:to>
                                    </p:set>
                                    <p:animEffect transition="in" filter="circle(in)">
                                      <p:cBhvr>
                                        <p:cTn id="53" dur="2000"/>
                                        <p:tgtEl>
                                          <p:spTgt spid="3">
                                            <p:txEl>
                                              <p:pRg st="17" end="17"/>
                                            </p:txEl>
                                          </p:spTgt>
                                        </p:tgtEl>
                                      </p:cBhvr>
                                    </p:animEffect>
                                  </p:childTnLst>
                                </p:cTn>
                              </p:par>
                              <p:par>
                                <p:cTn id="54" presetID="6" presetClass="entr" presetSubtype="16" fill="hold" nodeType="withEffect">
                                  <p:stCondLst>
                                    <p:cond delay="0"/>
                                  </p:stCondLst>
                                  <p:childTnLst>
                                    <p:set>
                                      <p:cBhvr>
                                        <p:cTn id="55" dur="1" fill="hold">
                                          <p:stCondLst>
                                            <p:cond delay="0"/>
                                          </p:stCondLst>
                                        </p:cTn>
                                        <p:tgtEl>
                                          <p:spTgt spid="3">
                                            <p:txEl>
                                              <p:pRg st="18" end="18"/>
                                            </p:txEl>
                                          </p:spTgt>
                                        </p:tgtEl>
                                        <p:attrNameLst>
                                          <p:attrName>style.visibility</p:attrName>
                                        </p:attrNameLst>
                                      </p:cBhvr>
                                      <p:to>
                                        <p:strVal val="visible"/>
                                      </p:to>
                                    </p:set>
                                    <p:animEffect transition="in" filter="circle(in)">
                                      <p:cBhvr>
                                        <p:cTn id="56" dur="20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1" y="515007"/>
            <a:ext cx="12061371" cy="5822731"/>
          </a:xfrm>
          <a:prstGeom prst="rect">
            <a:avLst/>
          </a:prstGeom>
        </p:spPr>
      </p:pic>
    </p:spTree>
    <p:extLst>
      <p:ext uri="{BB962C8B-B14F-4D97-AF65-F5344CB8AC3E}">
        <p14:creationId xmlns:p14="http://schemas.microsoft.com/office/powerpoint/2010/main" val="2456194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Afbeelding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047" y="259811"/>
            <a:ext cx="9049400" cy="49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p:cNvSpPr txBox="1"/>
          <p:nvPr/>
        </p:nvSpPr>
        <p:spPr>
          <a:xfrm>
            <a:off x="4521757" y="3284539"/>
            <a:ext cx="6470093" cy="1200329"/>
          </a:xfrm>
          <a:prstGeom prst="rect">
            <a:avLst/>
          </a:prstGeom>
          <a:noFill/>
        </p:spPr>
        <p:txBody>
          <a:bodyPr wrap="square">
            <a:spAutoFit/>
          </a:bodyPr>
          <a:lstStyle/>
          <a:p>
            <a:pPr>
              <a:defRPr/>
            </a:pPr>
            <a:r>
              <a:rPr lang="nl-BE" sz="7200" b="1" dirty="0">
                <a:solidFill>
                  <a:schemeClr val="accent5">
                    <a:lumMod val="50000"/>
                  </a:schemeClr>
                </a:solidFill>
              </a:rPr>
              <a:t>        </a:t>
            </a:r>
            <a:endParaRPr lang="nl-BE" sz="7200" b="1" dirty="0">
              <a:solidFill>
                <a:schemeClr val="accent5">
                  <a:lumMod val="75000"/>
                </a:schemeClr>
              </a:solidFill>
            </a:endParaRPr>
          </a:p>
        </p:txBody>
      </p:sp>
      <p:sp>
        <p:nvSpPr>
          <p:cNvPr id="88068" name="AutoShape 2" descr="Afbeeldingsresultaat voor smarties"/>
          <p:cNvSpPr>
            <a:spLocks noChangeAspect="1" noChangeArrowheads="1"/>
          </p:cNvSpPr>
          <p:nvPr/>
        </p:nvSpPr>
        <p:spPr bwMode="auto">
          <a:xfrm>
            <a:off x="1500188" y="754063"/>
            <a:ext cx="228601"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nl-BE" altLang="nl-BE"/>
          </a:p>
        </p:txBody>
      </p:sp>
      <p:sp>
        <p:nvSpPr>
          <p:cNvPr id="88069" name="AutoShape 4" descr="Afbeeldingsresultaat voor smarties"/>
          <p:cNvSpPr>
            <a:spLocks noChangeAspect="1" noChangeArrowheads="1"/>
          </p:cNvSpPr>
          <p:nvPr/>
        </p:nvSpPr>
        <p:spPr bwMode="auto">
          <a:xfrm>
            <a:off x="1614488" y="8683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nl-BE" altLang="nl-BE"/>
          </a:p>
        </p:txBody>
      </p:sp>
      <p:pic>
        <p:nvPicPr>
          <p:cNvPr id="88070" name="Afbeelding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92660" y="88988"/>
            <a:ext cx="4699340" cy="319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1" name="Afbeelding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4360985"/>
            <a:ext cx="2935017" cy="229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3336053" y="5054321"/>
            <a:ext cx="8340132" cy="1569660"/>
          </a:xfrm>
          <a:prstGeom prst="rect">
            <a:avLst/>
          </a:prstGeom>
          <a:noFill/>
        </p:spPr>
        <p:txBody>
          <a:bodyPr wrap="square" rtlCol="0">
            <a:spAutoFit/>
          </a:bodyPr>
          <a:lstStyle/>
          <a:p>
            <a:r>
              <a:rPr lang="nl-BE" sz="9600" b="1" dirty="0">
                <a:solidFill>
                  <a:srgbClr val="FF0000"/>
                </a:solidFill>
              </a:rPr>
              <a:t>I</a:t>
            </a:r>
            <a:r>
              <a:rPr lang="nl-BE" sz="9600" b="1" dirty="0">
                <a:solidFill>
                  <a:srgbClr val="0070C0"/>
                </a:solidFill>
              </a:rPr>
              <a:t>NSPIREREND</a:t>
            </a:r>
            <a:r>
              <a:rPr lang="nl-BE" b="1" dirty="0">
                <a:solidFill>
                  <a:srgbClr val="0070C0"/>
                </a:solidFill>
              </a:rPr>
              <a:t> </a:t>
            </a:r>
          </a:p>
        </p:txBody>
      </p:sp>
    </p:spTree>
    <p:extLst>
      <p:ext uri="{BB962C8B-B14F-4D97-AF65-F5344CB8AC3E}">
        <p14:creationId xmlns:p14="http://schemas.microsoft.com/office/powerpoint/2010/main" val="3442289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413238" y="-94593"/>
            <a:ext cx="11778762" cy="14650164"/>
          </a:xfrm>
          <a:prstGeom prst="rect">
            <a:avLst/>
          </a:prstGeom>
          <a:noFill/>
        </p:spPr>
        <p:txBody>
          <a:bodyPr wrap="square" rtlCol="0">
            <a:spAutoFit/>
          </a:bodyPr>
          <a:lstStyle/>
          <a:p>
            <a:endParaRPr lang="nl-BE" sz="3600" b="1" u="sng" dirty="0">
              <a:solidFill>
                <a:srgbClr val="002060"/>
              </a:solidFill>
            </a:endParaRPr>
          </a:p>
          <a:p>
            <a:r>
              <a:rPr lang="nl-BE" sz="3600" b="1" u="sng" dirty="0">
                <a:solidFill>
                  <a:srgbClr val="002060"/>
                </a:solidFill>
              </a:rPr>
              <a:t>Vanaf 1 januari 2019 </a:t>
            </a:r>
            <a:endParaRPr lang="nl-BE" dirty="0"/>
          </a:p>
          <a:p>
            <a:endParaRPr lang="nl-BE" sz="2000" dirty="0"/>
          </a:p>
          <a:p>
            <a:pPr marL="285750" indent="-285750">
              <a:buFontTx/>
              <a:buChar char="-"/>
            </a:pPr>
            <a:r>
              <a:rPr lang="nl-BE" sz="3800" b="1" dirty="0"/>
              <a:t>Geen afzonderlijke OCMW-raadsleden meer</a:t>
            </a:r>
          </a:p>
          <a:p>
            <a:pPr marL="285750" indent="-285750">
              <a:buFontTx/>
              <a:buChar char="-"/>
            </a:pPr>
            <a:r>
              <a:rPr lang="nl-BE" sz="3800" b="1" dirty="0"/>
              <a:t>Elk gemeenteraadslid is nu ook OCMW-raadslid</a:t>
            </a:r>
          </a:p>
          <a:p>
            <a:pPr marL="285750" indent="-285750">
              <a:buFontTx/>
              <a:buChar char="-"/>
            </a:pPr>
            <a:r>
              <a:rPr lang="nl-BE" sz="3800" b="1" dirty="0"/>
              <a:t>1 voorzitter</a:t>
            </a:r>
          </a:p>
          <a:p>
            <a:pPr marL="285750" indent="-285750">
              <a:buFontTx/>
              <a:buChar char="-"/>
            </a:pPr>
            <a:r>
              <a:rPr lang="nl-BE" sz="3800" b="1" dirty="0"/>
              <a:t>Gemeenteraad : eerste punten op de dagorde zijn OCMW-punten , daarna wisselt men van pet en wordt men gemeenteraadslid</a:t>
            </a:r>
          </a:p>
          <a:p>
            <a:pPr marL="285750" indent="-285750">
              <a:buFontTx/>
              <a:buChar char="-"/>
            </a:pPr>
            <a:r>
              <a:rPr lang="nl-BE" sz="3800" b="1" dirty="0"/>
              <a:t>Schepencollege wordt nu ook vast bureau van het OCMW</a:t>
            </a:r>
          </a:p>
          <a:p>
            <a:pPr marL="285750" indent="-285750">
              <a:buFontTx/>
              <a:buChar char="-"/>
            </a:pPr>
            <a:r>
              <a:rPr lang="nl-BE" sz="3800" b="1" dirty="0"/>
              <a:t>Geïntegreerde beleidsplannen</a:t>
            </a:r>
          </a:p>
          <a:p>
            <a:endParaRPr lang="nl-BE" sz="4000" b="1" dirty="0"/>
          </a:p>
          <a:p>
            <a:endParaRPr lang="nl-BE" sz="4000" b="1" dirty="0"/>
          </a:p>
          <a:p>
            <a:endParaRPr lang="nl-BE" sz="3600" dirty="0"/>
          </a:p>
          <a:p>
            <a:endParaRPr lang="nl-BE" sz="3600" dirty="0"/>
          </a:p>
          <a:p>
            <a:endParaRPr lang="nl-BE" sz="3600" dirty="0"/>
          </a:p>
          <a:p>
            <a:endParaRPr lang="nl-BE" sz="3600" dirty="0"/>
          </a:p>
          <a:p>
            <a:endParaRPr lang="nl-BE" sz="3600" dirty="0"/>
          </a:p>
          <a:p>
            <a:endParaRPr lang="nl-BE" sz="3600" dirty="0"/>
          </a:p>
          <a:p>
            <a:endParaRPr lang="nl-BE" sz="3600" dirty="0"/>
          </a:p>
          <a:p>
            <a:endParaRPr lang="nl-BE" sz="3600" dirty="0"/>
          </a:p>
          <a:p>
            <a:endParaRPr lang="nl-BE" sz="3600" dirty="0"/>
          </a:p>
          <a:p>
            <a:endParaRPr lang="nl-BE" sz="3600" dirty="0"/>
          </a:p>
          <a:p>
            <a:endParaRPr lang="nl-BE" sz="3600" dirty="0"/>
          </a:p>
          <a:p>
            <a:endParaRPr lang="nl-BE" sz="3600" dirty="0"/>
          </a:p>
        </p:txBody>
      </p:sp>
    </p:spTree>
    <p:extLst>
      <p:ext uri="{BB962C8B-B14F-4D97-AF65-F5344CB8AC3E}">
        <p14:creationId xmlns:p14="http://schemas.microsoft.com/office/powerpoint/2010/main" val="746275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a:spLocks noChangeArrowheads="1"/>
          </p:cNvSpPr>
          <p:nvPr/>
        </p:nvSpPr>
        <p:spPr bwMode="auto">
          <a:xfrm>
            <a:off x="0" y="1"/>
            <a:ext cx="12192000" cy="594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nl-BE" altLang="nl-BE" sz="36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SPECIFIEK</a:t>
            </a:r>
            <a:r>
              <a:rPr lang="nl-BE" altLang="nl-BE" sz="3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nl-BE" altLang="nl-BE" sz="3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nl-BE" altLang="nl-BE" sz="3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is de doelstelling eenduidig : ondubbelzinnig – maar één mogelijkheid .</a:t>
            </a:r>
          </a:p>
          <a:p>
            <a:pPr>
              <a:lnSpc>
                <a:spcPct val="107000"/>
              </a:lnSpc>
              <a:spcAft>
                <a:spcPts val="800"/>
              </a:spcAft>
            </a:pPr>
            <a:r>
              <a:rPr lang="nl-BE" altLang="nl-BE" sz="36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MEETBAAR</a:t>
            </a:r>
            <a:r>
              <a:rPr lang="nl-BE" altLang="nl-BE"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nl-BE" altLang="nl-BE" sz="3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onder welke (meetbare/observeerbare) voorwaarden is het doel bereikt ?</a:t>
            </a:r>
          </a:p>
          <a:p>
            <a:pPr>
              <a:lnSpc>
                <a:spcPct val="107000"/>
              </a:lnSpc>
              <a:spcAft>
                <a:spcPts val="800"/>
              </a:spcAft>
            </a:pPr>
            <a:r>
              <a:rPr lang="nl-BE" altLang="nl-BE" sz="36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AANVAARBAAR </a:t>
            </a:r>
            <a:r>
              <a:rPr lang="nl-BE" altLang="nl-BE" sz="3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is de doelstelling acceptabel voor de doelgroep en het management ?</a:t>
            </a:r>
          </a:p>
          <a:p>
            <a:pPr>
              <a:lnSpc>
                <a:spcPct val="107000"/>
              </a:lnSpc>
              <a:spcAft>
                <a:spcPts val="800"/>
              </a:spcAft>
            </a:pPr>
            <a:r>
              <a:rPr lang="nl-BE" altLang="nl-BE" sz="36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REALISTISCH </a:t>
            </a:r>
            <a:r>
              <a:rPr lang="nl-BE" altLang="nl-BE"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nl-BE" altLang="nl-BE" sz="3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is de doelstelling wel haalbaar ?</a:t>
            </a:r>
          </a:p>
          <a:p>
            <a:pPr>
              <a:lnSpc>
                <a:spcPct val="107000"/>
              </a:lnSpc>
              <a:spcAft>
                <a:spcPts val="800"/>
              </a:spcAft>
            </a:pPr>
            <a:r>
              <a:rPr lang="nl-BE" altLang="nl-BE" sz="36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TIJDGEBONDEN</a:t>
            </a:r>
            <a:r>
              <a:rPr lang="nl-BE" altLang="nl-BE"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nl-BE" altLang="nl-BE" sz="3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Binnen welke periode moet het  bereikt zijn</a:t>
            </a:r>
          </a:p>
          <a:p>
            <a:pPr>
              <a:lnSpc>
                <a:spcPct val="107000"/>
              </a:lnSpc>
              <a:spcAft>
                <a:spcPts val="800"/>
              </a:spcAft>
            </a:pPr>
            <a:r>
              <a:rPr lang="nl-BE" altLang="nl-BE" sz="36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INSPIREREND</a:t>
            </a:r>
            <a:r>
              <a:rPr lang="nl-BE" altLang="nl-BE" sz="3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 origineel, aanzetten tot, creatief… </a:t>
            </a:r>
          </a:p>
        </p:txBody>
      </p:sp>
    </p:spTree>
    <p:extLst>
      <p:ext uri="{BB962C8B-B14F-4D97-AF65-F5344CB8AC3E}">
        <p14:creationId xmlns:p14="http://schemas.microsoft.com/office/powerpoint/2010/main" val="3280891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26" y="0"/>
            <a:ext cx="12252325"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5" name="Afbeelding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27" y="3768726"/>
            <a:ext cx="6559097" cy="308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6" name="Afbeelding 3" descr="Afbeeldingsresultaat voor vrijwilligers zoeke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1894" t="-523" r="-1894" b="40315"/>
          <a:stretch>
            <a:fillRect/>
          </a:stretch>
        </p:blipFill>
        <p:spPr bwMode="auto">
          <a:xfrm>
            <a:off x="6498771" y="3385917"/>
            <a:ext cx="5584372" cy="337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57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5476"/>
                                        </p:tgtEl>
                                        <p:attrNameLst>
                                          <p:attrName>style.visibility</p:attrName>
                                        </p:attrNameLst>
                                      </p:cBhvr>
                                      <p:to>
                                        <p:strVal val="visible"/>
                                      </p:to>
                                    </p:set>
                                    <p:animEffect transition="in" filter="fade">
                                      <p:cBhvr>
                                        <p:cTn id="7" dur="1000"/>
                                        <p:tgtEl>
                                          <p:spTgt spid="105476"/>
                                        </p:tgtEl>
                                      </p:cBhvr>
                                    </p:animEffect>
                                    <p:anim calcmode="lin" valueType="num">
                                      <p:cBhvr>
                                        <p:cTn id="8" dur="1000" fill="hold"/>
                                        <p:tgtEl>
                                          <p:spTgt spid="105476"/>
                                        </p:tgtEl>
                                        <p:attrNameLst>
                                          <p:attrName>ppt_x</p:attrName>
                                        </p:attrNameLst>
                                      </p:cBhvr>
                                      <p:tavLst>
                                        <p:tav tm="0">
                                          <p:val>
                                            <p:strVal val="#ppt_x"/>
                                          </p:val>
                                        </p:tav>
                                        <p:tav tm="100000">
                                          <p:val>
                                            <p:strVal val="#ppt_x"/>
                                          </p:val>
                                        </p:tav>
                                      </p:tavLst>
                                    </p:anim>
                                    <p:anim calcmode="lin" valueType="num">
                                      <p:cBhvr>
                                        <p:cTn id="9" dur="1000" fill="hold"/>
                                        <p:tgtEl>
                                          <p:spTgt spid="105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fbeeldingsresultaat voor toekomst voorspellen"/>
          <p:cNvSpPr>
            <a:spLocks noChangeAspect="1" noChangeArrowheads="1"/>
          </p:cNvSpPr>
          <p:nvPr/>
        </p:nvSpPr>
        <p:spPr bwMode="auto">
          <a:xfrm>
            <a:off x="1177596" y="183148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3" name="AutoShape 4" descr="Afbeeldingsresultaat voor toekomst voorspellen"/>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85" y="-1"/>
            <a:ext cx="4762500" cy="5150069"/>
          </a:xfrm>
          <a:prstGeom prst="rect">
            <a:avLst/>
          </a:prstGeom>
        </p:spPr>
      </p:pic>
      <p:pic>
        <p:nvPicPr>
          <p:cNvPr id="5" name="irc_mi" descr="Afbeeldingsresultaat voor toekomst voorspellen">
            <a:hlinkClick r:id="rId3"/>
          </p:cNvPr>
          <p:cNvPicPr/>
          <p:nvPr/>
        </p:nvPicPr>
        <p:blipFill rotWithShape="1">
          <a:blip r:embed="rId4">
            <a:extLst>
              <a:ext uri="{28A0092B-C50C-407E-A947-70E740481C1C}">
                <a14:useLocalDpi xmlns:a14="http://schemas.microsoft.com/office/drawing/2010/main" val="0"/>
              </a:ext>
            </a:extLst>
          </a:blip>
          <a:srcRect l="1654" t="1986" b="10986"/>
          <a:stretch/>
        </p:blipFill>
        <p:spPr bwMode="auto">
          <a:xfrm>
            <a:off x="4683015" y="7937"/>
            <a:ext cx="7508985" cy="5142132"/>
          </a:xfrm>
          <a:prstGeom prst="rect">
            <a:avLst/>
          </a:prstGeom>
          <a:noFill/>
          <a:ln>
            <a:noFill/>
          </a:ln>
          <a:extLst>
            <a:ext uri="{53640926-AAD7-44D8-BBD7-CCE9431645EC}">
              <a14:shadowObscured xmlns:a14="http://schemas.microsoft.com/office/drawing/2010/main"/>
            </a:ext>
          </a:extLst>
        </p:spPr>
      </p:pic>
      <p:sp>
        <p:nvSpPr>
          <p:cNvPr id="6" name="Tekstvak 5"/>
          <p:cNvSpPr txBox="1"/>
          <p:nvPr/>
        </p:nvSpPr>
        <p:spPr>
          <a:xfrm>
            <a:off x="63500" y="5454869"/>
            <a:ext cx="12128500" cy="1446550"/>
          </a:xfrm>
          <a:prstGeom prst="rect">
            <a:avLst/>
          </a:prstGeom>
          <a:noFill/>
        </p:spPr>
        <p:txBody>
          <a:bodyPr wrap="square" rtlCol="0">
            <a:spAutoFit/>
          </a:bodyPr>
          <a:lstStyle/>
          <a:p>
            <a:r>
              <a:rPr lang="nl-BE" sz="4400" b="1" dirty="0">
                <a:solidFill>
                  <a:srgbClr val="FF0000"/>
                </a:solidFill>
              </a:rPr>
              <a:t>EN…NU LIGT DE BAL IN JULLIE KAMP !   </a:t>
            </a:r>
          </a:p>
          <a:p>
            <a:r>
              <a:rPr lang="nl-BE" sz="4400" b="1" dirty="0">
                <a:solidFill>
                  <a:srgbClr val="FF0000"/>
                </a:solidFill>
              </a:rPr>
              <a:t>          </a:t>
            </a:r>
            <a:r>
              <a:rPr lang="nl-BE" sz="4400" b="1" dirty="0">
                <a:solidFill>
                  <a:srgbClr val="002060"/>
                </a:solidFill>
                <a:sym typeface="Wingdings" panose="05000000000000000000" pitchFamily="2" charset="2"/>
              </a:rPr>
              <a:t></a:t>
            </a:r>
            <a:r>
              <a:rPr lang="nl-BE" sz="4400" b="1" dirty="0">
                <a:solidFill>
                  <a:srgbClr val="002060"/>
                </a:solidFill>
              </a:rPr>
              <a:t>  GA ERVOOR !!</a:t>
            </a:r>
          </a:p>
        </p:txBody>
      </p:sp>
    </p:spTree>
    <p:extLst>
      <p:ext uri="{BB962C8B-B14F-4D97-AF65-F5344CB8AC3E}">
        <p14:creationId xmlns:p14="http://schemas.microsoft.com/office/powerpoint/2010/main" val="281213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heel(1)">
                                      <p:cBhvr>
                                        <p:cTn id="14" dur="2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down)">
                                      <p:cBhvr>
                                        <p:cTn id="19" dur="580">
                                          <p:stCondLst>
                                            <p:cond delay="0"/>
                                          </p:stCondLst>
                                        </p:cTn>
                                        <p:tgtEl>
                                          <p:spTgt spid="6">
                                            <p:txEl>
                                              <p:pRg st="1" end="1"/>
                                            </p:txEl>
                                          </p:spTgt>
                                        </p:tgtEl>
                                      </p:cBhvr>
                                    </p:animEffect>
                                    <p:anim calcmode="lin" valueType="num">
                                      <p:cBhvr>
                                        <p:cTn id="20"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xEl>
                                              <p:pRg st="1" end="1"/>
                                            </p:txEl>
                                          </p:spTgt>
                                        </p:tgtEl>
                                      </p:cBhvr>
                                      <p:to x="100000" y="60000"/>
                                    </p:animScale>
                                    <p:animScale>
                                      <p:cBhvr>
                                        <p:cTn id="26" dur="166" decel="50000">
                                          <p:stCondLst>
                                            <p:cond delay="676"/>
                                          </p:stCondLst>
                                        </p:cTn>
                                        <p:tgtEl>
                                          <p:spTgt spid="6">
                                            <p:txEl>
                                              <p:pRg st="1" end="1"/>
                                            </p:txEl>
                                          </p:spTgt>
                                        </p:tgtEl>
                                      </p:cBhvr>
                                      <p:to x="100000" y="100000"/>
                                    </p:animScale>
                                    <p:animScale>
                                      <p:cBhvr>
                                        <p:cTn id="27" dur="26">
                                          <p:stCondLst>
                                            <p:cond delay="1312"/>
                                          </p:stCondLst>
                                        </p:cTn>
                                        <p:tgtEl>
                                          <p:spTgt spid="6">
                                            <p:txEl>
                                              <p:pRg st="1" end="1"/>
                                            </p:txEl>
                                          </p:spTgt>
                                        </p:tgtEl>
                                      </p:cBhvr>
                                      <p:to x="100000" y="80000"/>
                                    </p:animScale>
                                    <p:animScale>
                                      <p:cBhvr>
                                        <p:cTn id="28" dur="166" decel="50000">
                                          <p:stCondLst>
                                            <p:cond delay="1338"/>
                                          </p:stCondLst>
                                        </p:cTn>
                                        <p:tgtEl>
                                          <p:spTgt spid="6">
                                            <p:txEl>
                                              <p:pRg st="1" end="1"/>
                                            </p:txEl>
                                          </p:spTgt>
                                        </p:tgtEl>
                                      </p:cBhvr>
                                      <p:to x="100000" y="100000"/>
                                    </p:animScale>
                                    <p:animScale>
                                      <p:cBhvr>
                                        <p:cTn id="29" dur="26">
                                          <p:stCondLst>
                                            <p:cond delay="1642"/>
                                          </p:stCondLst>
                                        </p:cTn>
                                        <p:tgtEl>
                                          <p:spTgt spid="6">
                                            <p:txEl>
                                              <p:pRg st="1" end="1"/>
                                            </p:txEl>
                                          </p:spTgt>
                                        </p:tgtEl>
                                      </p:cBhvr>
                                      <p:to x="100000" y="90000"/>
                                    </p:animScale>
                                    <p:animScale>
                                      <p:cBhvr>
                                        <p:cTn id="30" dur="166" decel="50000">
                                          <p:stCondLst>
                                            <p:cond delay="1668"/>
                                          </p:stCondLst>
                                        </p:cTn>
                                        <p:tgtEl>
                                          <p:spTgt spid="6">
                                            <p:txEl>
                                              <p:pRg st="1" end="1"/>
                                            </p:txEl>
                                          </p:spTgt>
                                        </p:tgtEl>
                                      </p:cBhvr>
                                      <p:to x="100000" y="100000"/>
                                    </p:animScale>
                                    <p:animScale>
                                      <p:cBhvr>
                                        <p:cTn id="31" dur="26">
                                          <p:stCondLst>
                                            <p:cond delay="1808"/>
                                          </p:stCondLst>
                                        </p:cTn>
                                        <p:tgtEl>
                                          <p:spTgt spid="6">
                                            <p:txEl>
                                              <p:pRg st="1" end="1"/>
                                            </p:txEl>
                                          </p:spTgt>
                                        </p:tgtEl>
                                      </p:cBhvr>
                                      <p:to x="100000" y="95000"/>
                                    </p:animScale>
                                    <p:animScale>
                                      <p:cBhvr>
                                        <p:cTn id="32" dur="166" decel="50000">
                                          <p:stCondLst>
                                            <p:cond delay="1834"/>
                                          </p:stCondLst>
                                        </p:cTn>
                                        <p:tgtEl>
                                          <p:spTgt spid="6">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41737" y="986440"/>
            <a:ext cx="11950263" cy="5078313"/>
          </a:xfrm>
          <a:prstGeom prst="rect">
            <a:avLst/>
          </a:prstGeom>
        </p:spPr>
        <p:txBody>
          <a:bodyPr wrap="square">
            <a:spAutoFit/>
          </a:bodyPr>
          <a:lstStyle/>
          <a:p>
            <a:r>
              <a:rPr lang="nl-BE" sz="3600" b="1" u="sng" dirty="0">
                <a:solidFill>
                  <a:srgbClr val="002060"/>
                </a:solidFill>
              </a:rPr>
              <a:t>Bijzonder comité sociale dienst </a:t>
            </a:r>
            <a:r>
              <a:rPr lang="nl-BE" sz="3600" b="1" dirty="0">
                <a:solidFill>
                  <a:srgbClr val="002060"/>
                </a:solidFill>
              </a:rPr>
              <a:t>blijft behouden</a:t>
            </a:r>
          </a:p>
          <a:p>
            <a:r>
              <a:rPr lang="nl-BE" sz="3600" b="1" dirty="0">
                <a:solidFill>
                  <a:srgbClr val="002060"/>
                </a:solidFill>
              </a:rPr>
              <a:t>Dit comité beslist over de toekenning van leeflonen, steunverleningen, budget- begeleiding,  verwarmingstoelagen…. </a:t>
            </a:r>
          </a:p>
          <a:p>
            <a:r>
              <a:rPr lang="nl-BE" sz="3600" b="1" dirty="0">
                <a:solidFill>
                  <a:srgbClr val="002060"/>
                </a:solidFill>
              </a:rPr>
              <a:t>En dit op individuele basis</a:t>
            </a:r>
          </a:p>
          <a:p>
            <a:r>
              <a:rPr lang="nl-BE" sz="3600" b="1" dirty="0">
                <a:solidFill>
                  <a:srgbClr val="002060"/>
                </a:solidFill>
              </a:rPr>
              <a:t>Deze gegevens komen </a:t>
            </a:r>
            <a:r>
              <a:rPr lang="nl-BE" sz="3600" b="1" u="sng" dirty="0">
                <a:solidFill>
                  <a:srgbClr val="002060"/>
                </a:solidFill>
              </a:rPr>
              <a:t>niet in de gemeenteraad</a:t>
            </a:r>
            <a:endParaRPr lang="nl-BE" sz="3600" b="1" dirty="0">
              <a:solidFill>
                <a:srgbClr val="002060"/>
              </a:solidFill>
            </a:endParaRPr>
          </a:p>
          <a:p>
            <a:endParaRPr lang="nl-BE" sz="3600" b="1" dirty="0">
              <a:solidFill>
                <a:srgbClr val="002060"/>
              </a:solidFill>
            </a:endParaRPr>
          </a:p>
          <a:p>
            <a:r>
              <a:rPr lang="nl-BE" sz="3600" b="1" dirty="0">
                <a:solidFill>
                  <a:srgbClr val="002060"/>
                </a:solidFill>
              </a:rPr>
              <a:t>Dit comité wordt uitgebreid van 3 naar minimum 6 raadsleden + voorzitter</a:t>
            </a:r>
          </a:p>
        </p:txBody>
      </p:sp>
    </p:spTree>
    <p:extLst>
      <p:ext uri="{BB962C8B-B14F-4D97-AF65-F5344CB8AC3E}">
        <p14:creationId xmlns:p14="http://schemas.microsoft.com/office/powerpoint/2010/main" val="2236854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0"/>
            <a:ext cx="10515600" cy="1147668"/>
          </a:xfrm>
        </p:spPr>
        <p:txBody>
          <a:bodyPr>
            <a:noAutofit/>
          </a:bodyPr>
          <a:lstStyle/>
          <a:p>
            <a:r>
              <a:rPr lang="nl-BE" sz="8000" b="1" dirty="0"/>
              <a:t>BBC: </a:t>
            </a:r>
            <a:r>
              <a:rPr lang="nl-BE" sz="8000" b="1" dirty="0" err="1"/>
              <a:t>what’s</a:t>
            </a:r>
            <a:r>
              <a:rPr lang="nl-BE" sz="8000" b="1" dirty="0"/>
              <a:t> in a name? </a:t>
            </a:r>
          </a:p>
        </p:txBody>
      </p:sp>
      <p:sp>
        <p:nvSpPr>
          <p:cNvPr id="3" name="Tijdelijke aanduiding voor inhoud 2"/>
          <p:cNvSpPr>
            <a:spLocks noGrp="1"/>
          </p:cNvSpPr>
          <p:nvPr>
            <p:ph sz="half" idx="1"/>
          </p:nvPr>
        </p:nvSpPr>
        <p:spPr>
          <a:xfrm>
            <a:off x="273268" y="1825625"/>
            <a:ext cx="11740055" cy="805280"/>
          </a:xfrm>
        </p:spPr>
        <p:txBody>
          <a:bodyPr>
            <a:noAutofit/>
          </a:bodyPr>
          <a:lstStyle/>
          <a:p>
            <a:pPr algn="ctr"/>
            <a:r>
              <a:rPr lang="nl-BE" sz="5400" u="sng" spc="300" dirty="0">
                <a:solidFill>
                  <a:srgbClr val="002060"/>
                </a:solidFill>
              </a:rPr>
              <a:t>BELEIDS</a:t>
            </a:r>
            <a:r>
              <a:rPr lang="nl-BE" sz="5400" spc="300" baseline="30000" dirty="0">
                <a:solidFill>
                  <a:srgbClr val="002060"/>
                </a:solidFill>
              </a:rPr>
              <a:t>(1)</a:t>
            </a:r>
            <a:r>
              <a:rPr lang="nl-BE" sz="5400" spc="300" dirty="0">
                <a:solidFill>
                  <a:srgbClr val="002060"/>
                </a:solidFill>
              </a:rPr>
              <a:t>- EN </a:t>
            </a:r>
            <a:r>
              <a:rPr lang="nl-BE" sz="5400" u="sng" spc="300" dirty="0">
                <a:solidFill>
                  <a:srgbClr val="002060"/>
                </a:solidFill>
              </a:rPr>
              <a:t>BEHEERS</a:t>
            </a:r>
            <a:r>
              <a:rPr lang="nl-BE" sz="5400" spc="300" baseline="30000" dirty="0">
                <a:solidFill>
                  <a:srgbClr val="002060"/>
                </a:solidFill>
              </a:rPr>
              <a:t>(2)</a:t>
            </a:r>
            <a:r>
              <a:rPr lang="nl-BE" sz="5400" u="sng" spc="300" dirty="0">
                <a:solidFill>
                  <a:srgbClr val="002060"/>
                </a:solidFill>
              </a:rPr>
              <a:t>CYCLUS</a:t>
            </a:r>
            <a:r>
              <a:rPr lang="nl-BE" sz="5400" spc="300" baseline="30000" dirty="0">
                <a:solidFill>
                  <a:srgbClr val="002060"/>
                </a:solidFill>
              </a:rPr>
              <a:t>(3</a:t>
            </a:r>
            <a:r>
              <a:rPr lang="nl-BE" sz="5400" spc="300" baseline="30000" dirty="0">
                <a:solidFill>
                  <a:srgbClr val="ED7C2F"/>
                </a:solidFill>
              </a:rPr>
              <a:t>)</a:t>
            </a:r>
            <a:r>
              <a:rPr lang="nl-BE" sz="5400" spc="300" dirty="0">
                <a:solidFill>
                  <a:srgbClr val="ED7C2F"/>
                </a:solidFill>
              </a:rPr>
              <a:t> </a:t>
            </a:r>
          </a:p>
        </p:txBody>
      </p:sp>
      <p:sp>
        <p:nvSpPr>
          <p:cNvPr id="6" name="Tekstvak 5"/>
          <p:cNvSpPr txBox="1"/>
          <p:nvPr/>
        </p:nvSpPr>
        <p:spPr>
          <a:xfrm>
            <a:off x="838199" y="3015915"/>
            <a:ext cx="9791700" cy="2284728"/>
          </a:xfrm>
          <a:prstGeom prst="rect">
            <a:avLst/>
          </a:prstGeom>
          <a:noFill/>
        </p:spPr>
        <p:txBody>
          <a:bodyPr wrap="square" rtlCol="0">
            <a:spAutoFit/>
          </a:bodyPr>
          <a:lstStyle/>
          <a:p>
            <a:pPr>
              <a:lnSpc>
                <a:spcPct val="90000"/>
              </a:lnSpc>
              <a:spcBef>
                <a:spcPts val="1000"/>
              </a:spcBef>
              <a:spcAft>
                <a:spcPts val="1500"/>
              </a:spcAft>
            </a:pPr>
            <a:r>
              <a:rPr lang="nl-BE" sz="2800" b="1" baseline="30000" dirty="0"/>
              <a:t>(1) </a:t>
            </a:r>
            <a:r>
              <a:rPr lang="nl-BE" sz="2800" b="1" dirty="0"/>
              <a:t>Het heeft betrekking op het bestuur</a:t>
            </a:r>
          </a:p>
          <a:p>
            <a:pPr marL="352425" indent="-352425">
              <a:lnSpc>
                <a:spcPct val="90000"/>
              </a:lnSpc>
              <a:spcBef>
                <a:spcPts val="1000"/>
              </a:spcBef>
              <a:spcAft>
                <a:spcPts val="1500"/>
              </a:spcAft>
            </a:pPr>
            <a:r>
              <a:rPr lang="nl-BE" sz="2800" b="1" baseline="30000" dirty="0"/>
              <a:t>(2)</a:t>
            </a:r>
            <a:r>
              <a:rPr lang="nl-BE" sz="2800" b="1" dirty="0"/>
              <a:t> Het heeft te maken met het beheer van middelen om het beleid te kunnen uitvoeren</a:t>
            </a:r>
          </a:p>
          <a:p>
            <a:pPr marL="352425" indent="-352425">
              <a:lnSpc>
                <a:spcPct val="90000"/>
              </a:lnSpc>
              <a:spcBef>
                <a:spcPts val="1000"/>
              </a:spcBef>
              <a:spcAft>
                <a:spcPts val="1500"/>
              </a:spcAft>
            </a:pPr>
            <a:r>
              <a:rPr lang="nl-BE" sz="2800" b="1" baseline="30000" dirty="0"/>
              <a:t>(3) </a:t>
            </a:r>
            <a:r>
              <a:rPr lang="nl-BE" sz="2800" b="1" dirty="0"/>
              <a:t>Verschillende stappen worden cyclisch doorlopen</a:t>
            </a:r>
          </a:p>
        </p:txBody>
      </p:sp>
    </p:spTree>
    <p:extLst>
      <p:ext uri="{BB962C8B-B14F-4D97-AF65-F5344CB8AC3E}">
        <p14:creationId xmlns:p14="http://schemas.microsoft.com/office/powerpoint/2010/main" val="2826705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147669"/>
          </a:xfrm>
        </p:spPr>
        <p:txBody>
          <a:bodyPr>
            <a:normAutofit/>
          </a:bodyPr>
          <a:lstStyle/>
          <a:p>
            <a:r>
              <a:rPr lang="nl-BE" sz="7200" b="1" dirty="0">
                <a:solidFill>
                  <a:srgbClr val="002060"/>
                </a:solidFill>
              </a:rPr>
              <a:t>BBC – Meerjarenplanning</a:t>
            </a:r>
          </a:p>
        </p:txBody>
      </p:sp>
      <p:sp>
        <p:nvSpPr>
          <p:cNvPr id="3" name="Tijdelijke aanduiding voor inhoud 2"/>
          <p:cNvSpPr>
            <a:spLocks noGrp="1"/>
          </p:cNvSpPr>
          <p:nvPr>
            <p:ph idx="1"/>
          </p:nvPr>
        </p:nvSpPr>
        <p:spPr>
          <a:xfrm>
            <a:off x="838199" y="2101779"/>
            <a:ext cx="6519041" cy="3648370"/>
          </a:xfrm>
        </p:spPr>
        <p:txBody>
          <a:bodyPr>
            <a:normAutofit/>
          </a:bodyPr>
          <a:lstStyle/>
          <a:p>
            <a:pPr marL="457200" indent="-457200">
              <a:spcAft>
                <a:spcPts val="1500"/>
              </a:spcAft>
              <a:buFont typeface="Arial" panose="020B0604020202020204" pitchFamily="34" charset="0"/>
              <a:buChar char="•"/>
            </a:pPr>
            <a:r>
              <a:rPr lang="nl-BE" b="1" dirty="0"/>
              <a:t>Krachtlijnen van het beleid voor de komende 6 jaar</a:t>
            </a:r>
          </a:p>
          <a:p>
            <a:pPr marL="457200" indent="-457200">
              <a:spcAft>
                <a:spcPts val="1500"/>
              </a:spcAft>
              <a:buFont typeface="Arial" panose="020B0604020202020204" pitchFamily="34" charset="0"/>
              <a:buChar char="•"/>
            </a:pPr>
            <a:r>
              <a:rPr lang="nl-BE" b="1" dirty="0"/>
              <a:t>Centrale punten bepalen op basis van een </a:t>
            </a:r>
            <a:r>
              <a:rPr lang="nl-BE" b="1" u="sng" dirty="0"/>
              <a:t>omgevingsanalyse</a:t>
            </a:r>
          </a:p>
          <a:p>
            <a:pPr marL="977900" lvl="1" indent="-457200">
              <a:spcAft>
                <a:spcPts val="1500"/>
              </a:spcAft>
            </a:pPr>
            <a:r>
              <a:rPr lang="nl-BE" sz="2800" b="1" dirty="0"/>
              <a:t>Basis van de meerjarenplanning</a:t>
            </a:r>
          </a:p>
          <a:p>
            <a:pPr marL="977900" lvl="1" indent="-457200">
              <a:spcAft>
                <a:spcPts val="1500"/>
              </a:spcAft>
            </a:pPr>
            <a:r>
              <a:rPr lang="nl-BE" sz="2800" b="1" dirty="0"/>
              <a:t>Zicht krijgen op de lokale behoeften</a:t>
            </a:r>
          </a:p>
          <a:p>
            <a:pPr>
              <a:spcAft>
                <a:spcPts val="1500"/>
              </a:spcAft>
            </a:pPr>
            <a:endParaRPr lang="nl-BE" dirty="0"/>
          </a:p>
        </p:txBody>
      </p:sp>
      <p:pic>
        <p:nvPicPr>
          <p:cNvPr id="1026" name="Picture 2" descr="Gerelateerde afbeelding"/>
          <p:cNvPicPr>
            <a:picLocks noChangeAspect="1" noChangeArrowheads="1"/>
          </p:cNvPicPr>
          <p:nvPr/>
        </p:nvPicPr>
        <p:blipFill rotWithShape="1">
          <a:blip r:embed="rId3">
            <a:clrChange>
              <a:clrFrom>
                <a:srgbClr val="CAEAFF"/>
              </a:clrFrom>
              <a:clrTo>
                <a:srgbClr val="CAEAFF">
                  <a:alpha val="0"/>
                </a:srgbClr>
              </a:clrTo>
            </a:clrChange>
            <a:extLst>
              <a:ext uri="{28A0092B-C50C-407E-A947-70E740481C1C}">
                <a14:useLocalDpi xmlns:a14="http://schemas.microsoft.com/office/drawing/2010/main" val="0"/>
              </a:ext>
            </a:extLst>
          </a:blip>
          <a:srcRect l="26326" t="15590" r="22045" b="14633"/>
          <a:stretch/>
        </p:blipFill>
        <p:spPr bwMode="auto">
          <a:xfrm>
            <a:off x="7559040" y="522301"/>
            <a:ext cx="3947160" cy="5334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607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206629"/>
            <a:ext cx="10515600" cy="1147669"/>
          </a:xfrm>
        </p:spPr>
        <p:txBody>
          <a:bodyPr>
            <a:normAutofit/>
          </a:bodyPr>
          <a:lstStyle/>
          <a:p>
            <a:r>
              <a:rPr lang="nl-BE" sz="6600" b="1" dirty="0">
                <a:solidFill>
                  <a:srgbClr val="002060"/>
                </a:solidFill>
              </a:rPr>
              <a:t>BBC – Meerjarenplanning</a:t>
            </a:r>
          </a:p>
        </p:txBody>
      </p:sp>
      <p:graphicFrame>
        <p:nvGraphicFramePr>
          <p:cNvPr id="5" name="Diagram 4"/>
          <p:cNvGraphicFramePr/>
          <p:nvPr>
            <p:extLst/>
          </p:nvPr>
        </p:nvGraphicFramePr>
        <p:xfrm>
          <a:off x="144379" y="1794329"/>
          <a:ext cx="6614693" cy="4020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kstvak 8"/>
          <p:cNvSpPr txBox="1"/>
          <p:nvPr/>
        </p:nvSpPr>
        <p:spPr>
          <a:xfrm>
            <a:off x="6095999" y="1866310"/>
            <a:ext cx="5069305" cy="569387"/>
          </a:xfrm>
          <a:prstGeom prst="rect">
            <a:avLst/>
          </a:prstGeom>
          <a:noFill/>
          <a:ln w="28575">
            <a:noFill/>
          </a:ln>
        </p:spPr>
        <p:txBody>
          <a:bodyPr wrap="square" rtlCol="0">
            <a:spAutoFit/>
          </a:bodyPr>
          <a:lstStyle/>
          <a:p>
            <a:r>
              <a:rPr lang="nl-BE" sz="3100" b="1" dirty="0">
                <a:solidFill>
                  <a:srgbClr val="4FA693"/>
                </a:solidFill>
              </a:rPr>
              <a:t>= Wat willen we bereiken?</a:t>
            </a:r>
          </a:p>
        </p:txBody>
      </p:sp>
      <p:sp>
        <p:nvSpPr>
          <p:cNvPr id="11" name="Tekstvak 10"/>
          <p:cNvSpPr txBox="1"/>
          <p:nvPr/>
        </p:nvSpPr>
        <p:spPr>
          <a:xfrm>
            <a:off x="6096000" y="3225060"/>
            <a:ext cx="5418220" cy="569387"/>
          </a:xfrm>
          <a:prstGeom prst="rect">
            <a:avLst/>
          </a:prstGeom>
          <a:noFill/>
          <a:ln w="28575">
            <a:noFill/>
          </a:ln>
        </p:spPr>
        <p:txBody>
          <a:bodyPr wrap="square" rtlCol="0">
            <a:spAutoFit/>
          </a:bodyPr>
          <a:lstStyle/>
          <a:p>
            <a:r>
              <a:rPr lang="nl-BE" sz="3100" dirty="0">
                <a:solidFill>
                  <a:srgbClr val="4FA693"/>
                </a:solidFill>
              </a:rPr>
              <a:t>= Hoe gaan we dat aanpakken?</a:t>
            </a:r>
          </a:p>
        </p:txBody>
      </p:sp>
      <p:sp>
        <p:nvSpPr>
          <p:cNvPr id="12" name="Tekstvak 11"/>
          <p:cNvSpPr txBox="1"/>
          <p:nvPr/>
        </p:nvSpPr>
        <p:spPr>
          <a:xfrm>
            <a:off x="6096000" y="4797782"/>
            <a:ext cx="5069305" cy="569387"/>
          </a:xfrm>
          <a:prstGeom prst="rect">
            <a:avLst/>
          </a:prstGeom>
          <a:noFill/>
          <a:ln w="28575">
            <a:noFill/>
          </a:ln>
        </p:spPr>
        <p:txBody>
          <a:bodyPr wrap="square" rtlCol="0">
            <a:spAutoFit/>
          </a:bodyPr>
          <a:lstStyle/>
          <a:p>
            <a:r>
              <a:rPr lang="nl-BE" sz="3100" dirty="0">
                <a:solidFill>
                  <a:srgbClr val="4FA693"/>
                </a:solidFill>
              </a:rPr>
              <a:t>= Hoe gaan we dat betalen?</a:t>
            </a:r>
          </a:p>
        </p:txBody>
      </p:sp>
      <p:sp>
        <p:nvSpPr>
          <p:cNvPr id="10" name="Rechthoek 9"/>
          <p:cNvSpPr/>
          <p:nvPr/>
        </p:nvSpPr>
        <p:spPr>
          <a:xfrm>
            <a:off x="144379" y="2875728"/>
            <a:ext cx="11834261" cy="2967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Tijdelijke aanduiding voor tekst 1"/>
          <p:cNvSpPr txBox="1">
            <a:spLocks/>
          </p:cNvSpPr>
          <p:nvPr/>
        </p:nvSpPr>
        <p:spPr>
          <a:xfrm>
            <a:off x="1045974" y="3574392"/>
            <a:ext cx="5050025" cy="82391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cap="none" baseline="0">
                <a:solidFill>
                  <a:schemeClr val="accent5"/>
                </a:solidFill>
                <a:latin typeface="+mn-lt"/>
                <a:ea typeface="+mn-ea"/>
                <a:cs typeface="+mn-cs"/>
              </a:defRPr>
            </a:lvl1pPr>
            <a:lvl2pPr marL="35560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2pPr>
            <a:lvl3pPr marL="717550" indent="-361950" algn="l" defTabSz="914400" rtl="0" eaLnBrk="1" latinLnBrk="0" hangingPunct="1">
              <a:lnSpc>
                <a:spcPct val="90000"/>
              </a:lnSpc>
              <a:spcBef>
                <a:spcPts val="500"/>
              </a:spcBef>
              <a:buClr>
                <a:schemeClr val="accent5"/>
              </a:buClr>
              <a:buSzPct val="100000"/>
              <a:buFont typeface="Arial" panose="020B0604020202020204" pitchFamily="34" charset="0"/>
              <a:buChar char="•"/>
              <a:defRPr sz="2800" kern="1200">
                <a:solidFill>
                  <a:schemeClr val="accent5"/>
                </a:solidFill>
                <a:latin typeface="+mn-lt"/>
                <a:ea typeface="+mn-ea"/>
                <a:cs typeface="+mn-cs"/>
              </a:defRPr>
            </a:lvl3pPr>
            <a:lvl4pPr marL="107315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4pPr>
            <a:lvl5pPr marL="1435100" indent="-36195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a:solidFill>
                  <a:srgbClr val="4FA693"/>
                </a:solidFill>
              </a:rPr>
              <a:t>Prioritaire </a:t>
            </a:r>
            <a:br>
              <a:rPr lang="nl-BE" dirty="0">
                <a:solidFill>
                  <a:srgbClr val="4FA693"/>
                </a:solidFill>
              </a:rPr>
            </a:br>
            <a:r>
              <a:rPr lang="nl-BE" dirty="0">
                <a:solidFill>
                  <a:srgbClr val="4FA693"/>
                </a:solidFill>
              </a:rPr>
              <a:t>beleidsdoelstellingen</a:t>
            </a:r>
          </a:p>
        </p:txBody>
      </p:sp>
      <p:sp>
        <p:nvSpPr>
          <p:cNvPr id="22" name="Tijdelijke aanduiding voor tekst 3"/>
          <p:cNvSpPr txBox="1">
            <a:spLocks/>
          </p:cNvSpPr>
          <p:nvPr/>
        </p:nvSpPr>
        <p:spPr>
          <a:xfrm>
            <a:off x="6398267" y="3515544"/>
            <a:ext cx="5115953" cy="49595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cap="none" baseline="0">
                <a:solidFill>
                  <a:schemeClr val="tx1"/>
                </a:solidFill>
                <a:latin typeface="+mn-lt"/>
                <a:ea typeface="+mn-ea"/>
                <a:cs typeface="+mn-cs"/>
              </a:defRPr>
            </a:lvl1pPr>
            <a:lvl2pPr marL="35560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tx1"/>
                </a:solidFill>
                <a:latin typeface="+mn-lt"/>
                <a:ea typeface="+mn-ea"/>
                <a:cs typeface="+mn-cs"/>
              </a:defRPr>
            </a:lvl2pPr>
            <a:lvl3pPr marL="717550" indent="-361950" algn="l" defTabSz="914400" rtl="0" eaLnBrk="1" latinLnBrk="0" hangingPunct="1">
              <a:lnSpc>
                <a:spcPct val="90000"/>
              </a:lnSpc>
              <a:spcBef>
                <a:spcPts val="500"/>
              </a:spcBef>
              <a:buClr>
                <a:schemeClr val="accent5"/>
              </a:buClr>
              <a:buSzPct val="100000"/>
              <a:buFont typeface="Arial" panose="020B0604020202020204" pitchFamily="34" charset="0"/>
              <a:buChar char="•"/>
              <a:defRPr sz="2800" kern="1200">
                <a:solidFill>
                  <a:schemeClr val="tx1"/>
                </a:solidFill>
                <a:latin typeface="+mn-lt"/>
                <a:ea typeface="+mn-ea"/>
                <a:cs typeface="+mn-cs"/>
              </a:defRPr>
            </a:lvl3pPr>
            <a:lvl4pPr marL="1073150" indent="-35560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tx1"/>
                </a:solidFill>
                <a:latin typeface="+mn-lt"/>
                <a:ea typeface="+mn-ea"/>
                <a:cs typeface="+mn-cs"/>
              </a:defRPr>
            </a:lvl4pPr>
            <a:lvl5pPr marL="1435100" indent="-361950" algn="l" defTabSz="914400" rtl="0" eaLnBrk="1" latinLnBrk="0" hangingPunct="1">
              <a:lnSpc>
                <a:spcPct val="90000"/>
              </a:lnSpc>
              <a:spcBef>
                <a:spcPts val="500"/>
              </a:spcBef>
              <a:buClr>
                <a:schemeClr val="accent5"/>
              </a:buClr>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a:solidFill>
                  <a:srgbClr val="4FA693"/>
                </a:solidFill>
              </a:rPr>
              <a:t>Niet-prioritaire beleidsdoelstellingen</a:t>
            </a:r>
          </a:p>
        </p:txBody>
      </p:sp>
      <p:cxnSp>
        <p:nvCxnSpPr>
          <p:cNvPr id="24" name="Rechte verbindingslijn 23"/>
          <p:cNvCxnSpPr/>
          <p:nvPr/>
        </p:nvCxnSpPr>
        <p:spPr>
          <a:xfrm flipH="1">
            <a:off x="2883605" y="2869470"/>
            <a:ext cx="1466234" cy="555014"/>
          </a:xfrm>
          <a:prstGeom prst="line">
            <a:avLst/>
          </a:prstGeom>
          <a:ln w="28575">
            <a:solidFill>
              <a:srgbClr val="4FA693"/>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a:off x="4402503" y="2874151"/>
            <a:ext cx="1588168" cy="658323"/>
          </a:xfrm>
          <a:prstGeom prst="line">
            <a:avLst/>
          </a:prstGeom>
          <a:ln w="28575">
            <a:solidFill>
              <a:srgbClr val="4FA693"/>
            </a:solidFill>
          </a:ln>
        </p:spPr>
        <p:style>
          <a:lnRef idx="1">
            <a:schemeClr val="accent1"/>
          </a:lnRef>
          <a:fillRef idx="0">
            <a:schemeClr val="accent1"/>
          </a:fillRef>
          <a:effectRef idx="0">
            <a:schemeClr val="accent1"/>
          </a:effectRef>
          <a:fontRef idx="minor">
            <a:schemeClr val="tx1"/>
          </a:fontRef>
        </p:style>
      </p:cxnSp>
      <p:pic>
        <p:nvPicPr>
          <p:cNvPr id="5122" name="Picture 2" descr="Afbeeldingsresultaat voor uitroepteken"/>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9767" y="4474753"/>
            <a:ext cx="1646271" cy="1646271"/>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0DBC969C-5513-4209-9EDB-023BAE5EB300}"/>
              </a:ext>
            </a:extLst>
          </p:cNvPr>
          <p:cNvSpPr txBox="1"/>
          <p:nvPr/>
        </p:nvSpPr>
        <p:spPr>
          <a:xfrm>
            <a:off x="838199" y="6214583"/>
            <a:ext cx="10547439" cy="400110"/>
          </a:xfrm>
          <a:prstGeom prst="rect">
            <a:avLst/>
          </a:prstGeom>
          <a:noFill/>
        </p:spPr>
        <p:txBody>
          <a:bodyPr wrap="square" rtlCol="0">
            <a:spAutoFit/>
          </a:bodyPr>
          <a:lstStyle/>
          <a:p>
            <a:r>
              <a:rPr lang="nl-BE" sz="2000" b="1" dirty="0"/>
              <a:t>Ouderenbeleidsparticipatie: deelrapportagecode WVG100/11</a:t>
            </a:r>
          </a:p>
        </p:txBody>
      </p:sp>
    </p:spTree>
    <p:extLst>
      <p:ext uri="{BB962C8B-B14F-4D97-AF65-F5344CB8AC3E}">
        <p14:creationId xmlns:p14="http://schemas.microsoft.com/office/powerpoint/2010/main" val="408557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147669"/>
          </a:xfrm>
        </p:spPr>
        <p:txBody>
          <a:bodyPr>
            <a:normAutofit/>
          </a:bodyPr>
          <a:lstStyle/>
          <a:p>
            <a:r>
              <a:rPr lang="nl-BE" sz="6600" b="1" dirty="0">
                <a:solidFill>
                  <a:srgbClr val="002060"/>
                </a:solidFill>
              </a:rPr>
              <a:t>BBC – Meerjarenplanning</a:t>
            </a:r>
          </a:p>
        </p:txBody>
      </p:sp>
      <p:graphicFrame>
        <p:nvGraphicFramePr>
          <p:cNvPr id="5" name="Diagram 4"/>
          <p:cNvGraphicFramePr/>
          <p:nvPr/>
        </p:nvGraphicFramePr>
        <p:xfrm>
          <a:off x="0" y="1575941"/>
          <a:ext cx="6614693" cy="4020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kstvak 8"/>
          <p:cNvSpPr txBox="1"/>
          <p:nvPr/>
        </p:nvSpPr>
        <p:spPr>
          <a:xfrm>
            <a:off x="6095999" y="1866310"/>
            <a:ext cx="5069305" cy="569387"/>
          </a:xfrm>
          <a:prstGeom prst="rect">
            <a:avLst/>
          </a:prstGeom>
          <a:noFill/>
          <a:ln w="28575">
            <a:noFill/>
          </a:ln>
        </p:spPr>
        <p:txBody>
          <a:bodyPr wrap="square" rtlCol="0">
            <a:spAutoFit/>
          </a:bodyPr>
          <a:lstStyle/>
          <a:p>
            <a:r>
              <a:rPr lang="nl-BE" sz="3100" b="1" dirty="0">
                <a:solidFill>
                  <a:srgbClr val="4FA693"/>
                </a:solidFill>
              </a:rPr>
              <a:t>= Wat willen we bereiken?</a:t>
            </a:r>
          </a:p>
        </p:txBody>
      </p:sp>
      <p:sp>
        <p:nvSpPr>
          <p:cNvPr id="11" name="Tekstvak 10"/>
          <p:cNvSpPr txBox="1"/>
          <p:nvPr/>
        </p:nvSpPr>
        <p:spPr>
          <a:xfrm>
            <a:off x="6096000" y="3225060"/>
            <a:ext cx="5418220" cy="569387"/>
          </a:xfrm>
          <a:prstGeom prst="rect">
            <a:avLst/>
          </a:prstGeom>
          <a:noFill/>
          <a:ln w="28575">
            <a:noFill/>
          </a:ln>
        </p:spPr>
        <p:txBody>
          <a:bodyPr wrap="square" rtlCol="0">
            <a:spAutoFit/>
          </a:bodyPr>
          <a:lstStyle/>
          <a:p>
            <a:r>
              <a:rPr lang="nl-BE" sz="3100" b="1" dirty="0">
                <a:solidFill>
                  <a:srgbClr val="4FA693"/>
                </a:solidFill>
              </a:rPr>
              <a:t>= Hoe gaan we dat aanpakken?</a:t>
            </a:r>
          </a:p>
        </p:txBody>
      </p:sp>
      <p:sp>
        <p:nvSpPr>
          <p:cNvPr id="12" name="Tekstvak 11"/>
          <p:cNvSpPr txBox="1"/>
          <p:nvPr/>
        </p:nvSpPr>
        <p:spPr>
          <a:xfrm>
            <a:off x="6096000" y="4797782"/>
            <a:ext cx="5069305" cy="569387"/>
          </a:xfrm>
          <a:prstGeom prst="rect">
            <a:avLst/>
          </a:prstGeom>
          <a:noFill/>
          <a:ln w="28575">
            <a:noFill/>
          </a:ln>
        </p:spPr>
        <p:txBody>
          <a:bodyPr wrap="square" rtlCol="0">
            <a:spAutoFit/>
          </a:bodyPr>
          <a:lstStyle/>
          <a:p>
            <a:r>
              <a:rPr lang="nl-BE" sz="3100" b="1" dirty="0">
                <a:solidFill>
                  <a:srgbClr val="4FA693"/>
                </a:solidFill>
              </a:rPr>
              <a:t>= Hoe gaan we dat betalen?</a:t>
            </a:r>
          </a:p>
        </p:txBody>
      </p:sp>
    </p:spTree>
    <p:extLst>
      <p:ext uri="{BB962C8B-B14F-4D97-AF65-F5344CB8AC3E}">
        <p14:creationId xmlns:p14="http://schemas.microsoft.com/office/powerpoint/2010/main" val="324565184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830CCA1D7391409959B1D11851253B" ma:contentTypeVersion="8" ma:contentTypeDescription="Een nieuw document maken." ma:contentTypeScope="" ma:versionID="ce696789dd651674c9df2f094ec9676f">
  <xsd:schema xmlns:xsd="http://www.w3.org/2001/XMLSchema" xmlns:xs="http://www.w3.org/2001/XMLSchema" xmlns:p="http://schemas.microsoft.com/office/2006/metadata/properties" xmlns:ns2="1a2291bd-860d-4a5e-995f-8589b9b7f24e" xmlns:ns3="17a8214c-cb1c-4e19-9080-e5d39d4156e3" targetNamespace="http://schemas.microsoft.com/office/2006/metadata/properties" ma:root="true" ma:fieldsID="6441388fc45dffbaf245e6951c84c313" ns2:_="" ns3:_="">
    <xsd:import namespace="1a2291bd-860d-4a5e-995f-8589b9b7f24e"/>
    <xsd:import namespace="17a8214c-cb1c-4e19-9080-e5d39d4156e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2291bd-860d-4a5e-995f-8589b9b7f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a8214c-cb1c-4e19-9080-e5d39d4156e3"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1DA559-2A94-492B-8512-D0E3D7CCDD25}"/>
</file>

<file path=customXml/itemProps2.xml><?xml version="1.0" encoding="utf-8"?>
<ds:datastoreItem xmlns:ds="http://schemas.openxmlformats.org/officeDocument/2006/customXml" ds:itemID="{4FEF54E2-3995-493F-A69E-47B394A11E24}"/>
</file>

<file path=customXml/itemProps3.xml><?xml version="1.0" encoding="utf-8"?>
<ds:datastoreItem xmlns:ds="http://schemas.openxmlformats.org/officeDocument/2006/customXml" ds:itemID="{2B3590D9-D9E9-4DA5-B2EF-6CF7E1EB93C7}"/>
</file>

<file path=docProps/app.xml><?xml version="1.0" encoding="utf-8"?>
<Properties xmlns="http://schemas.openxmlformats.org/officeDocument/2006/extended-properties" xmlns:vt="http://schemas.openxmlformats.org/officeDocument/2006/docPropsVTypes">
  <TotalTime>357</TotalTime>
  <Words>3306</Words>
  <Application>Microsoft Office PowerPoint</Application>
  <PresentationFormat>Breedbeeld</PresentationFormat>
  <Paragraphs>314</Paragraphs>
  <Slides>42</Slides>
  <Notes>20</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42</vt:i4>
      </vt:variant>
    </vt:vector>
  </HeadingPairs>
  <TitlesOfParts>
    <vt:vector size="52" baseType="lpstr">
      <vt:lpstr>Arial</vt:lpstr>
      <vt:lpstr>Calibri</vt:lpstr>
      <vt:lpstr>Calibri Light</vt:lpstr>
      <vt:lpstr>Effra</vt:lpstr>
      <vt:lpstr>Effra Light</vt:lpstr>
      <vt:lpstr>Eras Bold ITC</vt:lpstr>
      <vt:lpstr>Times New Roman</vt:lpstr>
      <vt:lpstr>Wingdings</vt:lpstr>
      <vt:lpstr>Wingdings 3</vt:lpstr>
      <vt:lpstr>Kantoorthema</vt:lpstr>
      <vt:lpstr>PowerPoint-presentatie</vt:lpstr>
      <vt:lpstr>PowerPoint-presentatie</vt:lpstr>
      <vt:lpstr>Decreet Lokaal Bestuur</vt:lpstr>
      <vt:lpstr>PowerPoint-presentatie</vt:lpstr>
      <vt:lpstr>PowerPoint-presentatie</vt:lpstr>
      <vt:lpstr>BBC: what’s in a name? </vt:lpstr>
      <vt:lpstr>BBC – Meerjarenplanning</vt:lpstr>
      <vt:lpstr>BBC – Meerjarenplanning</vt:lpstr>
      <vt:lpstr>BBC – Meerjarenplanning</vt:lpstr>
      <vt:lpstr>BBC – Rol van de ouderenraad</vt:lpstr>
      <vt:lpstr>PowerPoint-presentatie</vt:lpstr>
      <vt:lpstr>BBC – Rol van de ouderenraad</vt:lpstr>
      <vt:lpstr>PowerPoint-presentatie</vt:lpstr>
      <vt:lpstr>PowerPoint-presentatie</vt:lpstr>
      <vt:lpstr>PowerPoint-presentatie</vt:lpstr>
      <vt:lpstr>PowerPoint-presentatie</vt:lpstr>
      <vt:lpstr>PowerPoint-presentatie</vt:lpstr>
      <vt:lpstr>DE 3 K’s</vt:lpstr>
      <vt:lpstr>Barometer   2019  (bevraging 2017)</vt:lpstr>
      <vt:lpstr>Wie hebben we bereikt?</vt:lpstr>
      <vt:lpstr>Aantal uitgebrachte adviezen</vt:lpstr>
      <vt:lpstr>Wie nam het initiatief?</vt:lpstr>
      <vt:lpstr>Antwoord op adviezen</vt:lpstr>
      <vt:lpstr>Wordt er rekening gehouden met de adviezen?</vt:lpstr>
      <vt:lpstr>Andere beleidsbeïnvloedende acties</vt:lpstr>
      <vt:lpstr>PowerPoint-presentatie</vt:lpstr>
      <vt:lpstr>Adviesthema’s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Joris Peeraer</dc:creator>
  <cp:lastModifiedBy>Balcaen Annemie</cp:lastModifiedBy>
  <cp:revision>38</cp:revision>
  <dcterms:created xsi:type="dcterms:W3CDTF">2019-01-23T13:48:36Z</dcterms:created>
  <dcterms:modified xsi:type="dcterms:W3CDTF">2019-04-02T12:12:35Z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0x0101004D830CCA1D7391409959B1D11851253B</vt:lpwstr>
  </property>
</Properties>
</file>