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92" r:id="rId2"/>
    <p:sldId id="286" r:id="rId3"/>
    <p:sldId id="285" r:id="rId4"/>
    <p:sldId id="293" r:id="rId5"/>
    <p:sldId id="270" r:id="rId6"/>
    <p:sldId id="276" r:id="rId7"/>
    <p:sldId id="282" r:id="rId8"/>
    <p:sldId id="278" r:id="rId9"/>
    <p:sldId id="280" r:id="rId10"/>
    <p:sldId id="277" r:id="rId11"/>
    <p:sldId id="281" r:id="rId12"/>
    <p:sldId id="279" r:id="rId13"/>
    <p:sldId id="283" r:id="rId14"/>
    <p:sldId id="287" r:id="rId15"/>
    <p:sldId id="289" r:id="rId16"/>
    <p:sldId id="290" r:id="rId17"/>
    <p:sldId id="291" r:id="rId1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4FABC-A3BF-48FA-97AD-3564158B2E66}" v="8" dt="2019-04-17T08:16:41.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94610" autoAdjust="0"/>
  </p:normalViewPr>
  <p:slideViewPr>
    <p:cSldViewPr>
      <p:cViewPr varScale="1">
        <p:scale>
          <a:sx n="82" d="100"/>
          <a:sy n="82" d="100"/>
        </p:scale>
        <p:origin x="164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caen Annemie" userId="bf8b778b-45ea-473d-a011-4e4e721aac29" providerId="ADAL" clId="{0494FABC-A3BF-48FA-97AD-3564158B2E66}"/>
    <pc:docChg chg="custSel modSld">
      <pc:chgData name="Balcaen Annemie" userId="bf8b778b-45ea-473d-a011-4e4e721aac29" providerId="ADAL" clId="{0494FABC-A3BF-48FA-97AD-3564158B2E66}" dt="2019-04-17T08:16:41.149" v="7" actId="14100"/>
      <pc:docMkLst>
        <pc:docMk/>
      </pc:docMkLst>
      <pc:sldChg chg="modSp">
        <pc:chgData name="Balcaen Annemie" userId="bf8b778b-45ea-473d-a011-4e4e721aac29" providerId="ADAL" clId="{0494FABC-A3BF-48FA-97AD-3564158B2E66}" dt="2019-04-17T08:16:41.149" v="7" actId="14100"/>
        <pc:sldMkLst>
          <pc:docMk/>
          <pc:sldMk cId="175044735" sldId="290"/>
        </pc:sldMkLst>
        <pc:spChg chg="mod">
          <ac:chgData name="Balcaen Annemie" userId="bf8b778b-45ea-473d-a011-4e4e721aac29" providerId="ADAL" clId="{0494FABC-A3BF-48FA-97AD-3564158B2E66}" dt="2019-04-17T08:16:41.149" v="7" actId="14100"/>
          <ac:spMkLst>
            <pc:docMk/>
            <pc:sldMk cId="175044735" sldId="290"/>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7E633-1477-4F09-BB61-E96842F8EE76}" type="datetimeFigureOut">
              <a:rPr lang="nl-BE" smtClean="0"/>
              <a:t>17/04/2019</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C3F3B-355C-4FE8-B26B-62C977C0C7F9}" type="slidenum">
              <a:rPr lang="nl-BE" smtClean="0"/>
              <a:t>‹nr.›</a:t>
            </a:fld>
            <a:endParaRPr lang="nl-BE"/>
          </a:p>
        </p:txBody>
      </p:sp>
    </p:spTree>
    <p:extLst>
      <p:ext uri="{BB962C8B-B14F-4D97-AF65-F5344CB8AC3E}">
        <p14:creationId xmlns:p14="http://schemas.microsoft.com/office/powerpoint/2010/main" val="135148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a:t>
            </a:fld>
            <a:endParaRPr lang="nl-BE"/>
          </a:p>
        </p:txBody>
      </p:sp>
    </p:spTree>
    <p:extLst>
      <p:ext uri="{BB962C8B-B14F-4D97-AF65-F5344CB8AC3E}">
        <p14:creationId xmlns:p14="http://schemas.microsoft.com/office/powerpoint/2010/main" val="349532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11</a:t>
            </a:fld>
            <a:endParaRPr lang="nl-BE"/>
          </a:p>
        </p:txBody>
      </p:sp>
    </p:spTree>
    <p:extLst>
      <p:ext uri="{BB962C8B-B14F-4D97-AF65-F5344CB8AC3E}">
        <p14:creationId xmlns:p14="http://schemas.microsoft.com/office/powerpoint/2010/main" val="358582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12</a:t>
            </a:fld>
            <a:endParaRPr lang="nl-BE"/>
          </a:p>
        </p:txBody>
      </p:sp>
    </p:spTree>
    <p:extLst>
      <p:ext uri="{BB962C8B-B14F-4D97-AF65-F5344CB8AC3E}">
        <p14:creationId xmlns:p14="http://schemas.microsoft.com/office/powerpoint/2010/main" val="94040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13</a:t>
            </a:fld>
            <a:endParaRPr lang="nl-BE"/>
          </a:p>
        </p:txBody>
      </p:sp>
    </p:spTree>
    <p:extLst>
      <p:ext uri="{BB962C8B-B14F-4D97-AF65-F5344CB8AC3E}">
        <p14:creationId xmlns:p14="http://schemas.microsoft.com/office/powerpoint/2010/main" val="314912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14</a:t>
            </a:fld>
            <a:endParaRPr lang="nl-BE"/>
          </a:p>
        </p:txBody>
      </p:sp>
    </p:spTree>
    <p:extLst>
      <p:ext uri="{BB962C8B-B14F-4D97-AF65-F5344CB8AC3E}">
        <p14:creationId xmlns:p14="http://schemas.microsoft.com/office/powerpoint/2010/main" val="48158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15</a:t>
            </a:fld>
            <a:endParaRPr lang="nl-BE"/>
          </a:p>
        </p:txBody>
      </p:sp>
    </p:spTree>
    <p:extLst>
      <p:ext uri="{BB962C8B-B14F-4D97-AF65-F5344CB8AC3E}">
        <p14:creationId xmlns:p14="http://schemas.microsoft.com/office/powerpoint/2010/main" val="381636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16</a:t>
            </a:fld>
            <a:endParaRPr lang="nl-BE"/>
          </a:p>
        </p:txBody>
      </p:sp>
    </p:spTree>
    <p:extLst>
      <p:ext uri="{BB962C8B-B14F-4D97-AF65-F5344CB8AC3E}">
        <p14:creationId xmlns:p14="http://schemas.microsoft.com/office/powerpoint/2010/main" val="247967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17</a:t>
            </a:fld>
            <a:endParaRPr lang="nl-BE"/>
          </a:p>
        </p:txBody>
      </p:sp>
    </p:spTree>
    <p:extLst>
      <p:ext uri="{BB962C8B-B14F-4D97-AF65-F5344CB8AC3E}">
        <p14:creationId xmlns:p14="http://schemas.microsoft.com/office/powerpoint/2010/main" val="192877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2</a:t>
            </a:fld>
            <a:endParaRPr lang="nl-BE"/>
          </a:p>
        </p:txBody>
      </p:sp>
    </p:spTree>
    <p:extLst>
      <p:ext uri="{BB962C8B-B14F-4D97-AF65-F5344CB8AC3E}">
        <p14:creationId xmlns:p14="http://schemas.microsoft.com/office/powerpoint/2010/main" val="343296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3</a:t>
            </a:fld>
            <a:endParaRPr lang="nl-BE"/>
          </a:p>
        </p:txBody>
      </p:sp>
    </p:spTree>
    <p:extLst>
      <p:ext uri="{BB962C8B-B14F-4D97-AF65-F5344CB8AC3E}">
        <p14:creationId xmlns:p14="http://schemas.microsoft.com/office/powerpoint/2010/main" val="389491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5</a:t>
            </a:fld>
            <a:endParaRPr lang="nl-BE"/>
          </a:p>
        </p:txBody>
      </p:sp>
    </p:spTree>
    <p:extLst>
      <p:ext uri="{BB962C8B-B14F-4D97-AF65-F5344CB8AC3E}">
        <p14:creationId xmlns:p14="http://schemas.microsoft.com/office/powerpoint/2010/main" val="267715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6</a:t>
            </a:fld>
            <a:endParaRPr lang="nl-BE"/>
          </a:p>
        </p:txBody>
      </p:sp>
    </p:spTree>
    <p:extLst>
      <p:ext uri="{BB962C8B-B14F-4D97-AF65-F5344CB8AC3E}">
        <p14:creationId xmlns:p14="http://schemas.microsoft.com/office/powerpoint/2010/main" val="405113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7</a:t>
            </a:fld>
            <a:endParaRPr lang="nl-BE"/>
          </a:p>
        </p:txBody>
      </p:sp>
    </p:spTree>
    <p:extLst>
      <p:ext uri="{BB962C8B-B14F-4D97-AF65-F5344CB8AC3E}">
        <p14:creationId xmlns:p14="http://schemas.microsoft.com/office/powerpoint/2010/main" val="375368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8</a:t>
            </a:fld>
            <a:endParaRPr lang="nl-BE"/>
          </a:p>
        </p:txBody>
      </p:sp>
    </p:spTree>
    <p:extLst>
      <p:ext uri="{BB962C8B-B14F-4D97-AF65-F5344CB8AC3E}">
        <p14:creationId xmlns:p14="http://schemas.microsoft.com/office/powerpoint/2010/main" val="55448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9</a:t>
            </a:fld>
            <a:endParaRPr lang="nl-BE"/>
          </a:p>
        </p:txBody>
      </p:sp>
    </p:spTree>
    <p:extLst>
      <p:ext uri="{BB962C8B-B14F-4D97-AF65-F5344CB8AC3E}">
        <p14:creationId xmlns:p14="http://schemas.microsoft.com/office/powerpoint/2010/main" val="236113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D1C3F3B-355C-4FE8-B26B-62C977C0C7F9}" type="slidenum">
              <a:rPr lang="nl-BE" smtClean="0"/>
              <a:t>10</a:t>
            </a:fld>
            <a:endParaRPr lang="nl-BE"/>
          </a:p>
        </p:txBody>
      </p:sp>
    </p:spTree>
    <p:extLst>
      <p:ext uri="{BB962C8B-B14F-4D97-AF65-F5344CB8AC3E}">
        <p14:creationId xmlns:p14="http://schemas.microsoft.com/office/powerpoint/2010/main" val="323402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96ACF9E-E89E-422A-99D7-7302AF1421FA}" type="datetimeFigureOut">
              <a:rPr lang="nl-BE" smtClean="0"/>
              <a:t>17/04/2019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17057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96ACF9E-E89E-422A-99D7-7302AF1421FA}" type="datetimeFigureOut">
              <a:rPr lang="nl-BE" smtClean="0"/>
              <a:t>17/04/2019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385621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96ACF9E-E89E-422A-99D7-7302AF1421FA}" type="datetimeFigureOut">
              <a:rPr lang="nl-BE" smtClean="0"/>
              <a:t>17/04/2019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123567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96ACF9E-E89E-422A-99D7-7302AF1421FA}" type="datetimeFigureOut">
              <a:rPr lang="nl-BE" smtClean="0"/>
              <a:t>17/04/2019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183490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96ACF9E-E89E-422A-99D7-7302AF1421FA}" type="datetimeFigureOut">
              <a:rPr lang="nl-BE" smtClean="0"/>
              <a:t>17/04/2019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305404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496ACF9E-E89E-422A-99D7-7302AF1421FA}" type="datetimeFigureOut">
              <a:rPr lang="nl-BE" smtClean="0"/>
              <a:t>17/04/2019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211172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496ACF9E-E89E-422A-99D7-7302AF1421FA}" type="datetimeFigureOut">
              <a:rPr lang="nl-BE" smtClean="0"/>
              <a:t>17/04/2019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355601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96ACF9E-E89E-422A-99D7-7302AF1421FA}" type="datetimeFigureOut">
              <a:rPr lang="nl-BE" smtClean="0"/>
              <a:t>17/04/2019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351475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96ACF9E-E89E-422A-99D7-7302AF1421FA}" type="datetimeFigureOut">
              <a:rPr lang="nl-BE" smtClean="0"/>
              <a:t>17/04/2019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25073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96ACF9E-E89E-422A-99D7-7302AF1421FA}" type="datetimeFigureOut">
              <a:rPr lang="nl-BE" smtClean="0"/>
              <a:t>17/04/2019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68012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96ACF9E-E89E-422A-99D7-7302AF1421FA}" type="datetimeFigureOut">
              <a:rPr lang="nl-BE" smtClean="0"/>
              <a:t>17/04/2019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55B9FAB-FDAA-4931-9047-23B6708A8A36}" type="slidenum">
              <a:rPr lang="nl-BE" smtClean="0"/>
              <a:t>‹nr.›</a:t>
            </a:fld>
            <a:endParaRPr lang="nl-BE"/>
          </a:p>
        </p:txBody>
      </p:sp>
    </p:spTree>
    <p:extLst>
      <p:ext uri="{BB962C8B-B14F-4D97-AF65-F5344CB8AC3E}">
        <p14:creationId xmlns:p14="http://schemas.microsoft.com/office/powerpoint/2010/main" val="85812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42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ACF9E-E89E-422A-99D7-7302AF1421FA}" type="datetimeFigureOut">
              <a:rPr lang="nl-BE" smtClean="0"/>
              <a:t>17/04/2019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B9FAB-FDAA-4931-9047-23B6708A8A36}" type="slidenum">
              <a:rPr lang="nl-BE" smtClean="0"/>
              <a:t>‹nr.›</a:t>
            </a:fld>
            <a:endParaRPr lang="nl-BE"/>
          </a:p>
        </p:txBody>
      </p:sp>
    </p:spTree>
    <p:extLst>
      <p:ext uri="{BB962C8B-B14F-4D97-AF65-F5344CB8AC3E}">
        <p14:creationId xmlns:p14="http://schemas.microsoft.com/office/powerpoint/2010/main" val="3946957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b="1" dirty="0">
                <a:solidFill>
                  <a:srgbClr val="0070C0"/>
                </a:solidFill>
              </a:rPr>
              <a:t>Waarderende benadering</a:t>
            </a:r>
          </a:p>
        </p:txBody>
      </p:sp>
      <p:sp>
        <p:nvSpPr>
          <p:cNvPr id="3" name="Ondertitel 2"/>
          <p:cNvSpPr>
            <a:spLocks noGrp="1"/>
          </p:cNvSpPr>
          <p:nvPr>
            <p:ph type="subTitle" idx="1"/>
          </p:nvPr>
        </p:nvSpPr>
        <p:spPr/>
        <p:txBody>
          <a:bodyPr/>
          <a:lstStyle/>
          <a:p>
            <a:r>
              <a:rPr lang="nl-BE" b="1" dirty="0" err="1">
                <a:solidFill>
                  <a:srgbClr val="00B050"/>
                </a:solidFill>
              </a:rPr>
              <a:t>Appreciative</a:t>
            </a:r>
            <a:r>
              <a:rPr lang="nl-BE" b="1" dirty="0">
                <a:solidFill>
                  <a:srgbClr val="00B050"/>
                </a:solidFill>
              </a:rPr>
              <a:t> </a:t>
            </a:r>
            <a:r>
              <a:rPr lang="nl-BE" b="1" dirty="0" err="1">
                <a:solidFill>
                  <a:srgbClr val="00B050"/>
                </a:solidFill>
              </a:rPr>
              <a:t>Inquiry</a:t>
            </a:r>
            <a:endParaRPr lang="nl-BE" b="1" dirty="0">
              <a:solidFill>
                <a:srgbClr val="00B050"/>
              </a:solidFill>
            </a:endParaRPr>
          </a:p>
          <a:p>
            <a:endParaRPr lang="nl-BE" b="1" dirty="0">
              <a:solidFill>
                <a:srgbClr val="00B050"/>
              </a:solidFill>
            </a:endParaRPr>
          </a:p>
          <a:p>
            <a:r>
              <a:rPr lang="nl-BE" sz="2000" b="1" dirty="0">
                <a:solidFill>
                  <a:srgbClr val="002060"/>
                </a:solidFill>
              </a:rPr>
              <a:t>Samenstelling:  </a:t>
            </a:r>
            <a:r>
              <a:rPr lang="nl-BE" sz="2000" b="1" dirty="0" err="1">
                <a:solidFill>
                  <a:srgbClr val="002060"/>
                </a:solidFill>
              </a:rPr>
              <a:t>Jaak</a:t>
            </a:r>
            <a:r>
              <a:rPr lang="nl-BE" sz="2000" b="1" dirty="0">
                <a:solidFill>
                  <a:srgbClr val="002060"/>
                </a:solidFill>
              </a:rPr>
              <a:t> Kusters</a:t>
            </a:r>
          </a:p>
        </p:txBody>
      </p:sp>
    </p:spTree>
    <p:extLst>
      <p:ext uri="{BB962C8B-B14F-4D97-AF65-F5344CB8AC3E}">
        <p14:creationId xmlns:p14="http://schemas.microsoft.com/office/powerpoint/2010/main" val="80152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600" b="1" dirty="0">
                <a:solidFill>
                  <a:srgbClr val="0070C0"/>
                </a:solidFill>
              </a:rPr>
              <a:t>De trekkende kracht  van een positief beeld</a:t>
            </a:r>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268760"/>
            <a:ext cx="6099410" cy="3456384"/>
          </a:xfrm>
        </p:spPr>
      </p:pic>
      <p:sp>
        <p:nvSpPr>
          <p:cNvPr id="9" name="Tekstvak 8"/>
          <p:cNvSpPr txBox="1"/>
          <p:nvPr/>
        </p:nvSpPr>
        <p:spPr>
          <a:xfrm>
            <a:off x="1207793" y="4870069"/>
            <a:ext cx="5524447" cy="707886"/>
          </a:xfrm>
          <a:prstGeom prst="rect">
            <a:avLst/>
          </a:prstGeom>
          <a:noFill/>
        </p:spPr>
        <p:txBody>
          <a:bodyPr wrap="square" rtlCol="0">
            <a:spAutoFit/>
          </a:bodyPr>
          <a:lstStyle/>
          <a:p>
            <a:pPr algn="ctr"/>
            <a:r>
              <a:rPr lang="nl-BE" sz="2000" dirty="0"/>
              <a:t>Wat is het tegenovergestelde van slecht?</a:t>
            </a:r>
          </a:p>
          <a:p>
            <a:pPr algn="ctr"/>
            <a:r>
              <a:rPr lang="nl-BE" sz="2000" dirty="0"/>
              <a:t>Positieve beelden leiden tot positieve acties,</a:t>
            </a:r>
          </a:p>
        </p:txBody>
      </p:sp>
    </p:spTree>
    <p:extLst>
      <p:ext uri="{BB962C8B-B14F-4D97-AF65-F5344CB8AC3E}">
        <p14:creationId xmlns:p14="http://schemas.microsoft.com/office/powerpoint/2010/main" val="185025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0070C0"/>
                </a:solidFill>
              </a:rPr>
              <a:t>Authentieke relaties bouwen</a:t>
            </a:r>
          </a:p>
        </p:txBody>
      </p:sp>
      <p:pic>
        <p:nvPicPr>
          <p:cNvPr id="5" name="Tijdelijke aanduiding voor inhoud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64520"/>
            <a:ext cx="4038600" cy="2997322"/>
          </a:xfrm>
        </p:spPr>
      </p:pic>
      <p:sp>
        <p:nvSpPr>
          <p:cNvPr id="4" name="Tijdelijke aanduiding voor inhoud 3"/>
          <p:cNvSpPr>
            <a:spLocks noGrp="1"/>
          </p:cNvSpPr>
          <p:nvPr>
            <p:ph sz="half" idx="2"/>
          </p:nvPr>
        </p:nvSpPr>
        <p:spPr/>
        <p:txBody>
          <a:bodyPr>
            <a:normAutofit fontScale="92500" lnSpcReduction="20000"/>
          </a:bodyPr>
          <a:lstStyle/>
          <a:p>
            <a:r>
              <a:rPr lang="nl-BE" dirty="0"/>
              <a:t>Een echte kern van A.I. is dat het een relationele aanpak is: gelijkwaardig en wederkerig.</a:t>
            </a:r>
          </a:p>
          <a:p>
            <a:pPr marL="0" indent="0">
              <a:buNone/>
            </a:pPr>
            <a:endParaRPr lang="nl-BE" dirty="0"/>
          </a:p>
          <a:p>
            <a:r>
              <a:rPr lang="nl-BE" dirty="0"/>
              <a:t>Het is een streven naar het creëren van persoonlijke verbindingen die het op zich voor de betrokkenen de moeite waard maken om samen een stap verder te zetten.</a:t>
            </a:r>
          </a:p>
        </p:txBody>
      </p:sp>
    </p:spTree>
    <p:extLst>
      <p:ext uri="{BB962C8B-B14F-4D97-AF65-F5344CB8AC3E}">
        <p14:creationId xmlns:p14="http://schemas.microsoft.com/office/powerpoint/2010/main" val="220370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0070C0"/>
                </a:solidFill>
              </a:rPr>
              <a:t>Organisaties als een open boek</a:t>
            </a:r>
          </a:p>
        </p:txBody>
      </p:sp>
      <p:sp>
        <p:nvSpPr>
          <p:cNvPr id="4" name="Tijdelijke aanduiding voor inhoud 3"/>
          <p:cNvSpPr>
            <a:spLocks noGrp="1"/>
          </p:cNvSpPr>
          <p:nvPr>
            <p:ph sz="half" idx="2"/>
          </p:nvPr>
        </p:nvSpPr>
        <p:spPr>
          <a:xfrm>
            <a:off x="539552" y="2204864"/>
            <a:ext cx="4040188" cy="3951288"/>
          </a:xfrm>
        </p:spPr>
        <p:txBody>
          <a:bodyPr>
            <a:normAutofit fontScale="92500" lnSpcReduction="10000"/>
          </a:bodyPr>
          <a:lstStyle/>
          <a:p>
            <a:r>
              <a:rPr lang="nl-BE" dirty="0"/>
              <a:t>Meerdere interpretaties: wat je ook zoekt, je vindt het</a:t>
            </a:r>
          </a:p>
          <a:p>
            <a:endParaRPr lang="nl-BE" dirty="0"/>
          </a:p>
          <a:p>
            <a:r>
              <a:rPr lang="nl-BE" dirty="0"/>
              <a:t>We kunnen kiezen waar we aandacht aan geven</a:t>
            </a:r>
          </a:p>
          <a:p>
            <a:endParaRPr lang="nl-BE" dirty="0"/>
          </a:p>
          <a:p>
            <a:r>
              <a:rPr lang="nl-BE" dirty="0"/>
              <a:t>Alles wat je aandacht geeft, groeit</a:t>
            </a:r>
          </a:p>
          <a:p>
            <a:endParaRPr lang="nl-BE" dirty="0"/>
          </a:p>
          <a:p>
            <a:r>
              <a:rPr lang="nl-BE" dirty="0"/>
              <a:t>Verhalen scheppen samenhang</a:t>
            </a:r>
          </a:p>
          <a:p>
            <a:endParaRPr lang="nl-BE" dirty="0"/>
          </a:p>
          <a:p>
            <a:endParaRPr lang="nl-BE" dirty="0"/>
          </a:p>
        </p:txBody>
      </p:sp>
      <p:sp>
        <p:nvSpPr>
          <p:cNvPr id="5" name="Tijdelijke aanduiding voor tekst 4"/>
          <p:cNvSpPr>
            <a:spLocks noGrp="1"/>
          </p:cNvSpPr>
          <p:nvPr>
            <p:ph type="body" sz="quarter" idx="3"/>
          </p:nvPr>
        </p:nvSpPr>
        <p:spPr/>
        <p:txBody>
          <a:bodyPr/>
          <a:lstStyle/>
          <a:p>
            <a:endParaRPr lang="nl-BE"/>
          </a:p>
        </p:txBody>
      </p:sp>
      <p:pic>
        <p:nvPicPr>
          <p:cNvPr id="7" name="Tijdelijke aanduiding voor inhoud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55976" y="1484784"/>
            <a:ext cx="4389617" cy="4384997"/>
          </a:xfrm>
        </p:spPr>
      </p:pic>
    </p:spTree>
    <p:extLst>
      <p:ext uri="{BB962C8B-B14F-4D97-AF65-F5344CB8AC3E}">
        <p14:creationId xmlns:p14="http://schemas.microsoft.com/office/powerpoint/2010/main" val="323836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3" y="0"/>
            <a:ext cx="91829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5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noAutofit/>
          </a:bodyPr>
          <a:lstStyle/>
          <a:p>
            <a:r>
              <a:rPr lang="nl-BE" sz="2800" b="1" dirty="0">
                <a:solidFill>
                  <a:srgbClr val="0070C0"/>
                </a:solidFill>
              </a:rPr>
              <a:t>Het startpunt: het formuleren van het kernthema</a:t>
            </a:r>
            <a:br>
              <a:rPr lang="nl-BE" sz="2800" b="1" dirty="0">
                <a:solidFill>
                  <a:srgbClr val="0070C0"/>
                </a:solidFill>
              </a:rPr>
            </a:br>
            <a:r>
              <a:rPr lang="nl-BE" sz="2800" b="1" dirty="0">
                <a:solidFill>
                  <a:srgbClr val="0070C0"/>
                </a:solidFill>
              </a:rPr>
              <a:t>(het gekozen pilootproject)</a:t>
            </a:r>
          </a:p>
        </p:txBody>
      </p:sp>
      <p:sp>
        <p:nvSpPr>
          <p:cNvPr id="3" name="Tijdelijke aanduiding voor inhoud 2"/>
          <p:cNvSpPr>
            <a:spLocks noGrp="1"/>
          </p:cNvSpPr>
          <p:nvPr>
            <p:ph idx="1"/>
          </p:nvPr>
        </p:nvSpPr>
        <p:spPr/>
        <p:txBody>
          <a:bodyPr/>
          <a:lstStyle/>
          <a:p>
            <a:r>
              <a:rPr lang="nl-BE" dirty="0"/>
              <a:t>Organisaties veranderen in de richting van datgene wat ze aandacht geven,  wat ze onderzoeken…</a:t>
            </a:r>
          </a:p>
          <a:p>
            <a:r>
              <a:rPr lang="nl-BE" dirty="0"/>
              <a:t>De vragen die we stellen, bepalen wat we zullen vinden…</a:t>
            </a:r>
          </a:p>
          <a:p>
            <a:r>
              <a:rPr lang="nl-BE" dirty="0"/>
              <a:t>De keuze van het kernthema is lotsbepalend: waar wil je méér van…?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869160"/>
            <a:ext cx="2852167" cy="936104"/>
          </a:xfrm>
          <a:prstGeom prst="rect">
            <a:avLst/>
          </a:prstGeom>
        </p:spPr>
      </p:pic>
    </p:spTree>
    <p:extLst>
      <p:ext uri="{BB962C8B-B14F-4D97-AF65-F5344CB8AC3E}">
        <p14:creationId xmlns:p14="http://schemas.microsoft.com/office/powerpoint/2010/main" val="426769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rgbClr val="0070C0"/>
                </a:solidFill>
              </a:rPr>
              <a:t>Voorbeeld van ‘kernthema’</a:t>
            </a:r>
            <a:br>
              <a:rPr lang="nl-BE" b="1" dirty="0">
                <a:solidFill>
                  <a:srgbClr val="0070C0"/>
                </a:solidFill>
              </a:rPr>
            </a:br>
            <a:r>
              <a:rPr lang="nl-BE" b="1" dirty="0">
                <a:solidFill>
                  <a:srgbClr val="0070C0"/>
                </a:solidFill>
              </a:rPr>
              <a:t>(rond talent en bezieling in de LOAR)</a:t>
            </a:r>
            <a:endParaRPr lang="nl-BE" dirty="0"/>
          </a:p>
        </p:txBody>
      </p:sp>
      <p:sp>
        <p:nvSpPr>
          <p:cNvPr id="3" name="Tijdelijke aanduiding voor inhoud 2"/>
          <p:cNvSpPr>
            <a:spLocks noGrp="1"/>
          </p:cNvSpPr>
          <p:nvPr>
            <p:ph idx="1"/>
          </p:nvPr>
        </p:nvSpPr>
        <p:spPr/>
        <p:txBody>
          <a:bodyPr>
            <a:normAutofit fontScale="85000" lnSpcReduction="10000"/>
          </a:bodyPr>
          <a:lstStyle/>
          <a:p>
            <a:pPr marL="0" indent="0" algn="ctr">
              <a:buNone/>
            </a:pPr>
            <a:r>
              <a:rPr lang="nl-BE" dirty="0">
                <a:solidFill>
                  <a:srgbClr val="00B050"/>
                </a:solidFill>
              </a:rPr>
              <a:t>Kernthema:</a:t>
            </a:r>
          </a:p>
          <a:p>
            <a:endParaRPr lang="nl-BE" dirty="0">
              <a:solidFill>
                <a:srgbClr val="00B050"/>
              </a:solidFill>
            </a:endParaRPr>
          </a:p>
          <a:p>
            <a:pPr marL="0" indent="0">
              <a:buNone/>
            </a:pPr>
            <a:r>
              <a:rPr lang="nl-BE" b="1" dirty="0"/>
              <a:t>“Door goed gebruik van het talent en de bezieling van zijn leden is de lokale seniorenraad een vitale organisatie die gekend is, gehoord en gerespecteerd wordt als een belangrijke stimulans voor de plaatselijke seniorenorganisaties en als adviesorgaan dat toonzetter is bij de ontwikkeling van het lokaal ouderenbeleid binnen het meerjarenplan van de gemeente.”</a:t>
            </a:r>
            <a:endParaRPr lang="nl-BE" b="1" dirty="0">
              <a:effectLst/>
            </a:endParaRPr>
          </a:p>
          <a:p>
            <a:pPr marL="0" indent="0">
              <a:buNone/>
            </a:pPr>
            <a:br>
              <a:rPr lang="nl-BE" dirty="0"/>
            </a:br>
            <a:endParaRPr lang="nl-BE" dirty="0"/>
          </a:p>
          <a:p>
            <a:endParaRPr lang="nl-BE" dirty="0"/>
          </a:p>
        </p:txBody>
      </p:sp>
    </p:spTree>
    <p:extLst>
      <p:ext uri="{BB962C8B-B14F-4D97-AF65-F5344CB8AC3E}">
        <p14:creationId xmlns:p14="http://schemas.microsoft.com/office/powerpoint/2010/main" val="171829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rgbClr val="0070C0"/>
                </a:solidFill>
              </a:rPr>
              <a:t>Voorbeeld van vragen voor een waarderend interview</a:t>
            </a:r>
          </a:p>
        </p:txBody>
      </p:sp>
      <p:sp>
        <p:nvSpPr>
          <p:cNvPr id="3" name="Tijdelijke aanduiding voor inhoud 2"/>
          <p:cNvSpPr>
            <a:spLocks noGrp="1"/>
          </p:cNvSpPr>
          <p:nvPr>
            <p:ph idx="1"/>
          </p:nvPr>
        </p:nvSpPr>
        <p:spPr>
          <a:xfrm>
            <a:off x="179512" y="1600200"/>
            <a:ext cx="8784976" cy="4983162"/>
          </a:xfrm>
        </p:spPr>
        <p:txBody>
          <a:bodyPr>
            <a:normAutofit fontScale="40000" lnSpcReduction="20000"/>
          </a:bodyPr>
          <a:lstStyle/>
          <a:p>
            <a:pPr marL="0" lvl="0" indent="0">
              <a:buNone/>
            </a:pPr>
            <a:r>
              <a:rPr lang="nl-NL" sz="4000" b="1" u="sng" dirty="0"/>
              <a:t>Eerste vraag</a:t>
            </a:r>
            <a:r>
              <a:rPr lang="nl-NL" sz="4000" u="sng" dirty="0"/>
              <a:t>: </a:t>
            </a:r>
            <a:endParaRPr lang="nl-BE" sz="4000" dirty="0"/>
          </a:p>
          <a:p>
            <a:pPr marL="0" indent="0">
              <a:buNone/>
            </a:pPr>
            <a:r>
              <a:rPr lang="nl-NL" sz="4000" dirty="0"/>
              <a:t> </a:t>
            </a:r>
            <a:endParaRPr lang="nl-BE" sz="4000" dirty="0"/>
          </a:p>
          <a:p>
            <a:pPr marL="0" indent="0">
              <a:buNone/>
            </a:pPr>
            <a:r>
              <a:rPr lang="nl-NL" sz="4000" b="1" i="1" dirty="0"/>
              <a:t>“Als lid van uw lokale seniorenadviesraad heb je in het verleden ongetwijfeld al fijne momenten meegemaakt en/of initiatieven genomen waar je nu nog fier op kan terug kijken en waarvoor je destijds waardering van anderen hebt gekregen. Kan je eens een verhaal vertellen over zulke belevenis? Wat was jouw concrete bijdrage? Welke talenten heb je daarbij kunnen inzetten?”</a:t>
            </a:r>
            <a:endParaRPr lang="nl-BE" sz="4000" dirty="0"/>
          </a:p>
          <a:p>
            <a:pPr marL="0" indent="0">
              <a:buNone/>
            </a:pPr>
            <a:r>
              <a:rPr lang="nl-NL" sz="4000" dirty="0"/>
              <a:t> </a:t>
            </a:r>
            <a:endParaRPr lang="nl-BE" sz="4000" dirty="0"/>
          </a:p>
          <a:p>
            <a:pPr marL="0" lvl="0" indent="0">
              <a:buNone/>
            </a:pPr>
            <a:r>
              <a:rPr lang="nl-NL" sz="4000" b="1" u="sng" dirty="0"/>
              <a:t>Tweede vraag</a:t>
            </a:r>
            <a:r>
              <a:rPr lang="nl-NL" sz="4000" u="sng" dirty="0"/>
              <a:t>: </a:t>
            </a:r>
            <a:endParaRPr lang="nl-BE" sz="4000" dirty="0"/>
          </a:p>
          <a:p>
            <a:pPr marL="0" indent="0">
              <a:buNone/>
            </a:pPr>
            <a:r>
              <a:rPr lang="nl-NL" sz="4000" dirty="0"/>
              <a:t> </a:t>
            </a:r>
            <a:endParaRPr lang="nl-BE" sz="4000" dirty="0"/>
          </a:p>
          <a:p>
            <a:pPr marL="0" indent="0">
              <a:buNone/>
            </a:pPr>
            <a:r>
              <a:rPr lang="nl-NL" sz="4000" b="1" i="1" dirty="0"/>
              <a:t>“Nu je over je talent en je passie hebt kunnen spreken zou ik willen vragen om eens echt te dromen – zonder grenzen - dat alles mogelijk is en jullie werking een ‘boost’ kent en dat alle leden van uw lokale seniorenadviesraad het beste van zichzelf zouden geven, hun talenten en competenties ten volle kunnen inzetten. Wat zie je dan gebeuren? Wat zou jouw eigen droom zijn voor een bruisende lokale seniorenadviesraad binnen enkele jaren… en jouw rol daarin?”</a:t>
            </a:r>
          </a:p>
          <a:p>
            <a:pPr marL="0" indent="0">
              <a:buNone/>
            </a:pPr>
            <a:endParaRPr lang="nl-NL" sz="4000" b="1" i="1" dirty="0"/>
          </a:p>
          <a:p>
            <a:pPr marL="0" indent="0">
              <a:buNone/>
            </a:pPr>
            <a:r>
              <a:rPr lang="nl-NL" sz="4000" b="1" u="sng" dirty="0"/>
              <a:t>Derde vraag:</a:t>
            </a:r>
          </a:p>
          <a:p>
            <a:pPr marL="0" indent="0">
              <a:buNone/>
            </a:pPr>
            <a:endParaRPr lang="nl-NL" sz="4000" b="1" u="sng" dirty="0"/>
          </a:p>
          <a:p>
            <a:pPr marL="0" indent="0">
              <a:buNone/>
            </a:pPr>
            <a:r>
              <a:rPr lang="nl-NL" sz="4000" b="1" i="1" dirty="0"/>
              <a:t>“Nu je terug bezieling en bewogenheid voelt voor jouw inzet in de seniorenadviesraad, wat zouden  dan één of twee concrete stappen kunnen zijn die je nu al kan zetten om aan die droom te werken?”</a:t>
            </a:r>
            <a:endParaRPr lang="nl-BE" sz="4000" i="1" dirty="0"/>
          </a:p>
          <a:p>
            <a:pPr marL="0" indent="0">
              <a:buNone/>
            </a:pPr>
            <a:r>
              <a:rPr lang="nl-NL" b="1" dirty="0"/>
              <a:t> </a:t>
            </a:r>
            <a:endParaRPr lang="nl-BE" dirty="0"/>
          </a:p>
          <a:p>
            <a:pPr marL="0" indent="0">
              <a:buNone/>
            </a:pPr>
            <a:endParaRPr lang="nl-BE" dirty="0"/>
          </a:p>
        </p:txBody>
      </p:sp>
    </p:spTree>
    <p:extLst>
      <p:ext uri="{BB962C8B-B14F-4D97-AF65-F5344CB8AC3E}">
        <p14:creationId xmlns:p14="http://schemas.microsoft.com/office/powerpoint/2010/main" val="17504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99592" y="908720"/>
            <a:ext cx="6917972" cy="646331"/>
          </a:xfrm>
          <a:prstGeom prst="rect">
            <a:avLst/>
          </a:prstGeom>
          <a:noFill/>
        </p:spPr>
        <p:txBody>
          <a:bodyPr wrap="square" rtlCol="0">
            <a:spAutoFit/>
          </a:bodyPr>
          <a:lstStyle/>
          <a:p>
            <a:endParaRPr lang="nl-BE" dirty="0"/>
          </a:p>
          <a:p>
            <a:endParaRPr lang="nl-BE" dirty="0"/>
          </a:p>
        </p:txBody>
      </p:sp>
      <p:sp>
        <p:nvSpPr>
          <p:cNvPr id="3" name="Tekstvak 2"/>
          <p:cNvSpPr txBox="1"/>
          <p:nvPr/>
        </p:nvSpPr>
        <p:spPr>
          <a:xfrm>
            <a:off x="683568" y="1124744"/>
            <a:ext cx="7133996" cy="3693319"/>
          </a:xfrm>
          <a:prstGeom prst="rect">
            <a:avLst/>
          </a:prstGeom>
          <a:noFill/>
        </p:spPr>
        <p:txBody>
          <a:bodyPr wrap="square" rtlCol="0">
            <a:spAutoFit/>
          </a:bodyPr>
          <a:lstStyle/>
          <a:p>
            <a:endParaRPr lang="nl-BE" dirty="0"/>
          </a:p>
          <a:p>
            <a:r>
              <a:rPr lang="nl-BE" dirty="0"/>
              <a:t>Wil je zelf nog meer inzicht verwerven in de ‘Waarderende benadering’?</a:t>
            </a:r>
          </a:p>
          <a:p>
            <a:endParaRPr lang="nl-BE" dirty="0"/>
          </a:p>
          <a:p>
            <a:r>
              <a:rPr lang="nl-BE" dirty="0"/>
              <a:t>Wil je met jouw ouderenvereniging of seniorenraad een vernieuwings- of veranderingsproject realiseren?</a:t>
            </a:r>
          </a:p>
          <a:p>
            <a:endParaRPr lang="nl-BE" dirty="0"/>
          </a:p>
          <a:p>
            <a:r>
              <a:rPr lang="nl-BE" dirty="0"/>
              <a:t>Dan sta ik als AI-gecertificeerde procesbegeleider voor u klaar.</a:t>
            </a:r>
          </a:p>
          <a:p>
            <a:pPr algn="ctr"/>
            <a:r>
              <a:rPr lang="nl-BE" dirty="0"/>
              <a:t>-------------------</a:t>
            </a:r>
          </a:p>
          <a:p>
            <a:pPr algn="ctr"/>
            <a:endParaRPr lang="nl-BE" dirty="0"/>
          </a:p>
          <a:p>
            <a:pPr algn="ctr"/>
            <a:r>
              <a:rPr lang="nl-BE" dirty="0"/>
              <a:t>Je kan me contacteren via</a:t>
            </a:r>
            <a:r>
              <a:rPr lang="nl-BE" b="1" i="1">
                <a:solidFill>
                  <a:schemeClr val="tx2"/>
                </a:solidFill>
              </a:rPr>
              <a:t>: jaak.kusters@gmail.com</a:t>
            </a:r>
            <a:endParaRPr lang="nl-BE" b="1" i="1" dirty="0">
              <a:solidFill>
                <a:schemeClr val="tx2"/>
              </a:solidFill>
            </a:endParaRPr>
          </a:p>
          <a:p>
            <a:pPr algn="ctr"/>
            <a:endParaRPr lang="nl-BE" dirty="0"/>
          </a:p>
          <a:p>
            <a:endParaRPr lang="nl-BE" dirty="0"/>
          </a:p>
          <a:p>
            <a:endParaRPr lang="nl-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407240"/>
            <a:ext cx="2918398" cy="1542040"/>
          </a:xfrm>
          <a:prstGeom prst="rect">
            <a:avLst/>
          </a:prstGeom>
        </p:spPr>
      </p:pic>
      <p:sp>
        <p:nvSpPr>
          <p:cNvPr id="5" name="Tekstvak 4"/>
          <p:cNvSpPr txBox="1"/>
          <p:nvPr/>
        </p:nvSpPr>
        <p:spPr>
          <a:xfrm>
            <a:off x="1475656" y="404664"/>
            <a:ext cx="6048672" cy="584775"/>
          </a:xfrm>
          <a:prstGeom prst="rect">
            <a:avLst/>
          </a:prstGeom>
          <a:noFill/>
        </p:spPr>
        <p:txBody>
          <a:bodyPr wrap="square" rtlCol="0">
            <a:spAutoFit/>
          </a:bodyPr>
          <a:lstStyle/>
          <a:p>
            <a:r>
              <a:rPr lang="nl-BE" sz="3200" b="1" dirty="0">
                <a:solidFill>
                  <a:srgbClr val="0070C0"/>
                </a:solidFill>
              </a:rPr>
              <a:t>Bedankt voor uw belangstelling !</a:t>
            </a:r>
          </a:p>
        </p:txBody>
      </p:sp>
    </p:spTree>
    <p:extLst>
      <p:ext uri="{BB962C8B-B14F-4D97-AF65-F5344CB8AC3E}">
        <p14:creationId xmlns:p14="http://schemas.microsoft.com/office/powerpoint/2010/main" val="287817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err="1">
                <a:solidFill>
                  <a:srgbClr val="0070C0"/>
                </a:solidFill>
              </a:rPr>
              <a:t>Appreciative</a:t>
            </a:r>
            <a:r>
              <a:rPr lang="nl-BE" b="1" dirty="0">
                <a:solidFill>
                  <a:srgbClr val="0070C0"/>
                </a:solidFill>
              </a:rPr>
              <a:t> </a:t>
            </a:r>
            <a:r>
              <a:rPr lang="nl-BE" b="1" dirty="0" err="1">
                <a:solidFill>
                  <a:srgbClr val="0070C0"/>
                </a:solidFill>
              </a:rPr>
              <a:t>Inquiry</a:t>
            </a:r>
            <a:r>
              <a:rPr lang="nl-BE" b="1" dirty="0">
                <a:solidFill>
                  <a:srgbClr val="0070C0"/>
                </a:solidFill>
              </a:rPr>
              <a:t> (waarderend onderzoek) als visie op veranderen</a:t>
            </a:r>
          </a:p>
        </p:txBody>
      </p:sp>
      <p:sp>
        <p:nvSpPr>
          <p:cNvPr id="5" name="Tijdelijke aanduiding voor inhoud 4"/>
          <p:cNvSpPr>
            <a:spLocks noGrp="1"/>
          </p:cNvSpPr>
          <p:nvPr>
            <p:ph idx="1"/>
          </p:nvPr>
        </p:nvSpPr>
        <p:spPr>
          <a:xfrm>
            <a:off x="395536" y="1412776"/>
            <a:ext cx="8496944" cy="4968552"/>
          </a:xfrm>
        </p:spPr>
        <p:txBody>
          <a:bodyPr>
            <a:normAutofit fontScale="92500" lnSpcReduction="20000"/>
          </a:bodyPr>
          <a:lstStyle/>
          <a:p>
            <a:pPr marL="0" indent="0" algn="ctr">
              <a:buNone/>
            </a:pPr>
            <a:r>
              <a:rPr lang="nl-BE" dirty="0">
                <a:solidFill>
                  <a:srgbClr val="00B050"/>
                </a:solidFill>
              </a:rPr>
              <a:t>                 A.I. is het samen onderzoeken </a:t>
            </a:r>
          </a:p>
          <a:p>
            <a:pPr marL="0" indent="0" algn="ctr">
              <a:buNone/>
            </a:pPr>
            <a:r>
              <a:rPr lang="nl-BE" dirty="0">
                <a:solidFill>
                  <a:srgbClr val="00B050"/>
                </a:solidFill>
              </a:rPr>
              <a:t>van wat leven geeft</a:t>
            </a:r>
          </a:p>
          <a:p>
            <a:r>
              <a:rPr lang="nl-BE" dirty="0"/>
              <a:t>Een gezamenlijke en systematische zoektocht om de sterke punten van een persoon/team/organisatie te identificeren en beter te begrijpen, om zo…</a:t>
            </a:r>
          </a:p>
          <a:p>
            <a:r>
              <a:rPr lang="nl-BE" dirty="0"/>
              <a:t>…vooruit te kijken en beelden te vormen bij onze grootste verlangens en wensen,…en van daaruit</a:t>
            </a:r>
          </a:p>
          <a:p>
            <a:r>
              <a:rPr lang="nl-BE" dirty="0"/>
              <a:t>…te stimuleren dat mensen samen de ideale toekomst gaan waarmaken, en…</a:t>
            </a:r>
          </a:p>
          <a:p>
            <a:r>
              <a:rPr lang="nl-BE" dirty="0"/>
              <a:t>…zelfgestuurde verandering en innovatie lanceren.</a:t>
            </a:r>
          </a:p>
          <a:p>
            <a:endParaRPr lang="nl-BE"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412776"/>
            <a:ext cx="936104" cy="864096"/>
          </a:xfrm>
          <a:prstGeom prst="rect">
            <a:avLst/>
          </a:prstGeom>
        </p:spPr>
      </p:pic>
    </p:spTree>
    <p:extLst>
      <p:ext uri="{BB962C8B-B14F-4D97-AF65-F5344CB8AC3E}">
        <p14:creationId xmlns:p14="http://schemas.microsoft.com/office/powerpoint/2010/main" val="428039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normAutofit fontScale="90000"/>
          </a:bodyPr>
          <a:lstStyle/>
          <a:p>
            <a:r>
              <a:rPr lang="nl-BE" b="1" dirty="0">
                <a:solidFill>
                  <a:srgbClr val="0070C0"/>
                </a:solidFill>
              </a:rPr>
              <a:t>De beste manier om engagement en enthousiasme te krijgen</a:t>
            </a:r>
            <a:endParaRPr lang="nl-BE" dirty="0"/>
          </a:p>
        </p:txBody>
      </p:sp>
      <p:sp>
        <p:nvSpPr>
          <p:cNvPr id="15" name="Tijdelijke aanduiding voor inhoud 14"/>
          <p:cNvSpPr>
            <a:spLocks noGrp="1"/>
          </p:cNvSpPr>
          <p:nvPr>
            <p:ph sz="half" idx="1"/>
          </p:nvPr>
        </p:nvSpPr>
        <p:spPr/>
        <p:txBody>
          <a:bodyPr/>
          <a:lstStyle/>
          <a:p>
            <a:r>
              <a:rPr lang="nl-BE" dirty="0"/>
              <a:t>Een organisatie onderzoek doen naar stress en ontevredenheid…?</a:t>
            </a:r>
          </a:p>
          <a:p>
            <a:endParaRPr lang="nl-BE" dirty="0"/>
          </a:p>
          <a:p>
            <a:r>
              <a:rPr lang="nl-BE" dirty="0"/>
              <a:t>Leren en groeien vanuit momenten van hoogste engagement  en enthousiasme…?</a:t>
            </a:r>
          </a:p>
          <a:p>
            <a:endParaRPr lang="nl-BE" dirty="0"/>
          </a:p>
          <a:p>
            <a:endParaRPr lang="nl-BE" dirty="0"/>
          </a:p>
        </p:txBody>
      </p:sp>
      <p:pic>
        <p:nvPicPr>
          <p:cNvPr id="17" name="Tijdelijke aanduiding voor inhoud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2120" y="3756978"/>
            <a:ext cx="2016224" cy="1976278"/>
          </a:xfrm>
        </p:spPr>
      </p:pic>
      <p:sp>
        <p:nvSpPr>
          <p:cNvPr id="2" name="PIJL-OMHOOG en -OMLAAG 1"/>
          <p:cNvSpPr/>
          <p:nvPr/>
        </p:nvSpPr>
        <p:spPr>
          <a:xfrm>
            <a:off x="2020245" y="3356992"/>
            <a:ext cx="242316"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5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99592" y="279502"/>
            <a:ext cx="7200800" cy="6101827"/>
          </a:xfrm>
        </p:spPr>
        <p:txBody>
          <a:bodyPr/>
          <a:lstStyle/>
          <a:p>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279502"/>
            <a:ext cx="7141530" cy="53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08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rgbClr val="0070C0"/>
                </a:solidFill>
              </a:rPr>
              <a:t>Waarderende benadering</a:t>
            </a:r>
            <a:br>
              <a:rPr lang="nl-BE" b="1" dirty="0">
                <a:solidFill>
                  <a:srgbClr val="0070C0"/>
                </a:solidFill>
              </a:rPr>
            </a:br>
            <a:r>
              <a:rPr lang="nl-BE" b="1" dirty="0">
                <a:solidFill>
                  <a:srgbClr val="0070C0"/>
                </a:solidFill>
              </a:rPr>
              <a:t>Weg van het </a:t>
            </a:r>
            <a:r>
              <a:rPr lang="nl-BE" b="1" dirty="0" err="1">
                <a:solidFill>
                  <a:srgbClr val="0070C0"/>
                </a:solidFill>
              </a:rPr>
              <a:t>probleemdenken</a:t>
            </a:r>
            <a:endParaRPr lang="nl-BE" b="1" dirty="0">
              <a:solidFill>
                <a:srgbClr val="0070C0"/>
              </a:solidFill>
            </a:endParaRPr>
          </a:p>
        </p:txBody>
      </p:sp>
      <p:sp>
        <p:nvSpPr>
          <p:cNvPr id="3" name="Tijdelijke aanduiding voor inhoud 2"/>
          <p:cNvSpPr>
            <a:spLocks noGrp="1"/>
          </p:cNvSpPr>
          <p:nvPr>
            <p:ph sz="half" idx="1"/>
          </p:nvPr>
        </p:nvSpPr>
        <p:spPr/>
        <p:txBody>
          <a:bodyPr>
            <a:normAutofit lnSpcReduction="10000"/>
          </a:bodyPr>
          <a:lstStyle/>
          <a:p>
            <a:r>
              <a:rPr lang="nl-BE" sz="2400" dirty="0">
                <a:solidFill>
                  <a:srgbClr val="00B050"/>
                </a:solidFill>
              </a:rPr>
              <a:t>PROBLEEM OPLOSSEN </a:t>
            </a:r>
          </a:p>
          <a:p>
            <a:pPr algn="ctr"/>
            <a:endParaRPr lang="nl-BE" sz="2400" dirty="0"/>
          </a:p>
          <a:p>
            <a:r>
              <a:rPr lang="nl-BE" sz="2000" dirty="0"/>
              <a:t>Probleemidentificatie</a:t>
            </a:r>
          </a:p>
          <a:p>
            <a:pPr algn="ctr"/>
            <a:endParaRPr lang="nl-BE" sz="2000" dirty="0"/>
          </a:p>
          <a:p>
            <a:endParaRPr lang="nl-BE" sz="2000" dirty="0"/>
          </a:p>
          <a:p>
            <a:r>
              <a:rPr lang="nl-BE" sz="2000" dirty="0"/>
              <a:t>Analyse van de oorzaken</a:t>
            </a:r>
          </a:p>
          <a:p>
            <a:pPr algn="ctr"/>
            <a:endParaRPr lang="nl-BE" sz="2000" dirty="0"/>
          </a:p>
          <a:p>
            <a:endParaRPr lang="nl-BE" sz="2000" dirty="0"/>
          </a:p>
          <a:p>
            <a:r>
              <a:rPr lang="nl-BE" sz="2000" dirty="0"/>
              <a:t>Analyse van de oplossingen</a:t>
            </a:r>
          </a:p>
          <a:p>
            <a:pPr algn="ctr"/>
            <a:endParaRPr lang="nl-BE" sz="2000" dirty="0"/>
          </a:p>
          <a:p>
            <a:endParaRPr lang="nl-BE" sz="2000" dirty="0"/>
          </a:p>
          <a:p>
            <a:r>
              <a:rPr lang="nl-BE" sz="2000" dirty="0"/>
              <a:t>Actieplanning</a:t>
            </a:r>
          </a:p>
        </p:txBody>
      </p:sp>
      <p:sp>
        <p:nvSpPr>
          <p:cNvPr id="4" name="Tijdelijke aanduiding voor inhoud 3"/>
          <p:cNvSpPr>
            <a:spLocks noGrp="1"/>
          </p:cNvSpPr>
          <p:nvPr>
            <p:ph sz="half" idx="2"/>
          </p:nvPr>
        </p:nvSpPr>
        <p:spPr/>
        <p:txBody>
          <a:bodyPr>
            <a:normAutofit lnSpcReduction="10000"/>
          </a:bodyPr>
          <a:lstStyle/>
          <a:p>
            <a:r>
              <a:rPr lang="nl-BE" sz="2400" dirty="0">
                <a:solidFill>
                  <a:srgbClr val="00B050"/>
                </a:solidFill>
              </a:rPr>
              <a:t>TOEKOMST WAARMAKEN</a:t>
            </a:r>
          </a:p>
          <a:p>
            <a:pPr algn="ctr"/>
            <a:endParaRPr lang="nl-BE" sz="2400" dirty="0"/>
          </a:p>
          <a:p>
            <a:r>
              <a:rPr lang="nl-BE" sz="2000" dirty="0"/>
              <a:t>‘Het beste dat is’ waarderen</a:t>
            </a:r>
          </a:p>
          <a:p>
            <a:pPr algn="ctr"/>
            <a:endParaRPr lang="nl-BE" sz="2400" dirty="0"/>
          </a:p>
          <a:p>
            <a:pPr marL="0" indent="0">
              <a:buNone/>
            </a:pPr>
            <a:endParaRPr lang="nl-BE" sz="2000" dirty="0"/>
          </a:p>
          <a:p>
            <a:r>
              <a:rPr lang="nl-BE" sz="2000" dirty="0"/>
              <a:t>Verbeelden ‘wat mogelijk is’</a:t>
            </a:r>
          </a:p>
          <a:p>
            <a:pPr algn="ctr"/>
            <a:endParaRPr lang="nl-BE" sz="2400" dirty="0"/>
          </a:p>
          <a:p>
            <a:endParaRPr lang="nl-BE" sz="2000" dirty="0"/>
          </a:p>
          <a:p>
            <a:r>
              <a:rPr lang="nl-BE" sz="2000" dirty="0"/>
              <a:t>Bepalen ‘wat nodig is’</a:t>
            </a:r>
          </a:p>
          <a:p>
            <a:pPr algn="ctr"/>
            <a:endParaRPr lang="nl-BE" sz="3200" dirty="0"/>
          </a:p>
          <a:p>
            <a:r>
              <a:rPr lang="nl-BE" sz="2000" dirty="0"/>
              <a:t>Innoveren naar de toekomst</a:t>
            </a:r>
          </a:p>
        </p:txBody>
      </p:sp>
      <p:sp>
        <p:nvSpPr>
          <p:cNvPr id="5" name="PIJL-OMLAAG 4"/>
          <p:cNvSpPr/>
          <p:nvPr/>
        </p:nvSpPr>
        <p:spPr>
          <a:xfrm>
            <a:off x="1979712" y="2030512"/>
            <a:ext cx="3406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OMLAAG 5"/>
          <p:cNvSpPr/>
          <p:nvPr/>
        </p:nvSpPr>
        <p:spPr>
          <a:xfrm>
            <a:off x="1933996" y="2996952"/>
            <a:ext cx="432048" cy="360040"/>
          </a:xfrm>
          <a:prstGeom prst="downArrow">
            <a:avLst>
              <a:gd name="adj1" fmla="val 50000"/>
              <a:gd name="adj2" fmla="val 53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OMLAAG 6"/>
          <p:cNvSpPr/>
          <p:nvPr/>
        </p:nvSpPr>
        <p:spPr>
          <a:xfrm>
            <a:off x="1922505" y="3861048"/>
            <a:ext cx="397823" cy="374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PIJL-OMLAAG 7"/>
          <p:cNvSpPr/>
          <p:nvPr/>
        </p:nvSpPr>
        <p:spPr>
          <a:xfrm>
            <a:off x="1907703" y="4941168"/>
            <a:ext cx="400493" cy="388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PIJL-OMLAAG 8"/>
          <p:cNvSpPr/>
          <p:nvPr/>
        </p:nvSpPr>
        <p:spPr>
          <a:xfrm>
            <a:off x="6443996" y="203051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OMLAAG 9"/>
          <p:cNvSpPr/>
          <p:nvPr/>
        </p:nvSpPr>
        <p:spPr>
          <a:xfrm>
            <a:off x="6480212" y="3002348"/>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OMLAAG 10"/>
          <p:cNvSpPr/>
          <p:nvPr/>
        </p:nvSpPr>
        <p:spPr>
          <a:xfrm>
            <a:off x="6504112" y="4021893"/>
            <a:ext cx="396044" cy="374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PIJL-OMLAAG 11"/>
          <p:cNvSpPr/>
          <p:nvPr/>
        </p:nvSpPr>
        <p:spPr>
          <a:xfrm>
            <a:off x="6519248" y="4941168"/>
            <a:ext cx="39014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2261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2870514"/>
              </p:ext>
            </p:extLst>
          </p:nvPr>
        </p:nvGraphicFramePr>
        <p:xfrm>
          <a:off x="133315" y="1"/>
          <a:ext cx="8903181" cy="6741368"/>
        </p:xfrm>
        <a:graphic>
          <a:graphicData uri="http://schemas.openxmlformats.org/presentationml/2006/ole">
            <mc:AlternateContent xmlns:mc="http://schemas.openxmlformats.org/markup-compatibility/2006">
              <mc:Choice xmlns:v="urn:schemas-microsoft-com:vml" Requires="v">
                <p:oleObj spid="_x0000_s1026" name="Document" r:id="rId4" imgW="9784259" imgH="6593049" progId="Word.Document.8">
                  <p:embed/>
                </p:oleObj>
              </mc:Choice>
              <mc:Fallback>
                <p:oleObj name="Document" r:id="rId4" imgW="9784259" imgH="6593049" progId="Word.Document.8">
                  <p:embed/>
                  <p:pic>
                    <p:nvPicPr>
                      <p:cNvPr id="2" name="Object 1"/>
                      <p:cNvPicPr/>
                      <p:nvPr/>
                    </p:nvPicPr>
                    <p:blipFill>
                      <a:blip r:embed="rId5"/>
                      <a:stretch>
                        <a:fillRect/>
                      </a:stretch>
                    </p:blipFill>
                    <p:spPr>
                      <a:xfrm>
                        <a:off x="133315" y="1"/>
                        <a:ext cx="8903181" cy="6741368"/>
                      </a:xfrm>
                      <a:prstGeom prst="rect">
                        <a:avLst/>
                      </a:prstGeom>
                    </p:spPr>
                  </p:pic>
                </p:oleObj>
              </mc:Fallback>
            </mc:AlternateContent>
          </a:graphicData>
        </a:graphic>
      </p:graphicFrame>
    </p:spTree>
    <p:extLst>
      <p:ext uri="{BB962C8B-B14F-4D97-AF65-F5344CB8AC3E}">
        <p14:creationId xmlns:p14="http://schemas.microsoft.com/office/powerpoint/2010/main" val="413355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0070C0"/>
                </a:solidFill>
              </a:rPr>
              <a:t>Veranderen door te onderzoeken</a:t>
            </a:r>
          </a:p>
        </p:txBody>
      </p:sp>
      <p:sp>
        <p:nvSpPr>
          <p:cNvPr id="4" name="Tijdelijke aanduiding voor inhoud 3"/>
          <p:cNvSpPr>
            <a:spLocks noGrp="1"/>
          </p:cNvSpPr>
          <p:nvPr>
            <p:ph sz="half" idx="2"/>
          </p:nvPr>
        </p:nvSpPr>
        <p:spPr/>
        <p:txBody>
          <a:bodyPr/>
          <a:lstStyle/>
          <a:p>
            <a:r>
              <a:rPr lang="nl-BE" dirty="0"/>
              <a:t>Analyse = veranderen</a:t>
            </a:r>
          </a:p>
          <a:p>
            <a:endParaRPr lang="nl-BE" dirty="0"/>
          </a:p>
          <a:p>
            <a:r>
              <a:rPr lang="nl-BE" dirty="0"/>
              <a:t>Veranderen begint met de eerste vraag die we stellen</a:t>
            </a:r>
          </a:p>
          <a:p>
            <a:endParaRPr lang="nl-BE" dirty="0"/>
          </a:p>
          <a:p>
            <a:r>
              <a:rPr lang="nl-BE" dirty="0"/>
              <a:t>Je eerste vraag bepaalt de richting</a:t>
            </a:r>
          </a:p>
          <a:p>
            <a:endParaRPr lang="nl-BE" dirty="0"/>
          </a:p>
          <a:p>
            <a:endParaRPr lang="nl-BE" dirty="0"/>
          </a:p>
        </p:txBody>
      </p:sp>
      <p:pic>
        <p:nvPicPr>
          <p:cNvPr id="5" name="Picture 5"/>
          <p:cNvPicPr>
            <a:picLocks noGrp="1"/>
          </p:cNvPicPr>
          <p:nvPr>
            <p:ph sz="half" idx="1"/>
          </p:nvPr>
        </p:nvPicPr>
        <p:blipFill rotWithShape="1">
          <a:blip r:embed="rId3">
            <a:extLst>
              <a:ext uri="{28A0092B-C50C-407E-A947-70E740481C1C}">
                <a14:useLocalDpi xmlns:a14="http://schemas.microsoft.com/office/drawing/2010/main" val="0"/>
              </a:ext>
            </a:extLst>
          </a:blip>
          <a:srcRect t="-5455" r="51627" b="-5455"/>
          <a:stretch/>
        </p:blipFill>
        <p:spPr bwMode="auto">
          <a:xfrm>
            <a:off x="640268" y="1124744"/>
            <a:ext cx="3672463" cy="50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56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0070C0"/>
                </a:solidFill>
              </a:rPr>
              <a:t>Woorden creëren werelden</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59" y="2390403"/>
            <a:ext cx="3626153" cy="2736304"/>
          </a:xfrm>
          <a:prstGeom prst="rect">
            <a:avLst/>
          </a:prstGeom>
          <a:ln>
            <a:solidFill>
              <a:schemeClr val="tx1"/>
            </a:solidFill>
          </a:ln>
        </p:spPr>
      </p:pic>
      <p:sp>
        <p:nvSpPr>
          <p:cNvPr id="5" name="Tekstvak 4"/>
          <p:cNvSpPr txBox="1"/>
          <p:nvPr/>
        </p:nvSpPr>
        <p:spPr>
          <a:xfrm>
            <a:off x="3779912" y="1988840"/>
            <a:ext cx="4608512" cy="3539430"/>
          </a:xfrm>
          <a:prstGeom prst="rect">
            <a:avLst/>
          </a:prstGeom>
          <a:noFill/>
        </p:spPr>
        <p:txBody>
          <a:bodyPr wrap="square" rtlCol="0">
            <a:spAutoFit/>
          </a:bodyPr>
          <a:lstStyle/>
          <a:p>
            <a:pPr marL="457200" indent="-457200">
              <a:buFont typeface="Wingdings" panose="05000000000000000000" pitchFamily="2" charset="2"/>
              <a:buChar char="§"/>
            </a:pPr>
            <a:r>
              <a:rPr lang="nl-BE" sz="2800" b="1" dirty="0"/>
              <a:t>We evolueren in de richting van datgene waarover we het meest met elkaar praten.</a:t>
            </a:r>
          </a:p>
          <a:p>
            <a:pPr marL="457200" indent="-457200">
              <a:buFont typeface="Wingdings" panose="05000000000000000000" pitchFamily="2" charset="2"/>
              <a:buChar char="§"/>
            </a:pPr>
            <a:endParaRPr lang="nl-BE" sz="2800" b="1" dirty="0"/>
          </a:p>
          <a:p>
            <a:pPr marL="457200" indent="-457200">
              <a:buFont typeface="Wingdings" panose="05000000000000000000" pitchFamily="2" charset="2"/>
              <a:buChar char="§"/>
            </a:pPr>
            <a:r>
              <a:rPr lang="nl-BE" sz="2800" b="1" dirty="0"/>
              <a:t>Welke vragen stellen we?</a:t>
            </a:r>
          </a:p>
          <a:p>
            <a:pPr marL="457200" indent="-457200">
              <a:buFont typeface="Wingdings" panose="05000000000000000000" pitchFamily="2" charset="2"/>
              <a:buChar char="§"/>
            </a:pPr>
            <a:endParaRPr lang="nl-BE" sz="2800" b="1" dirty="0"/>
          </a:p>
          <a:p>
            <a:pPr marL="457200" indent="-457200">
              <a:buFont typeface="Wingdings" panose="05000000000000000000" pitchFamily="2" charset="2"/>
              <a:buChar char="§"/>
            </a:pPr>
            <a:r>
              <a:rPr lang="nl-BE" sz="2800" b="1" dirty="0"/>
              <a:t>Een vraag is niet neutraal!</a:t>
            </a:r>
          </a:p>
        </p:txBody>
      </p:sp>
    </p:spTree>
    <p:extLst>
      <p:ext uri="{BB962C8B-B14F-4D97-AF65-F5344CB8AC3E}">
        <p14:creationId xmlns:p14="http://schemas.microsoft.com/office/powerpoint/2010/main" val="294423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rgbClr val="0070C0"/>
                </a:solidFill>
              </a:rPr>
              <a:t>Beelden van de toekomst veranderen</a:t>
            </a:r>
          </a:p>
        </p:txBody>
      </p:sp>
      <p:sp>
        <p:nvSpPr>
          <p:cNvPr id="3" name="Tijdelijke aanduiding voor inhoud 2"/>
          <p:cNvSpPr>
            <a:spLocks noGrp="1"/>
          </p:cNvSpPr>
          <p:nvPr>
            <p:ph sz="half" idx="1"/>
          </p:nvPr>
        </p:nvSpPr>
        <p:spPr/>
        <p:txBody>
          <a:bodyPr/>
          <a:lstStyle/>
          <a:p>
            <a:r>
              <a:rPr lang="nl-BE" dirty="0"/>
              <a:t>Als je het kunt dromen, kun je het ook doen…</a:t>
            </a:r>
          </a:p>
          <a:p>
            <a:endParaRPr lang="nl-BE" dirty="0"/>
          </a:p>
          <a:p>
            <a:r>
              <a:rPr lang="nl-BE" dirty="0"/>
              <a:t>…maar je moet het eerst durven dromen!</a:t>
            </a:r>
          </a:p>
          <a:p>
            <a:endParaRPr lang="nl-BE" dirty="0"/>
          </a:p>
        </p:txBody>
      </p:sp>
      <p:pic>
        <p:nvPicPr>
          <p:cNvPr id="5"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9261"/>
            <a:ext cx="4038600" cy="4307840"/>
          </a:xfrm>
        </p:spPr>
      </p:pic>
    </p:spTree>
    <p:extLst>
      <p:ext uri="{BB962C8B-B14F-4D97-AF65-F5344CB8AC3E}">
        <p14:creationId xmlns:p14="http://schemas.microsoft.com/office/powerpoint/2010/main" val="99620455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830CCA1D7391409959B1D11851253B" ma:contentTypeVersion="8" ma:contentTypeDescription="Een nieuw document maken." ma:contentTypeScope="" ma:versionID="0ed27a2adb3664aead6105ad91a10994">
  <xsd:schema xmlns:xsd="http://www.w3.org/2001/XMLSchema" xmlns:xs="http://www.w3.org/2001/XMLSchema" xmlns:p="http://schemas.microsoft.com/office/2006/metadata/properties" xmlns:ns2="1a2291bd-860d-4a5e-995f-8589b9b7f24e" xmlns:ns3="17a8214c-cb1c-4e19-9080-e5d39d4156e3" targetNamespace="http://schemas.microsoft.com/office/2006/metadata/properties" ma:root="true" ma:fieldsID="72ae5e7f48f95ade5a81a55c5597c9b3" ns2:_="" ns3:_="">
    <xsd:import namespace="1a2291bd-860d-4a5e-995f-8589b9b7f24e"/>
    <xsd:import namespace="17a8214c-cb1c-4e19-9080-e5d39d4156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291bd-860d-4a5e-995f-8589b9b7f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8214c-cb1c-4e19-9080-e5d39d4156e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2B08D5-AA13-4B54-9C0C-237AFB4D8572}"/>
</file>

<file path=customXml/itemProps2.xml><?xml version="1.0" encoding="utf-8"?>
<ds:datastoreItem xmlns:ds="http://schemas.openxmlformats.org/officeDocument/2006/customXml" ds:itemID="{A4B44B08-175C-4C20-88CC-16D9F946E0C8}"/>
</file>

<file path=customXml/itemProps3.xml><?xml version="1.0" encoding="utf-8"?>
<ds:datastoreItem xmlns:ds="http://schemas.openxmlformats.org/officeDocument/2006/customXml" ds:itemID="{D37947D7-E885-48C0-82B4-196C87AC0AA7}"/>
</file>

<file path=docProps/app.xml><?xml version="1.0" encoding="utf-8"?>
<Properties xmlns="http://schemas.openxmlformats.org/officeDocument/2006/extended-properties" xmlns:vt="http://schemas.openxmlformats.org/officeDocument/2006/docPropsVTypes">
  <TotalTime>814</TotalTime>
  <Words>542</Words>
  <Application>Microsoft Office PowerPoint</Application>
  <PresentationFormat>Diavoorstelling (4:3)</PresentationFormat>
  <Paragraphs>119</Paragraphs>
  <Slides>17</Slides>
  <Notes>16</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17</vt:i4>
      </vt:variant>
    </vt:vector>
  </HeadingPairs>
  <TitlesOfParts>
    <vt:vector size="22" baseType="lpstr">
      <vt:lpstr>Arial</vt:lpstr>
      <vt:lpstr>Calibri</vt:lpstr>
      <vt:lpstr>Wingdings</vt:lpstr>
      <vt:lpstr>Kantoorthema</vt:lpstr>
      <vt:lpstr>Document</vt:lpstr>
      <vt:lpstr>Waarderende benadering</vt:lpstr>
      <vt:lpstr>Appreciative Inquiry (waarderend onderzoek) als visie op veranderen</vt:lpstr>
      <vt:lpstr>De beste manier om engagement en enthousiasme te krijgen</vt:lpstr>
      <vt:lpstr>PowerPoint-presentatie</vt:lpstr>
      <vt:lpstr>Waarderende benadering Weg van het probleemdenken</vt:lpstr>
      <vt:lpstr>PowerPoint-presentatie</vt:lpstr>
      <vt:lpstr>Veranderen door te onderzoeken</vt:lpstr>
      <vt:lpstr>Woorden creëren werelden</vt:lpstr>
      <vt:lpstr>Beelden van de toekomst veranderen</vt:lpstr>
      <vt:lpstr>De trekkende kracht  van een positief beeld</vt:lpstr>
      <vt:lpstr>Authentieke relaties bouwen</vt:lpstr>
      <vt:lpstr>Organisaties als een open boek</vt:lpstr>
      <vt:lpstr>PowerPoint-presentatie</vt:lpstr>
      <vt:lpstr>Het startpunt: het formuleren van het kernthema (het gekozen pilootproject)</vt:lpstr>
      <vt:lpstr>Voorbeeld van ‘kernthema’ (rond talent en bezieling in de LOAR)</vt:lpstr>
      <vt:lpstr>Voorbeeld van vragen voor een waarderend interview</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Jaak</dc:creator>
  <cp:lastModifiedBy>Balcaen Annemie</cp:lastModifiedBy>
  <cp:revision>61</cp:revision>
  <dcterms:created xsi:type="dcterms:W3CDTF">2013-11-09T10:59:01Z</dcterms:created>
  <dcterms:modified xsi:type="dcterms:W3CDTF">2019-04-17T08:16:47Z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0x0101004D830CCA1D7391409959B1D11851253B</vt:lpwstr>
  </property>
</Properties>
</file>