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0" r:id="rId2"/>
    <p:sldId id="281" r:id="rId3"/>
    <p:sldId id="282" r:id="rId4"/>
    <p:sldId id="346" r:id="rId5"/>
    <p:sldId id="345" r:id="rId6"/>
    <p:sldId id="259" r:id="rId7"/>
    <p:sldId id="336" r:id="rId8"/>
    <p:sldId id="343" r:id="rId9"/>
    <p:sldId id="337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76537" autoAdjust="0"/>
  </p:normalViewPr>
  <p:slideViewPr>
    <p:cSldViewPr snapToGrid="0">
      <p:cViewPr varScale="1">
        <p:scale>
          <a:sx n="63" d="100"/>
          <a:sy n="63" d="100"/>
        </p:scale>
        <p:origin x="21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AA1F9-8326-4324-97FB-9486565D7C7D}" type="datetimeFigureOut">
              <a:rPr lang="nl-BE" smtClean="0"/>
              <a:t>15/03/2019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C7754-1E4D-433A-A82B-373AFD1834E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1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Zullen er 300 worden: een aantal vrijwillige fusies doorgevoerd </a:t>
            </a:r>
            <a:r>
              <a:rPr lang="nl-BE" dirty="0" err="1"/>
              <a:t>i.k.v</a:t>
            </a:r>
            <a:r>
              <a:rPr lang="nl-BE" dirty="0"/>
              <a:t>. schaalvergroting en betere </a:t>
            </a:r>
            <a:r>
              <a:rPr lang="nl-BE" dirty="0" err="1"/>
              <a:t>sociaal-economische</a:t>
            </a:r>
            <a:r>
              <a:rPr lang="nl-BE" dirty="0"/>
              <a:t> positie nieuwe fusiegemeenten. </a:t>
            </a:r>
            <a:r>
              <a:rPr lang="nl-BE" dirty="0" err="1"/>
              <a:t>OCMW’s</a:t>
            </a:r>
            <a:r>
              <a:rPr lang="nl-BE" dirty="0"/>
              <a:t> worden er ook 300</a:t>
            </a:r>
          </a:p>
          <a:p>
            <a:r>
              <a:rPr lang="nl-BE" dirty="0"/>
              <a:t>Politiezones: 118 Vlaamse, maar ook daar schaalvergroting op til dus zullen wat dingen in veranderen.</a:t>
            </a:r>
          </a:p>
          <a:p>
            <a:r>
              <a:rPr lang="nl-BE" dirty="0"/>
              <a:t>AGB: een verzelfstandiging waarbij een bepaalde taak van gemeentelijk belang uitgevoerd wordt. </a:t>
            </a:r>
          </a:p>
          <a:p>
            <a:r>
              <a:rPr lang="nl-BE" b="1" dirty="0" err="1"/>
              <a:t>Intercommunuale</a:t>
            </a:r>
            <a:r>
              <a:rPr lang="nl-BE" b="1" dirty="0"/>
              <a:t>: </a:t>
            </a:r>
            <a:r>
              <a:rPr lang="nl-BE" b="0" dirty="0"/>
              <a:t> vereniging van één of twee gemeenten om een taak van gemeenschappelijk belang uit te voeren</a:t>
            </a:r>
          </a:p>
          <a:p>
            <a:r>
              <a:rPr lang="nl-BE" b="0" u="sng" dirty="0"/>
              <a:t>Streekontwikkeling:</a:t>
            </a:r>
            <a:r>
              <a:rPr lang="nl-BE" b="0" u="none" dirty="0"/>
              <a:t> ‘de ontwikkeling van de streek’ =&gt; slimme technologie; mobiliteit, stad,… </a:t>
            </a:r>
            <a:endParaRPr lang="nl-BE" b="0" u="sng" dirty="0"/>
          </a:p>
          <a:p>
            <a:r>
              <a:rPr lang="nl-BE" b="0" u="sng" dirty="0"/>
              <a:t>Nutsvoorzieningen:</a:t>
            </a:r>
            <a:r>
              <a:rPr lang="nl-BE" b="0" u="none" dirty="0"/>
              <a:t> bv. watermaatschappij </a:t>
            </a:r>
            <a:r>
              <a:rPr lang="nl-BE" b="0" u="none" dirty="0" err="1"/>
              <a:t>Farys</a:t>
            </a:r>
            <a:endParaRPr lang="nl-BE" b="1" u="sng" dirty="0"/>
          </a:p>
        </p:txBody>
      </p:sp>
    </p:spTree>
    <p:extLst>
      <p:ext uri="{BB962C8B-B14F-4D97-AF65-F5344CB8AC3E}">
        <p14:creationId xmlns:p14="http://schemas.microsoft.com/office/powerpoint/2010/main" val="36226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884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b="1" dirty="0"/>
              <a:t>Op papier: </a:t>
            </a:r>
            <a:r>
              <a:rPr lang="nl-BE" b="0" dirty="0"/>
              <a:t>kadert in </a:t>
            </a:r>
            <a:r>
              <a:rPr lang="nl-BE" b="0" dirty="0" err="1"/>
              <a:t>the</a:t>
            </a:r>
            <a:r>
              <a:rPr lang="nl-BE" b="0" dirty="0"/>
              <a:t> Global </a:t>
            </a:r>
            <a:r>
              <a:rPr lang="nl-BE" b="0" dirty="0" err="1"/>
              <a:t>strategy</a:t>
            </a:r>
            <a:r>
              <a:rPr lang="nl-BE" b="0" dirty="0"/>
              <a:t> </a:t>
            </a:r>
            <a:r>
              <a:rPr lang="nl-BE" b="0" dirty="0" err="1"/>
              <a:t>and</a:t>
            </a:r>
            <a:r>
              <a:rPr lang="nl-BE" b="0" dirty="0"/>
              <a:t> action plan on </a:t>
            </a:r>
            <a:r>
              <a:rPr lang="nl-BE" b="0" dirty="0" err="1"/>
              <a:t>active</a:t>
            </a:r>
            <a:r>
              <a:rPr lang="nl-BE" b="0" dirty="0"/>
              <a:t> </a:t>
            </a:r>
            <a:r>
              <a:rPr lang="nl-BE" b="0" dirty="0" err="1"/>
              <a:t>and</a:t>
            </a:r>
            <a:r>
              <a:rPr lang="nl-BE" b="0" dirty="0"/>
              <a:t> </a:t>
            </a:r>
            <a:r>
              <a:rPr lang="nl-BE" b="0" dirty="0" err="1"/>
              <a:t>healthy</a:t>
            </a:r>
            <a:r>
              <a:rPr lang="nl-BE" b="0" dirty="0"/>
              <a:t> </a:t>
            </a:r>
            <a:r>
              <a:rPr lang="nl-BE" b="0" dirty="0" err="1"/>
              <a:t>ageing</a:t>
            </a:r>
            <a:r>
              <a:rPr lang="nl-BE" b="0" dirty="0"/>
              <a:t> 2016-2020 van de WHO. Er gekomen om kwaliteit van bestaan van toenemende vergrijzende bevolking te waarborgen: uiteraard niets nieuws onder de zon: in 2002 was er al het Active </a:t>
            </a:r>
            <a:r>
              <a:rPr lang="nl-BE" b="0" dirty="0" err="1"/>
              <a:t>Ageing</a:t>
            </a:r>
            <a:r>
              <a:rPr lang="nl-BE" b="0" dirty="0"/>
              <a:t> Framework: dat het leeftijdsvriendelijke gedachtegoed gevoed heeft. . Kent verschillende aandachtspunten, waaronder reorganisatie van langdurige zorg, betere afstemming van gezondheidszorg op inwoners, onderzoek </a:t>
            </a:r>
            <a:r>
              <a:rPr lang="nl-BE" b="0" dirty="0" err="1"/>
              <a:t>i.f.v</a:t>
            </a:r>
            <a:r>
              <a:rPr lang="nl-BE" b="0" dirty="0"/>
              <a:t>. </a:t>
            </a:r>
            <a:r>
              <a:rPr lang="nl-BE" b="0" dirty="0" err="1"/>
              <a:t>evidence</a:t>
            </a:r>
            <a:r>
              <a:rPr lang="nl-BE" b="0" dirty="0"/>
              <a:t> </a:t>
            </a:r>
            <a:r>
              <a:rPr lang="nl-BE" b="0" dirty="0" err="1"/>
              <a:t>based</a:t>
            </a:r>
            <a:r>
              <a:rPr lang="nl-BE" b="0" dirty="0"/>
              <a:t> </a:t>
            </a:r>
            <a:r>
              <a:rPr lang="nl-BE" b="0" dirty="0" err="1"/>
              <a:t>practise</a:t>
            </a:r>
            <a:r>
              <a:rPr lang="nl-BE" b="0" dirty="0"/>
              <a:t> MAAR ook leeftijdsvriendelijke omgeving OMDAT de omgeving waarin mensen wonen sterke voorspellers zijn van hun welbevinden én gezondheid en bij ouderen geldt dat in het bijzonder=&gt; brengen veel tijd door in de buurt. Daarom schoof de WHO drie domeinen naar voor die betekenisvol zijn: fysieke en sociale omgeving en gemeentelijke diensten =&gt; vertaald naar acht domeinen die sterk </a:t>
            </a:r>
            <a:r>
              <a:rPr lang="nl-BE" b="0" dirty="0" err="1"/>
              <a:t>intergerelateerd</a:t>
            </a:r>
            <a:r>
              <a:rPr lang="nl-BE" b="0" dirty="0"/>
              <a:t> zijn. Belangrijk om te weten dat het wortels heeft in de toenemende vergrijzing en in het gedachtengoed rond </a:t>
            </a:r>
            <a:r>
              <a:rPr lang="nl-BE" b="1" dirty="0" err="1"/>
              <a:t>active</a:t>
            </a:r>
            <a:r>
              <a:rPr lang="nl-BE" b="1" dirty="0"/>
              <a:t> </a:t>
            </a:r>
            <a:r>
              <a:rPr lang="nl-BE" b="0" dirty="0"/>
              <a:t>en </a:t>
            </a:r>
            <a:r>
              <a:rPr lang="nl-BE" b="1" dirty="0" err="1"/>
              <a:t>healthy</a:t>
            </a:r>
            <a:r>
              <a:rPr lang="nl-BE" b="1" dirty="0"/>
              <a:t> </a:t>
            </a:r>
            <a:r>
              <a:rPr lang="nl-BE" b="1" dirty="0" err="1"/>
              <a:t>ageing</a:t>
            </a:r>
            <a:r>
              <a:rPr lang="nl-BE" b="1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b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Þ"/>
              <a:tabLst/>
              <a:defRPr/>
            </a:pPr>
            <a:r>
              <a:rPr lang="nl-BE" b="0" dirty="0"/>
              <a:t>AGE Platform verdedigt de stem van ouderen op EU-level =&gt; een Europese netwerkorganisatie van en voor ouderen. Convenant is sterk gelinkt aan bestaande initiatieven =&gt; &gt;eigenlijk een beetje het </a:t>
            </a:r>
            <a:r>
              <a:rPr lang="nl-BE" b="1" dirty="0"/>
              <a:t>Europees broertje </a:t>
            </a:r>
            <a:r>
              <a:rPr lang="nl-BE" b="0" dirty="0"/>
              <a:t>van het </a:t>
            </a:r>
            <a:r>
              <a:rPr lang="nl-BE" b="0" dirty="0" err="1"/>
              <a:t>global</a:t>
            </a:r>
            <a:r>
              <a:rPr lang="nl-BE" b="0" dirty="0"/>
              <a:t> </a:t>
            </a:r>
            <a:r>
              <a:rPr lang="nl-BE" b="0" dirty="0" err="1"/>
              <a:t>network</a:t>
            </a:r>
            <a:r>
              <a:rPr lang="nl-BE" b="0" dirty="0"/>
              <a:t> on AFCC MET verschil dat er niet enkel overheden betrokken zijn, maar ook belangrijk middenveldorganisaties en andere belangrijke stakeholders (ook private partners betrokken),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Þ"/>
              <a:tabLst/>
              <a:defRPr/>
            </a:pPr>
            <a:endParaRPr lang="nl-B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nl-BE" b="0" dirty="0"/>
              <a:t>=&gt; Gelanceerd in 2012: het jaar van actief ouder worden en solidariteit tussen generaties =&gt; is een Index: om </a:t>
            </a:r>
            <a:r>
              <a:rPr lang="nl-BE" b="0" dirty="0" err="1"/>
              <a:t>evidence</a:t>
            </a:r>
            <a:r>
              <a:rPr lang="nl-BE" b="0" dirty="0"/>
              <a:t> </a:t>
            </a:r>
            <a:r>
              <a:rPr lang="nl-BE" b="0" dirty="0" err="1"/>
              <a:t>based</a:t>
            </a:r>
            <a:r>
              <a:rPr lang="nl-BE" b="0" dirty="0"/>
              <a:t> over leeftijdsvriendelijkheid te spreken én het mogelijk te maken om verschillende regio’s met elkaar te vergelijken (benchmarking). Neemt allerlei indicatoren mee (werk – participatie aan de samenleving – gezond en onafhankelijk leven,…) die een invloed kunnen uitoefenen op de kwaliteit van bestaan van ouderen (i.e. op hun mogelijkheden om gezond en actief ouder te worden) =&gt; worden daarop ingeschaald =&gt; maakt gerichte beleidsvoering- en vorming mogelijk! </a:t>
            </a:r>
          </a:p>
          <a:p>
            <a:endParaRPr lang="nl-BE" dirty="0"/>
          </a:p>
          <a:p>
            <a:pPr lvl="0"/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Heeft wortels in bezorgdheid over ouderen (i.e. toenemende vergrijzing – verstedelijking – anonimiseren – vereenzaming) =&gt; we zitten in een vergrijzende/verouderende wereld; leeftijdsvriendelijkheid dient rekening te houden met deze karakteristieken (Buffel, pg. 14 – 15). 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Onderliggende principes?: empowerment, participatie, respect en gelijkwaardigheid. Soort mensvriendelijkheid DUS </a:t>
            </a:r>
            <a:r>
              <a:rPr lang="nl-B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wins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meer dan wat goed is voor ouderen.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</a:t>
            </a:r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bril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je kan opzetten; een toetssteen voor lokaal (sociaal) beleid =&gt; in de breedste zin van het woord: ook beleid/cultuur in de eigen organisatie.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positieve en meer inclusieve visie op ouder worden =&gt; een ‘goede oude dag’ voor eenieder DOOR toegang tot alle diensten, infrastructuur,.. die efficiënt en effectief aan hun noden tegemoetkomen. 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Buurt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mediërende factor =&gt; plaats waar ouderen het meeste tijd doorbrengen. NIET = buurtgerichte zorg =&gt; LV = VOOR de zorg; hamvraag is hoe mensen actief/betrokken en geïncludeerd oud kunnen worden in vertrouwde omgeving. Kan leeftijdsvriendelijke omgeving faciliteren, maar slechts deel van een groter geheel!</a:t>
            </a:r>
          </a:p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Leeftijdsvriendelijkheid is meer dan de som van haar delen: dementievriendelijk – incontinentie vriendelijk – vermaatschappelijking van de zorg – gezonde gemeenten – kindvriendelijk. Buurt aanpassen aan haar bewoners: kinderen, ouderen, personen met een beperking,… Inspelen op </a:t>
            </a:r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kwetsbaarheid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die bewoners ook betrekken (ook zij die niet mondig zijn). </a:t>
            </a:r>
          </a:p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D667B-9ACC-4F36-BB2A-9D1C7B6F6CA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7061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Voordelen van erop inzetten?: viervoudig potentieel in zich: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(her)waardering en activatie van ouderen: -&gt; kan stereotype beelden ouderen doorbreken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ontlasting van mantelzorgers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toegenomen kwaliteit van bestaan: we worden dan wel ouder, maar het komt erop aan om de jaren die erbij komen ook betekenisvol in te vullen en ook dan nog kwaliteit van leven voorop te zetten =&gt; belang van actief en gezond ouder worden ~de pijlers van LVG.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Drukking kosten voor de algehele samenleving: de oplossing van de vergrijzing ligt niet in de bouw van residentiële zorgvoorzieningen: grote kost MAAR in de activering van ouderen =&gt; door een LVG kan de wens van ouderen om thuis te wonen effectief ingewilligd worden. </a:t>
            </a:r>
          </a:p>
          <a:p>
            <a:endParaRPr lang="nl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D667B-9ACC-4F36-BB2A-9D1C7B6F6CA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219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Leeftijdsvriendelijke gemeenten in het meerjarenplan: leg linken met andere beleidsdomeinen -&gt; lokaal sociaal beleid (~argument integratie OCMW + bestuur = meer aandacht voor LSB; aanwenden!).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2"/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Coproductie</a:t>
            </a:r>
            <a:r>
              <a:rPr lang="nl-BE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eigenaarschap en medezeggenschap =&gt; in alle fasen van beleidsvoering én dienstverlening. Start altijd met onderzoek/begrip naar wat leeftijdsvriendelijkheid bij U in UW context betekent =&gt; co-creëer, coproduceer, co-onderzoek dit met ouderen. Belangrijk om eerst een goede visie OP te hebben: dan kan je bruggen beginnen bouwen. </a:t>
            </a: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nl-BE" b="1" dirty="0"/>
              <a:t>Weten: </a:t>
            </a:r>
            <a:r>
              <a:rPr lang="nl-BE" b="0" dirty="0"/>
              <a:t>niet alleen open data voor gebruiken, maar evengoed zelf stakeholder- en/of omgevingsanalyse doen. </a:t>
            </a:r>
          </a:p>
          <a:p>
            <a:r>
              <a:rPr lang="nl-BE" b="1" dirty="0"/>
              <a:t>Activeren: </a:t>
            </a:r>
            <a:r>
              <a:rPr lang="nl-BE" b="0" dirty="0"/>
              <a:t>heel breed: zowel in de communicatie naar burgers toe: </a:t>
            </a:r>
            <a:r>
              <a:rPr lang="nl-BE" b="1" dirty="0"/>
              <a:t>over </a:t>
            </a:r>
            <a:r>
              <a:rPr lang="nl-BE" b="0" dirty="0"/>
              <a:t>ouderen alsook </a:t>
            </a:r>
            <a:r>
              <a:rPr lang="nl-BE" b="1" dirty="0"/>
              <a:t>naar </a:t>
            </a:r>
            <a:r>
              <a:rPr lang="nl-BE" b="0" dirty="0"/>
              <a:t>ouderen, middenveld aanspreken alsook ouderen aanspreken op hun potentieel =&gt; aanmoedigen om samen mee te denken over. Evenzeer om gemeentelijke scholen in contact te brengen met WZC =&gt; vaak nabij elkaar gelegen,… Eigenlijk principe van laaghangend fruit: engagement, menselijk kapitaal mobiliseren en samenbrengen. </a:t>
            </a:r>
            <a:endParaRPr lang="nl-BE" b="1" dirty="0"/>
          </a:p>
          <a:p>
            <a:r>
              <a:rPr lang="nl-BE" b="1" dirty="0"/>
              <a:t>Ondersteunen: </a:t>
            </a:r>
            <a:r>
              <a:rPr lang="nl-BE" b="0" dirty="0"/>
              <a:t>subsidies voor innovatieve/sterke projecten, regisseren: partners rond tafel brengen, </a:t>
            </a:r>
          </a:p>
          <a:p>
            <a:r>
              <a:rPr lang="nl-BE" b="1" dirty="0"/>
              <a:t>Informeren: </a:t>
            </a:r>
            <a:r>
              <a:rPr lang="nl-BE" b="0" dirty="0"/>
              <a:t>rond LVG en het belang ervan, maar breng het soms versnipperde aanbod samen in een behapbare sociale kaart dat ook mogelijkheden voor vrijwilligerswerk </a:t>
            </a:r>
            <a:r>
              <a:rPr lang="nl-BE" b="0" dirty="0" err="1"/>
              <a:t>oplijst</a:t>
            </a:r>
            <a:endParaRPr lang="nl-BE" b="0" dirty="0"/>
          </a:p>
          <a:p>
            <a:r>
              <a:rPr lang="nl-BE" b="1" dirty="0"/>
              <a:t>Meten: </a:t>
            </a:r>
            <a:r>
              <a:rPr lang="nl-BE" b="0" dirty="0"/>
              <a:t>wat zijn pijnpunten in jouw bestuur? Niet alleen naar ouderen toe, maar algehele bevolking. Kan je per domein of domein overschrijdend bevragen. Kan ook voortgezette inspanningen legitimeren! </a:t>
            </a:r>
            <a:endParaRPr lang="nl-B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een leeftijdsvriendelijke omgeving voelt </a:t>
            </a:r>
            <a:r>
              <a:rPr lang="nl-B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EENIEDER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zich thuis =&gt; en daar begint topic sociale inclusie en non-discriminatie: hoe kunnen we voorkomen dat een steeds groter wordende groep vaak voornamelijk door hun leeftijd uit de boot vallen? </a:t>
            </a:r>
          </a:p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D667B-9ACC-4F36-BB2A-9D1C7B6F6CA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214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782E2-1E18-4EE4-AB7E-1288BE65553A}" type="datetimeFigureOut">
              <a:rPr kumimoji="0" lang="nl-BE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15/03/2019</a:t>
            </a:fld>
            <a:endParaRPr kumimoji="0" lang="nl-BE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all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3E7BE9-84C5-4660-A85F-42B4B8E9142A}" type="slidenum">
              <a:rPr kumimoji="0" lang="nl-BE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8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782E2-1E18-4EE4-AB7E-1288BE65553A}" type="datetimeFigureOut">
              <a:rPr kumimoji="0" lang="nl-BE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15/03/2019</a:t>
            </a:fld>
            <a:endParaRPr kumimoji="0" lang="nl-BE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000" b="0" i="0" u="none" strike="noStrike" kern="1200" cap="all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3E7BE9-84C5-4660-A85F-42B4B8E9142A}" type="slidenum">
              <a:rPr kumimoji="0" lang="nl-BE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BE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36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AF782E2-1E18-4EE4-AB7E-1288BE65553A}" type="datetimeFigureOut">
              <a:rPr lang="nl-BE" smtClean="0"/>
              <a:t>15/03/2019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23E7BE9-84C5-4660-A85F-42B4B8E9142A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73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24EDA8-DF72-4C37-9EC2-D92134F72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F64638-3523-4975-845C-48099809A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C08CE3-0424-4308-BCF1-7393A5EE6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39780" y="4983250"/>
            <a:ext cx="8846287" cy="1463040"/>
          </a:xfrm>
        </p:spPr>
        <p:txBody>
          <a:bodyPr>
            <a:normAutofit/>
          </a:bodyPr>
          <a:lstStyle/>
          <a:p>
            <a:r>
              <a:rPr lang="nl-BE" sz="4700" b="1" dirty="0">
                <a:solidFill>
                  <a:srgbClr val="FFFFFF"/>
                </a:solidFill>
              </a:rPr>
              <a:t>Trefdagen ‘ouderen en </a:t>
            </a:r>
            <a:r>
              <a:rPr lang="nl-BE" sz="4700" b="1">
                <a:solidFill>
                  <a:srgbClr val="FFFFFF"/>
                </a:solidFill>
              </a:rPr>
              <a:t>lokaal beleid’</a:t>
            </a:r>
            <a:endParaRPr lang="nl-BE" sz="4700" b="1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5BA920-E382-4053-96A3-AC3285E2C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1851" y="4945892"/>
            <a:ext cx="3992755" cy="1463040"/>
          </a:xfrm>
        </p:spPr>
        <p:txBody>
          <a:bodyPr>
            <a:normAutofit/>
          </a:bodyPr>
          <a:lstStyle/>
          <a:p>
            <a:r>
              <a:rPr lang="nl-BE" sz="2200" b="1" dirty="0">
                <a:solidFill>
                  <a:srgbClr val="FFFFFF"/>
                </a:solidFill>
                <a:latin typeface="+mj-lt"/>
              </a:rPr>
              <a:t>IRIS DE MOL</a:t>
            </a:r>
          </a:p>
          <a:p>
            <a:r>
              <a:rPr lang="nl-BE" sz="2200" b="1" dirty="0">
                <a:solidFill>
                  <a:srgbClr val="FFFFFF"/>
                </a:solidFill>
                <a:latin typeface="+mj-lt"/>
              </a:rPr>
              <a:t>STAFMEDEWERKER OUDERENBELEID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35FF78B-6605-4355-A3F0-EE72565F6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69" y="640080"/>
            <a:ext cx="3306457" cy="33064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046F70-04DA-4509-A661-28463B63F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88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D41878-105C-456B-96C1-7E26195F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BE" sz="6000" b="1" dirty="0">
                <a:solidFill>
                  <a:srgbClr val="FFFFFF"/>
                </a:solidFill>
              </a:rPr>
              <a:t>VVSG?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C14099-E775-44EA-9A64-26E20F635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44" y="2333402"/>
            <a:ext cx="3791711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BE" sz="2400" dirty="0">
                <a:solidFill>
                  <a:srgbClr val="FFFFFF"/>
                </a:solidFill>
              </a:rPr>
              <a:t>Ledenadvies</a:t>
            </a:r>
          </a:p>
          <a:p>
            <a:pPr marL="0" indent="0">
              <a:buNone/>
            </a:pPr>
            <a:endParaRPr lang="nl-BE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BE" sz="2400" dirty="0">
                <a:solidFill>
                  <a:srgbClr val="FFFFFF"/>
                </a:solidFill>
              </a:rPr>
              <a:t>Belangenbehartiging</a:t>
            </a:r>
          </a:p>
          <a:p>
            <a:pPr marL="0" indent="0">
              <a:buNone/>
            </a:pPr>
            <a:endParaRPr lang="nl-BE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BE" sz="2400" dirty="0">
                <a:solidFill>
                  <a:srgbClr val="FFFFFF"/>
                </a:solidFill>
              </a:rPr>
              <a:t>Netwerkorganisatie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1C915C-46DE-4CF6-AEA5-476647AAE0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7" r="1561" b="3"/>
          <a:stretch/>
        </p:blipFill>
        <p:spPr>
          <a:xfrm>
            <a:off x="7351245" y="1817215"/>
            <a:ext cx="3153110" cy="322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1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562B42-192C-4C72-A3E9-AB002A74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65115"/>
            <a:ext cx="4948443" cy="1499616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rgbClr val="FFFFFF"/>
                </a:solidFill>
              </a:rPr>
              <a:t>Ledenorganisatie van: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8C378D-8C8F-4CBA-BD20-F429FF27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5940"/>
            <a:ext cx="5857101" cy="4657725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alle Vlaamse gemeenten (300)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alle </a:t>
            </a:r>
            <a:r>
              <a:rPr lang="nl-NL" sz="2000" dirty="0" err="1">
                <a:solidFill>
                  <a:srgbClr val="FFFFFF"/>
                </a:solidFill>
              </a:rPr>
              <a:t>OCMW’s</a:t>
            </a:r>
            <a:r>
              <a:rPr lang="nl-NL" sz="2000" dirty="0">
                <a:solidFill>
                  <a:srgbClr val="FFFFFF"/>
                </a:solidFill>
              </a:rPr>
              <a:t> (300)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bijna alle politiezones (110)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afvalintercommunales - </a:t>
            </a:r>
            <a:r>
              <a:rPr lang="nl-NL" sz="2000" dirty="0" err="1">
                <a:solidFill>
                  <a:srgbClr val="FFFFFF"/>
                </a:solidFill>
              </a:rPr>
              <a:t>Interafval</a:t>
            </a:r>
            <a:r>
              <a:rPr lang="nl-NL" sz="2000" dirty="0">
                <a:solidFill>
                  <a:srgbClr val="FFFFFF"/>
                </a:solidFill>
              </a:rPr>
              <a:t> (26)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intercommunales voor streekontwikkeling (11)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andere intercommunale verbanden (22)</a:t>
            </a:r>
          </a:p>
          <a:p>
            <a:r>
              <a:rPr lang="nl-NL" sz="20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FFFFFF"/>
                </a:solidFill>
              </a:rPr>
              <a:t>autonome gemeentebedrijven of </a:t>
            </a:r>
            <a:r>
              <a:rPr lang="nl-NL" sz="2000" dirty="0" err="1">
                <a:solidFill>
                  <a:srgbClr val="FFFFFF"/>
                </a:solidFill>
              </a:rPr>
              <a:t>AGB's</a:t>
            </a:r>
            <a:r>
              <a:rPr lang="nl-NL" sz="2000" dirty="0">
                <a:solidFill>
                  <a:srgbClr val="FFFFFF"/>
                </a:solidFill>
              </a:rPr>
              <a:t> (53)</a:t>
            </a:r>
          </a:p>
          <a:p>
            <a:endParaRPr lang="nl-BE" sz="2100" dirty="0">
              <a:solidFill>
                <a:srgbClr val="FFFFFF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E60FA5-D74F-407F-AE6C-FEE1F2ED08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" r="1561" b="3"/>
          <a:stretch/>
        </p:blipFill>
        <p:spPr>
          <a:xfrm>
            <a:off x="7442468" y="1778991"/>
            <a:ext cx="3227887" cy="330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562B42-192C-4C72-A3E9-AB002A74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096155" cy="1499616"/>
          </a:xfrm>
        </p:spPr>
        <p:txBody>
          <a:bodyPr>
            <a:noAutofit/>
          </a:bodyPr>
          <a:lstStyle/>
          <a:p>
            <a:r>
              <a:rPr lang="nl-BE" sz="4400" b="1" dirty="0">
                <a:solidFill>
                  <a:srgbClr val="FFFFFF"/>
                </a:solidFill>
              </a:rPr>
              <a:t>Stafmedewerker ouderenbeleid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8C378D-8C8F-4CBA-BD20-F429FF27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63" y="2333402"/>
            <a:ext cx="4772022" cy="3931920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FFFFFF"/>
                </a:solidFill>
              </a:rPr>
              <a:t>1. Ouderenbeleidsparticipatie</a:t>
            </a:r>
          </a:p>
          <a:p>
            <a:pPr marL="0" indent="0">
              <a:buNone/>
            </a:pPr>
            <a:endParaRPr lang="nl-BE" dirty="0">
              <a:solidFill>
                <a:srgbClr val="FFFFFF"/>
              </a:solidFill>
            </a:endParaRPr>
          </a:p>
          <a:p>
            <a:r>
              <a:rPr lang="nl-BE" dirty="0">
                <a:solidFill>
                  <a:srgbClr val="FFFFFF"/>
                </a:solidFill>
              </a:rPr>
              <a:t>2. Leeftijdsvriendelijke gemeenten</a:t>
            </a:r>
          </a:p>
          <a:p>
            <a:endParaRPr lang="nl-BE" dirty="0">
              <a:solidFill>
                <a:srgbClr val="FFFFFF"/>
              </a:solidFill>
            </a:endParaRPr>
          </a:p>
          <a:p>
            <a:r>
              <a:rPr lang="nl-BE" dirty="0">
                <a:solidFill>
                  <a:srgbClr val="FFFFFF"/>
                </a:solidFill>
              </a:rPr>
              <a:t>3. Dementievriendelijke gemeenten</a:t>
            </a:r>
          </a:p>
          <a:p>
            <a:endParaRPr lang="nl-BE" dirty="0">
              <a:solidFill>
                <a:srgbClr val="FFFFFF"/>
              </a:solidFill>
            </a:endParaRPr>
          </a:p>
          <a:p>
            <a:r>
              <a:rPr lang="nl-BE" dirty="0">
                <a:solidFill>
                  <a:srgbClr val="FFFFFF"/>
                </a:solidFill>
              </a:rPr>
              <a:t>4. Wonen en leven in het woonzorgcentrum</a:t>
            </a:r>
          </a:p>
          <a:p>
            <a:endParaRPr lang="nl-BE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FFFFFF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E60FA5-D74F-407F-AE6C-FEE1F2ED08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" r="1561" b="3"/>
          <a:stretch/>
        </p:blipFill>
        <p:spPr>
          <a:xfrm>
            <a:off x="7539241" y="1842864"/>
            <a:ext cx="3102932" cy="317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2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3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C03BEE-3849-495A-A033-162A8D45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nl-BE" b="1" dirty="0">
                <a:solidFill>
                  <a:srgbClr val="FFFFFF"/>
                </a:solidFill>
              </a:rPr>
              <a:t>We zijn verhuisd! </a:t>
            </a:r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3B81BAF3-40C1-4342-90E0-13A6E2A94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417641-60F1-4382-B6A8-8FF5788AE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3186" y="4320645"/>
            <a:ext cx="3638549" cy="24669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BE" sz="3600" dirty="0" err="1">
                <a:solidFill>
                  <a:srgbClr val="FFFFFF"/>
                </a:solidFill>
                <a:latin typeface="+mj-lt"/>
              </a:rPr>
              <a:t>Bischoffheimlaan</a:t>
            </a:r>
            <a:r>
              <a:rPr lang="nl-BE" sz="3600" dirty="0">
                <a:solidFill>
                  <a:srgbClr val="FFFFFF"/>
                </a:solidFill>
                <a:latin typeface="+mj-lt"/>
              </a:rPr>
              <a:t> 1-8, </a:t>
            </a:r>
          </a:p>
          <a:p>
            <a:pPr marL="0" indent="0">
              <a:buNone/>
            </a:pPr>
            <a:r>
              <a:rPr lang="nl-BE" sz="3600" dirty="0">
                <a:solidFill>
                  <a:srgbClr val="FFFFFF"/>
                </a:solidFill>
                <a:latin typeface="+mj-lt"/>
              </a:rPr>
              <a:t>1000 Brussel</a:t>
            </a:r>
          </a:p>
        </p:txBody>
      </p:sp>
    </p:spTree>
    <p:extLst>
      <p:ext uri="{BB962C8B-B14F-4D97-AF65-F5344CB8AC3E}">
        <p14:creationId xmlns:p14="http://schemas.microsoft.com/office/powerpoint/2010/main" val="388733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1CE8CA9-D6D2-4C46-8070-9566F894E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1E7816-415E-4E7A-ADC0-F8BDD8F1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01" y="703762"/>
            <a:ext cx="4509946" cy="1313372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bg1"/>
                </a:solidFill>
              </a:rPr>
              <a:t>LVG: op papier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2B31CF5-BEC2-457D-A52F-6A5CCB066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DF97A-D7AB-4BAE-8234-A6FC4EE9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1842324"/>
            <a:ext cx="4914534" cy="4944556"/>
          </a:xfrm>
        </p:spPr>
        <p:txBody>
          <a:bodyPr>
            <a:normAutofit fontScale="77500" lnSpcReduction="20000"/>
          </a:bodyPr>
          <a:lstStyle/>
          <a:p>
            <a:pPr marL="128016" lvl="1" indent="0">
              <a:buNone/>
            </a:pP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 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</a:rPr>
              <a:t>WHO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: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global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strategy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and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action plan on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active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and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healthy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ageing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2016-2020</a:t>
            </a:r>
          </a:p>
          <a:p>
            <a:pPr marL="128016" lvl="1" indent="0">
              <a:buNone/>
            </a:pPr>
            <a:r>
              <a:rPr lang="nl-BE" sz="2600" i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endParaRPr lang="nl-BE" sz="26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 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Active </a:t>
            </a:r>
            <a:r>
              <a:rPr lang="nl-BE" sz="2600" b="1" dirty="0" err="1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Ageing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Index</a:t>
            </a:r>
            <a:endParaRPr lang="nl-BE" sz="2600" b="1" dirty="0">
              <a:solidFill>
                <a:srgbClr val="FFFFFF"/>
              </a:solidFill>
              <a:cs typeface="Segoe U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nl-BE" sz="2600" i="1" dirty="0">
              <a:solidFill>
                <a:srgbClr val="FFFFFF"/>
              </a:solidFill>
              <a:cs typeface="Segoe UI" panose="020B0502040204020203" pitchFamily="34" charset="0"/>
            </a:endParaRPr>
          </a:p>
          <a:p>
            <a:pPr marL="128016" lvl="1" indent="0">
              <a:buNone/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 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AGE Platform Europe: 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EU-convenant on </a:t>
            </a:r>
            <a:r>
              <a:rPr lang="nl-BE" sz="2600" dirty="0" err="1">
                <a:solidFill>
                  <a:srgbClr val="FFFFFF"/>
                </a:solidFill>
                <a:cs typeface="Segoe UI" panose="020B0502040204020203" pitchFamily="34" charset="0"/>
              </a:rPr>
              <a:t>demographic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change</a:t>
            </a:r>
          </a:p>
          <a:p>
            <a:pPr marL="128016" lvl="1" indent="0">
              <a:buNone/>
            </a:pPr>
            <a:endParaRPr lang="nl-BE" sz="2600" dirty="0">
              <a:solidFill>
                <a:srgbClr val="FFFFFF"/>
              </a:solidFill>
              <a:cs typeface="Segoe UI" panose="020B0502040204020203" pitchFamily="34" charset="0"/>
            </a:endParaRPr>
          </a:p>
          <a:p>
            <a:pPr marL="128016" lvl="1" indent="0">
              <a:buNone/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 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</a:rPr>
              <a:t>Leeftijdsvriendelijke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</a:rPr>
              <a:t> </a:t>
            </a: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</a:rPr>
              <a:t>omgeving:</a:t>
            </a:r>
          </a:p>
          <a:p>
            <a:pPr lvl="1">
              <a:buBlip>
                <a:blip r:embed="rId3"/>
              </a:buBlip>
            </a:pPr>
            <a:r>
              <a:rPr lang="nl-BE" sz="26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Vergrijzende wereld</a:t>
            </a:r>
          </a:p>
          <a:p>
            <a:pPr lvl="1">
              <a:buBlip>
                <a:blip r:embed="rId3"/>
              </a:buBlip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Mensvriendelijkheid</a:t>
            </a:r>
          </a:p>
          <a:p>
            <a:pPr lvl="1">
              <a:buBlip>
                <a:blip r:embed="rId3"/>
              </a:buBlip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Bril &amp; toetssteen</a:t>
            </a:r>
          </a:p>
          <a:p>
            <a:pPr lvl="1">
              <a:buBlip>
                <a:blip r:embed="rId3"/>
              </a:buBlip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Toegang tot diensten </a:t>
            </a:r>
          </a:p>
          <a:p>
            <a:pPr lvl="1">
              <a:buBlip>
                <a:blip r:embed="rId3"/>
              </a:buBlip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Buurt (≠ BGZ)</a:t>
            </a:r>
          </a:p>
          <a:p>
            <a:pPr lvl="1">
              <a:buBlip>
                <a:blip r:embed="rId3"/>
              </a:buBlip>
            </a:pPr>
            <a:r>
              <a:rPr lang="nl-BE" sz="26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Meer dan de som van haar delen</a:t>
            </a: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r>
              <a:rPr lang="nl-BE" sz="19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(Buffel, </a:t>
            </a:r>
            <a:r>
              <a:rPr lang="nl-BE" sz="1900" dirty="0" err="1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n.d</a:t>
            </a:r>
            <a:r>
              <a:rPr lang="nl-BE" sz="19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.)</a:t>
            </a:r>
          </a:p>
        </p:txBody>
      </p:sp>
      <p:pic>
        <p:nvPicPr>
          <p:cNvPr id="1026" name="Picture 2" descr="Afbeeldingsresultaat voor Age friendly environments">
            <a:extLst>
              <a:ext uri="{FF2B5EF4-FFF2-40B4-BE49-F238E27FC236}">
                <a16:creationId xmlns:a16="http://schemas.microsoft.com/office/drawing/2014/main" id="{40254986-0885-4668-B034-E5116745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89" y="370114"/>
            <a:ext cx="6046467" cy="611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44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1CE8CA9-D6D2-4C46-8070-9566F894E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1E7816-415E-4E7A-ADC0-F8BDD8F1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01" y="703762"/>
            <a:ext cx="4509946" cy="1313372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bg1"/>
                </a:solidFill>
              </a:rPr>
              <a:t>LVG: op papier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2B31CF5-BEC2-457D-A52F-6A5CCB066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DF97A-D7AB-4BAE-8234-A6FC4EE9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1850571"/>
            <a:ext cx="4931225" cy="4746172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nl-BE" sz="24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Viervoudig potentieel:</a:t>
            </a:r>
          </a:p>
          <a:p>
            <a:pPr lvl="1">
              <a:buBlip>
                <a:blip r:embed="rId3"/>
              </a:buBlip>
            </a:pPr>
            <a:r>
              <a:rPr lang="nl-BE" sz="2400" b="1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nl-BE" sz="24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(her)waardering &amp; activering</a:t>
            </a:r>
          </a:p>
          <a:p>
            <a:pPr lvl="1">
              <a:buBlip>
                <a:blip r:embed="rId3"/>
              </a:buBlip>
            </a:pPr>
            <a:r>
              <a:rPr lang="nl-BE" sz="24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mantelzorg </a:t>
            </a:r>
          </a:p>
          <a:p>
            <a:pPr lvl="1">
              <a:buBlip>
                <a:blip r:embed="rId3"/>
              </a:buBlip>
            </a:pPr>
            <a:r>
              <a:rPr lang="nl-BE" sz="24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kwaliteit van bestaan </a:t>
            </a:r>
          </a:p>
          <a:p>
            <a:pPr lvl="1">
              <a:buBlip>
                <a:blip r:embed="rId3"/>
              </a:buBlip>
            </a:pPr>
            <a:r>
              <a:rPr lang="nl-BE" sz="24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drukking kosten</a:t>
            </a:r>
          </a:p>
          <a:p>
            <a:pPr lvl="1">
              <a:buBlip>
                <a:blip r:embed="rId3"/>
              </a:buBlip>
            </a:pPr>
            <a:r>
              <a:rPr lang="nl-BE" sz="24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…</a:t>
            </a: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r>
              <a:rPr lang="nl-BE" sz="19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(AGE platform Europe, </a:t>
            </a:r>
            <a:r>
              <a:rPr lang="nl-BE" sz="1900" dirty="0" err="1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n.d</a:t>
            </a:r>
            <a:r>
              <a:rPr lang="nl-BE" sz="1900" dirty="0">
                <a:solidFill>
                  <a:srgbClr val="FFFFFF"/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.)</a:t>
            </a:r>
          </a:p>
        </p:txBody>
      </p:sp>
      <p:pic>
        <p:nvPicPr>
          <p:cNvPr id="1026" name="Picture 2" descr="Afbeeldingsresultaat voor Age friendly environments">
            <a:extLst>
              <a:ext uri="{FF2B5EF4-FFF2-40B4-BE49-F238E27FC236}">
                <a16:creationId xmlns:a16="http://schemas.microsoft.com/office/drawing/2014/main" id="{40254986-0885-4668-B034-E5116745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92" y="373690"/>
            <a:ext cx="6046464" cy="61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1CE8CA9-D6D2-4C46-8070-9566F894E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1E7816-415E-4E7A-ADC0-F8BDD8F1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301" y="703762"/>
            <a:ext cx="4509946" cy="1313372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bg1"/>
                </a:solidFill>
              </a:rPr>
              <a:t>LVG: hoe?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2B31CF5-BEC2-457D-A52F-6A5CCB066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DF97A-D7AB-4BAE-8234-A6FC4EE9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7" y="1906450"/>
            <a:ext cx="5370243" cy="4951550"/>
          </a:xfrm>
        </p:spPr>
        <p:txBody>
          <a:bodyPr>
            <a:normAutofit fontScale="92500" lnSpcReduction="10000"/>
          </a:bodyPr>
          <a:lstStyle/>
          <a:p>
            <a:pPr lvl="2">
              <a:buBlip>
                <a:blip r:embed="rId3"/>
              </a:buBlip>
            </a:pPr>
            <a:r>
              <a:rPr lang="nl-BE" sz="2600" dirty="0"/>
              <a:t> </a:t>
            </a:r>
            <a:r>
              <a:rPr lang="nl-BE" sz="2600" b="1" dirty="0">
                <a:solidFill>
                  <a:schemeClr val="bg1"/>
                </a:solidFill>
              </a:rPr>
              <a:t>Meerjarenplanning</a:t>
            </a:r>
            <a:r>
              <a:rPr lang="nl-BE" sz="2600" dirty="0">
                <a:solidFill>
                  <a:schemeClr val="bg1"/>
                </a:solidFill>
              </a:rPr>
              <a:t>: link lokaal sociaal beleid</a:t>
            </a:r>
          </a:p>
          <a:p>
            <a:pPr marL="310896" lvl="2" indent="0">
              <a:buNone/>
            </a:pPr>
            <a:endParaRPr lang="nl-BE" sz="2600" dirty="0">
              <a:solidFill>
                <a:schemeClr val="bg1"/>
              </a:solidFill>
            </a:endParaRPr>
          </a:p>
          <a:p>
            <a:pPr lvl="2">
              <a:buBlip>
                <a:blip r:embed="rId3"/>
              </a:buBlip>
            </a:pPr>
            <a:r>
              <a:rPr lang="nl-BE" sz="2600" b="1" dirty="0">
                <a:solidFill>
                  <a:schemeClr val="bg1"/>
                </a:solidFill>
              </a:rPr>
              <a:t> Coproductie</a:t>
            </a:r>
            <a:r>
              <a:rPr lang="nl-BE" sz="2600" dirty="0">
                <a:solidFill>
                  <a:schemeClr val="bg1"/>
                </a:solidFill>
              </a:rPr>
              <a:t> : eigenaarschap en medezeggenschap</a:t>
            </a:r>
          </a:p>
          <a:p>
            <a:pPr marL="310896" lvl="2" indent="0">
              <a:buNone/>
            </a:pPr>
            <a:endParaRPr lang="nl-BE" sz="2600" dirty="0">
              <a:solidFill>
                <a:schemeClr val="bg1"/>
              </a:solidFill>
            </a:endParaRPr>
          </a:p>
          <a:p>
            <a:pPr lvl="2">
              <a:buBlip>
                <a:blip r:embed="rId3"/>
              </a:buBlip>
            </a:pPr>
            <a:r>
              <a:rPr lang="nl-BE" sz="2600" dirty="0">
                <a:solidFill>
                  <a:schemeClr val="bg1"/>
                </a:solidFill>
              </a:rPr>
              <a:t> </a:t>
            </a:r>
            <a:r>
              <a:rPr lang="nl-BE" sz="2600" b="1" dirty="0">
                <a:solidFill>
                  <a:schemeClr val="bg1"/>
                </a:solidFill>
              </a:rPr>
              <a:t>Rol lokaal bestuur?</a:t>
            </a:r>
          </a:p>
          <a:p>
            <a:pPr lvl="3">
              <a:buBlip>
                <a:blip r:embed="rId3"/>
              </a:buBlip>
            </a:pPr>
            <a:r>
              <a:rPr lang="nl-BE" sz="2200" b="1" dirty="0">
                <a:solidFill>
                  <a:schemeClr val="bg1"/>
                </a:solidFill>
              </a:rPr>
              <a:t> Weten:</a:t>
            </a:r>
            <a:r>
              <a:rPr lang="nl-BE" sz="2200" dirty="0">
                <a:solidFill>
                  <a:schemeClr val="bg1"/>
                </a:solidFill>
              </a:rPr>
              <a:t> ken je burgers</a:t>
            </a:r>
          </a:p>
          <a:p>
            <a:pPr lvl="3">
              <a:buBlip>
                <a:blip r:embed="rId3"/>
              </a:buBlip>
            </a:pPr>
            <a:r>
              <a:rPr lang="nl-BE" sz="2200" b="1" dirty="0">
                <a:solidFill>
                  <a:schemeClr val="bg1"/>
                </a:solidFill>
              </a:rPr>
              <a:t> Activeren:</a:t>
            </a:r>
            <a:r>
              <a:rPr lang="nl-BE" sz="2200" dirty="0">
                <a:solidFill>
                  <a:schemeClr val="bg1"/>
                </a:solidFill>
              </a:rPr>
              <a:t> verbind potentieel</a:t>
            </a:r>
          </a:p>
          <a:p>
            <a:pPr lvl="3">
              <a:buBlip>
                <a:blip r:embed="rId3"/>
              </a:buBlip>
            </a:pPr>
            <a:r>
              <a:rPr lang="nl-BE" sz="2200" dirty="0">
                <a:solidFill>
                  <a:schemeClr val="bg1"/>
                </a:solidFill>
              </a:rPr>
              <a:t> </a:t>
            </a:r>
            <a:r>
              <a:rPr lang="nl-BE" sz="2200" b="1" dirty="0">
                <a:solidFill>
                  <a:schemeClr val="bg1"/>
                </a:solidFill>
              </a:rPr>
              <a:t>Ondersteunen:</a:t>
            </a:r>
            <a:r>
              <a:rPr lang="nl-BE" sz="2200" dirty="0">
                <a:solidFill>
                  <a:schemeClr val="bg1"/>
                </a:solidFill>
              </a:rPr>
              <a:t> spin in het web</a:t>
            </a:r>
          </a:p>
          <a:p>
            <a:pPr lvl="3">
              <a:buBlip>
                <a:blip r:embed="rId3"/>
              </a:buBlip>
            </a:pPr>
            <a:r>
              <a:rPr lang="nl-BE" sz="2200" dirty="0">
                <a:solidFill>
                  <a:schemeClr val="bg1"/>
                </a:solidFill>
              </a:rPr>
              <a:t> </a:t>
            </a:r>
            <a:r>
              <a:rPr lang="nl-BE" sz="2200" b="1" dirty="0">
                <a:solidFill>
                  <a:schemeClr val="bg1"/>
                </a:solidFill>
              </a:rPr>
              <a:t>Informeren:</a:t>
            </a:r>
            <a:r>
              <a:rPr lang="nl-BE" sz="2200" dirty="0">
                <a:solidFill>
                  <a:schemeClr val="bg1"/>
                </a:solidFill>
              </a:rPr>
              <a:t> onbekend is…</a:t>
            </a:r>
          </a:p>
          <a:p>
            <a:pPr lvl="3">
              <a:buBlip>
                <a:blip r:embed="rId3"/>
              </a:buBlip>
            </a:pPr>
            <a:r>
              <a:rPr lang="nl-BE" sz="2200" dirty="0">
                <a:solidFill>
                  <a:schemeClr val="bg1"/>
                </a:solidFill>
              </a:rPr>
              <a:t> </a:t>
            </a:r>
            <a:r>
              <a:rPr lang="nl-BE" sz="2200" b="1" dirty="0">
                <a:solidFill>
                  <a:schemeClr val="bg1"/>
                </a:solidFill>
              </a:rPr>
              <a:t>Meten:</a:t>
            </a:r>
            <a:r>
              <a:rPr lang="nl-BE" sz="2200" dirty="0">
                <a:solidFill>
                  <a:schemeClr val="bg1"/>
                </a:solidFill>
              </a:rPr>
              <a:t> monitor voortgang</a:t>
            </a:r>
          </a:p>
          <a:p>
            <a:r>
              <a:rPr lang="nl-BE" dirty="0">
                <a:solidFill>
                  <a:schemeClr val="bg1"/>
                </a:solidFill>
              </a:rPr>
              <a:t> </a:t>
            </a:r>
            <a:r>
              <a:rPr lang="nl-BE" dirty="0">
                <a:solidFill>
                  <a:schemeClr val="bg1"/>
                </a:solidFill>
                <a:sym typeface="Wingdings" panose="05000000000000000000" pitchFamily="2" charset="2"/>
              </a:rPr>
              <a:t> </a:t>
            </a:r>
            <a:r>
              <a:rPr lang="nl-BE" dirty="0">
                <a:solidFill>
                  <a:schemeClr val="bg1"/>
                </a:solidFill>
              </a:rPr>
              <a:t>LVG? = thuis voor iedereen </a:t>
            </a:r>
          </a:p>
          <a:p>
            <a:r>
              <a:rPr lang="nl-BE" sz="1500" dirty="0">
                <a:solidFill>
                  <a:schemeClr val="bg1"/>
                </a:solidFill>
              </a:rPr>
              <a:t>(WMO kenniscahier, 2012)</a:t>
            </a: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endParaRPr lang="nl-BE" sz="1900" dirty="0">
              <a:solidFill>
                <a:srgbClr val="FFFFFF"/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Afbeeldingsresultaat voor Age friendly environments">
            <a:extLst>
              <a:ext uri="{FF2B5EF4-FFF2-40B4-BE49-F238E27FC236}">
                <a16:creationId xmlns:a16="http://schemas.microsoft.com/office/drawing/2014/main" id="{40254986-0885-4668-B034-E5116745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92" y="373690"/>
            <a:ext cx="6046464" cy="611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6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F6A6A6-81D9-4721-98D5-1E821CD8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5216"/>
            <a:ext cx="4630344" cy="1499616"/>
          </a:xfrm>
        </p:spPr>
        <p:txBody>
          <a:bodyPr>
            <a:normAutofit/>
          </a:bodyPr>
          <a:lstStyle/>
          <a:p>
            <a:r>
              <a:rPr lang="nl-BE" sz="3500" b="1" dirty="0">
                <a:solidFill>
                  <a:srgbClr val="FFFFFF"/>
                </a:solidFill>
              </a:rPr>
              <a:t>LVG in de praktijk: Londerzeel &amp; Dilbeek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1DD0B6-D6FD-4554-89C2-A5ED0818A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209799"/>
            <a:ext cx="4073435" cy="4234543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nl-BE" sz="2400" dirty="0">
                <a:solidFill>
                  <a:srgbClr val="FFFFFF"/>
                </a:solidFill>
              </a:rPr>
              <a:t> Wat werkt wel/niet?</a:t>
            </a:r>
          </a:p>
          <a:p>
            <a:pPr lvl="0">
              <a:buBlip>
                <a:blip r:embed="rId2"/>
              </a:buBlip>
            </a:pPr>
            <a:r>
              <a:rPr lang="nl-BE" sz="2400" dirty="0">
                <a:solidFill>
                  <a:srgbClr val="FFFFFF"/>
                </a:solidFill>
              </a:rPr>
              <a:t> Wat geeft vleugels?</a:t>
            </a:r>
          </a:p>
          <a:p>
            <a:pPr lvl="0">
              <a:buBlip>
                <a:blip r:embed="rId2"/>
              </a:buBlip>
            </a:pPr>
            <a:r>
              <a:rPr lang="nl-BE" sz="2400" dirty="0">
                <a:solidFill>
                  <a:srgbClr val="FFFFFF"/>
                </a:solidFill>
              </a:rPr>
              <a:t> Waar dromen jullie van? </a:t>
            </a:r>
          </a:p>
          <a:p>
            <a:endParaRPr lang="nl-BE" dirty="0">
              <a:solidFill>
                <a:srgbClr val="FFFFFF"/>
              </a:solidFill>
            </a:endParaRPr>
          </a:p>
        </p:txBody>
      </p:sp>
      <p:pic>
        <p:nvPicPr>
          <p:cNvPr id="4" name="Picture 2" descr="Afbeeldingsresultaat voor Age friendly environments">
            <a:extLst>
              <a:ext uri="{FF2B5EF4-FFF2-40B4-BE49-F238E27FC236}">
                <a16:creationId xmlns:a16="http://schemas.microsoft.com/office/drawing/2014/main" id="{DF962BC0-B26C-43A8-95EF-BC97116827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8"/>
          <a:stretch/>
        </p:blipFill>
        <p:spPr bwMode="auto">
          <a:xfrm>
            <a:off x="5938652" y="404956"/>
            <a:ext cx="5915891" cy="604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0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30CCA1D7391409959B1D11851253B" ma:contentTypeVersion="8" ma:contentTypeDescription="Een nieuw document maken." ma:contentTypeScope="" ma:versionID="ce696789dd651674c9df2f094ec9676f">
  <xsd:schema xmlns:xsd="http://www.w3.org/2001/XMLSchema" xmlns:xs="http://www.w3.org/2001/XMLSchema" xmlns:p="http://schemas.microsoft.com/office/2006/metadata/properties" xmlns:ns2="1a2291bd-860d-4a5e-995f-8589b9b7f24e" xmlns:ns3="17a8214c-cb1c-4e19-9080-e5d39d4156e3" targetNamespace="http://schemas.microsoft.com/office/2006/metadata/properties" ma:root="true" ma:fieldsID="6441388fc45dffbaf245e6951c84c313" ns2:_="" ns3:_="">
    <xsd:import namespace="1a2291bd-860d-4a5e-995f-8589b9b7f24e"/>
    <xsd:import namespace="17a8214c-cb1c-4e19-9080-e5d39d4156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291bd-860d-4a5e-995f-8589b9b7f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8214c-cb1c-4e19-9080-e5d39d4156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94EA4D-3F99-4A37-A63E-C478898B9E1A}"/>
</file>

<file path=customXml/itemProps2.xml><?xml version="1.0" encoding="utf-8"?>
<ds:datastoreItem xmlns:ds="http://schemas.openxmlformats.org/officeDocument/2006/customXml" ds:itemID="{DB42740F-8CEC-45FA-96EC-36BFE7D1464D}"/>
</file>

<file path=customXml/itemProps3.xml><?xml version="1.0" encoding="utf-8"?>
<ds:datastoreItem xmlns:ds="http://schemas.openxmlformats.org/officeDocument/2006/customXml" ds:itemID="{509036A0-F846-4725-B563-AD96A273BBB0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845</Words>
  <Application>Microsoft Office PowerPoint</Application>
  <PresentationFormat>Breedbeeld</PresentationFormat>
  <Paragraphs>116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Calibri</vt:lpstr>
      <vt:lpstr>Symbol</vt:lpstr>
      <vt:lpstr>Tw Cen MT</vt:lpstr>
      <vt:lpstr>Tw Cen MT Condensed</vt:lpstr>
      <vt:lpstr>Wingdings</vt:lpstr>
      <vt:lpstr>Wingdings 3</vt:lpstr>
      <vt:lpstr>Integraal</vt:lpstr>
      <vt:lpstr>Trefdagen ‘ouderen en lokaal beleid’</vt:lpstr>
      <vt:lpstr>VVSG?</vt:lpstr>
      <vt:lpstr>Ledenorganisatie van: </vt:lpstr>
      <vt:lpstr>Stafmedewerker ouderenbeleid</vt:lpstr>
      <vt:lpstr>We zijn verhuisd! </vt:lpstr>
      <vt:lpstr>LVG: op papier</vt:lpstr>
      <vt:lpstr>LVG: op papier</vt:lpstr>
      <vt:lpstr>LVG: hoe?</vt:lpstr>
      <vt:lpstr>LVG in de praktijk: Londerzeel &amp; Dilbeek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Trefdagen ‘ouderen en lokaal bbeleid</dc:title>
  <dc:creator>De Mol Iris</dc:creator>
  <cp:lastModifiedBy>De Mol Iris</cp:lastModifiedBy>
  <cp:revision>7</cp:revision>
  <dcterms:created xsi:type="dcterms:W3CDTF">2019-03-15T11:43:27Z</dcterms:created>
  <dcterms:modified xsi:type="dcterms:W3CDTF">2019-03-15T12:02:33Z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0x0101004D830CCA1D7391409959B1D11851253B</vt:lpwstr>
  </property>
</Properties>
</file>