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9" r:id="rId2"/>
    <p:sldId id="267" r:id="rId3"/>
    <p:sldId id="264" r:id="rId4"/>
    <p:sldId id="258" r:id="rId5"/>
    <p:sldId id="259" r:id="rId6"/>
    <p:sldId id="260" r:id="rId7"/>
    <p:sldId id="261" r:id="rId8"/>
    <p:sldId id="263" r:id="rId9"/>
    <p:sldId id="270" r:id="rId10"/>
    <p:sldId id="271" r:id="rId11"/>
    <p:sldId id="272" r:id="rId12"/>
    <p:sldId id="273" r:id="rId13"/>
    <p:sldId id="279" r:id="rId14"/>
    <p:sldId id="276" r:id="rId15"/>
    <p:sldId id="274" r:id="rId16"/>
    <p:sldId id="275" r:id="rId17"/>
    <p:sldId id="278" r:id="rId18"/>
    <p:sldId id="277" r:id="rId19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Talboom" initials="TT" lastIdx="1" clrIdx="0">
    <p:extLst>
      <p:ext uri="{19B8F6BF-5375-455C-9EA6-DF929625EA0E}">
        <p15:presenceInfo xmlns:p15="http://schemas.microsoft.com/office/powerpoint/2012/main" userId="S-1-5-21-924716670-1378094847-1538882281-1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5762" autoAdjust="0"/>
  </p:normalViewPr>
  <p:slideViewPr>
    <p:cSldViewPr>
      <p:cViewPr varScale="1">
        <p:scale>
          <a:sx n="65" d="100"/>
          <a:sy n="65" d="100"/>
        </p:scale>
        <p:origin x="19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60005-6058-4261-AEF5-95AAB8CBFD3D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7EB4-80CD-4420-B1A4-84C1FBE6F2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96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6CF7C-E251-46F0-A35F-855D3C792FF7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CD27B-783B-4660-9E22-7402C45C9C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315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Reeds</a:t>
            </a:r>
            <a:r>
              <a:rPr lang="nl-BE" baseline="0" dirty="0"/>
              <a:t> 12 jaar oud</a:t>
            </a:r>
          </a:p>
          <a:p>
            <a:r>
              <a:rPr lang="nl-BE" baseline="0" dirty="0"/>
              <a:t>Actualisatie dringt zich op – eerste contacten hiervoor gelegd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D27B-783B-4660-9E22-7402C45C9CF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89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Ook specifiek aanbod voor jongeren</a:t>
            </a:r>
            <a:r>
              <a:rPr lang="nl-BE" baseline="0" dirty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D27B-783B-4660-9E22-7402C45C9CF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959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Vrijwilligerscoördinator</a:t>
            </a:r>
            <a:r>
              <a:rPr lang="nl-BE" baseline="0" dirty="0"/>
              <a:t> sedert 01/01/2019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D27B-783B-4660-9E22-7402C45C9CF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87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Realisaties:</a:t>
            </a:r>
          </a:p>
          <a:p>
            <a:pPr marL="228600" indent="-228600">
              <a:buAutoNum type="arabicPeriod"/>
            </a:pPr>
            <a:r>
              <a:rPr lang="nl-BE" dirty="0"/>
              <a:t>Halfjaarlijkse</a:t>
            </a:r>
            <a:r>
              <a:rPr lang="nl-BE" baseline="0" dirty="0"/>
              <a:t> stuurgroep (= draagvlak met diensten gezinszorg, thuisverpleegkundigen, </a:t>
            </a:r>
            <a:r>
              <a:rPr lang="nl-BE" baseline="0" dirty="0" err="1"/>
              <a:t>wzc</a:t>
            </a:r>
            <a:r>
              <a:rPr lang="nl-BE" baseline="0" dirty="0"/>
              <a:t>, AW, politie, artsen, ziekenfondsen, ouderenverenigingen, ervaringsdeskundigen,…) + ondertekening engagementsverklaring</a:t>
            </a:r>
          </a:p>
          <a:p>
            <a:pPr marL="228600" indent="-228600">
              <a:buAutoNum type="arabicPeriod"/>
            </a:pPr>
            <a:r>
              <a:rPr lang="nl-BE" baseline="0" dirty="0"/>
              <a:t>Voor: ambtenaren gemeente/OCMW, politie, ouderenverenigingen, lokale handelaren, poetsploeg die bij mensen thuis poetst,…</a:t>
            </a:r>
          </a:p>
          <a:p>
            <a:pPr marL="0" indent="0">
              <a:buNone/>
            </a:pPr>
            <a:r>
              <a:rPr lang="nl-BE" baseline="0" dirty="0"/>
              <a:t>3. + 4. + 5. + 12. Brochure: dementie; je staat er niet alleen voor – samengesteld door werkgroep</a:t>
            </a:r>
          </a:p>
          <a:p>
            <a:pPr marL="228600" indent="-228600">
              <a:buAutoNum type="arabicPeriod" startAt="6"/>
            </a:pPr>
            <a:r>
              <a:rPr lang="nl-BE" baseline="0" dirty="0"/>
              <a:t>Jaarprogrammatie van 8 concerten i.s.m. </a:t>
            </a:r>
            <a:r>
              <a:rPr lang="nl-BE" baseline="0" dirty="0" err="1"/>
              <a:t>wzc</a:t>
            </a:r>
            <a:r>
              <a:rPr lang="nl-BE" baseline="0" dirty="0"/>
              <a:t>, gemeentelijke academie, VT</a:t>
            </a:r>
          </a:p>
          <a:p>
            <a:pPr marL="228600" indent="-228600">
              <a:buAutoNum type="arabicPeriod" startAt="6"/>
            </a:pPr>
            <a:r>
              <a:rPr lang="nl-BE" baseline="0" dirty="0"/>
              <a:t>In startblokken en geconcretiseerd naar opnemen van meter- peterschap voor mensen met (beginnende) dementie binnen de ouderenverenigingen </a:t>
            </a:r>
          </a:p>
          <a:p>
            <a:pPr marL="228600" indent="-228600">
              <a:buAutoNum type="arabicPeriod" startAt="6"/>
            </a:pPr>
            <a:r>
              <a:rPr lang="nl-BE" baseline="0" dirty="0"/>
              <a:t>Nog niets mee gebeurd</a:t>
            </a:r>
          </a:p>
          <a:p>
            <a:pPr marL="228600" indent="-228600">
              <a:buAutoNum type="arabicPeriod" startAt="6"/>
            </a:pPr>
            <a:r>
              <a:rPr lang="nl-BE" baseline="0" dirty="0"/>
              <a:t>Geannuleerd wegens niet nodig </a:t>
            </a:r>
          </a:p>
          <a:p>
            <a:pPr marL="228600" indent="-228600">
              <a:buAutoNum type="arabicPeriod" startAt="6"/>
            </a:pPr>
            <a:r>
              <a:rPr lang="nl-BE" baseline="0" dirty="0"/>
              <a:t>Jaarprogrammatie van 10 lezingen i.s.m. buurgemeenten Kapelle o/d Bos, Meise, Grimbergen</a:t>
            </a:r>
          </a:p>
          <a:p>
            <a:pPr marL="228600" indent="-228600">
              <a:buAutoNum type="arabicPeriod" startAt="6"/>
            </a:pPr>
            <a:r>
              <a:rPr lang="nl-BE" baseline="0" dirty="0"/>
              <a:t>Uit te lenen bij </a:t>
            </a:r>
            <a:r>
              <a:rPr lang="nl-BE" baseline="0" dirty="0" err="1"/>
              <a:t>Cado</a:t>
            </a:r>
            <a:r>
              <a:rPr lang="nl-BE" baseline="0" dirty="0"/>
              <a:t>, in 2 </a:t>
            </a:r>
            <a:r>
              <a:rPr lang="nl-BE" baseline="0" dirty="0" err="1"/>
              <a:t>wzc</a:t>
            </a:r>
            <a:r>
              <a:rPr lang="nl-BE" baseline="0" dirty="0"/>
              <a:t>, in Zorgloket, via Buurttafel, in Bib + 1 tas specifiek rond jongdementie + 1 tas specifiek rond dementie in een </a:t>
            </a:r>
            <a:r>
              <a:rPr lang="nl-BE" baseline="0" dirty="0" err="1"/>
              <a:t>wzc</a:t>
            </a:r>
            <a:endParaRPr lang="nl-BE" baseline="0" dirty="0"/>
          </a:p>
          <a:p>
            <a:pPr marL="0" indent="0">
              <a:buNone/>
            </a:pPr>
            <a:r>
              <a:rPr lang="nl-BE" baseline="0" dirty="0"/>
              <a:t>13. 10 sessies zijn eind jan 19 afgerond – 5 deelnemers, 1 deelnemer na 2</a:t>
            </a:r>
            <a:r>
              <a:rPr lang="nl-BE" baseline="30000" dirty="0"/>
              <a:t>e</a:t>
            </a:r>
            <a:r>
              <a:rPr lang="nl-BE" baseline="0" dirty="0"/>
              <a:t> sessie afgehaakt</a:t>
            </a:r>
          </a:p>
          <a:p>
            <a:pPr marL="0" indent="0">
              <a:buNone/>
            </a:pPr>
            <a:r>
              <a:rPr lang="nl-BE" baseline="0" dirty="0"/>
              <a:t>14. In startblokken; eerste contacten met Alzheimerliga gelegd</a:t>
            </a:r>
          </a:p>
          <a:p>
            <a:pPr marL="0" indent="0">
              <a:buNone/>
            </a:pPr>
            <a:r>
              <a:rPr lang="nl-BE" baseline="0" dirty="0"/>
              <a:t>15. Opengetrokken naar aandacht vragen voor dementie gedurende september </a:t>
            </a:r>
          </a:p>
          <a:p>
            <a:pPr marL="0" indent="0">
              <a:buNone/>
            </a:pPr>
            <a:r>
              <a:rPr lang="nl-BE" baseline="0" dirty="0"/>
              <a:t>16. Affichecampagne, vorming, raamstickers, … </a:t>
            </a:r>
          </a:p>
          <a:p>
            <a:pPr marL="0" indent="0">
              <a:buNone/>
            </a:pPr>
            <a:r>
              <a:rPr lang="nl-BE" baseline="0" dirty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D27B-783B-4660-9E22-7402C45C9CF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96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dirty="0"/>
              <a:t>Londerzeel aan Zet!</a:t>
            </a:r>
            <a:r>
              <a:rPr lang="nl-BE" sz="1800" baseline="0" dirty="0"/>
              <a:t> streef met andere woorden naar welzijn voor alle mensen in de samenleving, zodat alle mensen – ook de meest kwetsbaren – naar school kunnen gaan, kunnen werken of ondernemen, ergens kunnen wonen, zich kunnen verplaatsen bv. naar hun favoriete vrijetijdsactiviteit,…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D27B-783B-4660-9E22-7402C45C9CF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7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536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645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78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93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0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4272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992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154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64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488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941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29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937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713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089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B42C-B245-4C62-B4F0-31D17CB4C9E6}" type="datetimeFigureOut">
              <a:rPr lang="nl-BE" smtClean="0"/>
              <a:t>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FA3898-243F-4290-A80D-1FBE37A6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32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zorgloket@londerzeel.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4461759" cy="1320800"/>
          </a:xfrm>
        </p:spPr>
        <p:txBody>
          <a:bodyPr>
            <a:noAutofit/>
          </a:bodyPr>
          <a:lstStyle/>
          <a:p>
            <a:r>
              <a:rPr lang="nl-BE" sz="7500" b="1" dirty="0"/>
              <a:t>Zorgloket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2532236" cy="1658747"/>
          </a:xfrm>
        </p:spPr>
      </p:pic>
    </p:spTree>
    <p:extLst>
      <p:ext uri="{BB962C8B-B14F-4D97-AF65-F5344CB8AC3E}">
        <p14:creationId xmlns:p14="http://schemas.microsoft.com/office/powerpoint/2010/main" val="105985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8" y="353471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nl-BE" b="1" dirty="0"/>
              <a:t>Londerzeel aan Zet! </a:t>
            </a:r>
            <a:br>
              <a:rPr lang="nl-BE" b="1" dirty="0"/>
            </a:br>
            <a:r>
              <a:rPr lang="nl-BE" b="1" dirty="0"/>
              <a:t>Onze buurt van A tot Z</a:t>
            </a:r>
            <a:br>
              <a:rPr lang="nl-BE" sz="4000" b="1" dirty="0"/>
            </a:b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7" y="1772816"/>
            <a:ext cx="6347714" cy="4110963"/>
          </a:xfrm>
        </p:spPr>
        <p:txBody>
          <a:bodyPr/>
          <a:lstStyle/>
          <a:p>
            <a:pPr marL="0" indent="0" algn="ctr">
              <a:buNone/>
            </a:pPr>
            <a:r>
              <a:rPr lang="nl-BE" sz="2000" dirty="0"/>
              <a:t>Basisprincipe  : Buurtgerichte Zorg </a:t>
            </a:r>
          </a:p>
          <a:p>
            <a:pPr marL="0" indent="0" algn="ctr">
              <a:buNone/>
            </a:pPr>
            <a:r>
              <a:rPr lang="nl-BE" sz="2000" dirty="0"/>
              <a:t>MAAR ruimer dan zorg alleen, aandacht voor alle levensdomeinen  om zo ook de meest kwetsbare inwoners te bereiken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3471"/>
            <a:ext cx="1152128" cy="11521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61" y="3356992"/>
            <a:ext cx="3227986" cy="32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8" y="332656"/>
            <a:ext cx="6347713" cy="1080120"/>
          </a:xfrm>
        </p:spPr>
        <p:txBody>
          <a:bodyPr>
            <a:normAutofit/>
          </a:bodyPr>
          <a:lstStyle/>
          <a:p>
            <a:pPr algn="ctr"/>
            <a:r>
              <a:rPr lang="nl-BE" sz="3200" b="1" dirty="0"/>
              <a:t>Londerzeel aan Zet! </a:t>
            </a:r>
            <a:br>
              <a:rPr lang="nl-BE" sz="3200" b="1" dirty="0"/>
            </a:br>
            <a:r>
              <a:rPr lang="nl-BE" sz="3200" b="1" dirty="0"/>
              <a:t>Onze buurt van A tot Z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1484784"/>
            <a:ext cx="6698705" cy="505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u="sng" dirty="0"/>
              <a:t>11 acties waar buurtgericht werken en domein overschrijdend samenwerken centraal staat : </a:t>
            </a:r>
          </a:p>
          <a:p>
            <a:pPr>
              <a:buFont typeface="+mj-lt"/>
              <a:buAutoNum type="arabicPeriod"/>
            </a:pPr>
            <a:r>
              <a:rPr lang="nl-BE" dirty="0"/>
              <a:t>Beeldvorming en bekendmaking van Londerzeel aan Zet! via een herkenbaar logo </a:t>
            </a:r>
          </a:p>
          <a:p>
            <a:pPr>
              <a:buFont typeface="+mj-lt"/>
              <a:buAutoNum type="arabicPeriod"/>
            </a:pPr>
            <a:r>
              <a:rPr lang="nl-BE" dirty="0"/>
              <a:t>Oprichting van het overkoepelend netwerk Londerzeel aan Zet!</a:t>
            </a:r>
          </a:p>
          <a:p>
            <a:pPr>
              <a:buFont typeface="+mj-lt"/>
              <a:buAutoNum type="arabicPeriod"/>
            </a:pPr>
            <a:r>
              <a:rPr lang="nl-BE" dirty="0"/>
              <a:t>Oprichting Buurtnetwerken </a:t>
            </a:r>
          </a:p>
          <a:p>
            <a:pPr>
              <a:buFont typeface="+mj-lt"/>
              <a:buAutoNum type="arabicPeriod"/>
            </a:pPr>
            <a:r>
              <a:rPr lang="nl-BE" dirty="0"/>
              <a:t>Buurtscan </a:t>
            </a:r>
          </a:p>
          <a:p>
            <a:pPr>
              <a:buFont typeface="+mj-lt"/>
              <a:buAutoNum type="arabicPeriod"/>
            </a:pPr>
            <a:r>
              <a:rPr lang="nl-BE" dirty="0"/>
              <a:t>Organisatie van een Buurtbabbel</a:t>
            </a:r>
            <a:r>
              <a:rPr lang="nl-BE" b="1" dirty="0"/>
              <a:t> </a:t>
            </a:r>
            <a:r>
              <a:rPr lang="nl-BE" dirty="0"/>
              <a:t>(2x per jaar)       </a:t>
            </a:r>
          </a:p>
          <a:p>
            <a:pPr>
              <a:buFont typeface="+mj-lt"/>
              <a:buAutoNum type="arabicPeriod"/>
            </a:pPr>
            <a:r>
              <a:rPr lang="nl-BE" dirty="0"/>
              <a:t>Vorming </a:t>
            </a:r>
            <a:r>
              <a:rPr lang="nl-BE" dirty="0" err="1"/>
              <a:t>Outreachend</a:t>
            </a:r>
            <a:r>
              <a:rPr lang="nl-BE" dirty="0"/>
              <a:t> werken </a:t>
            </a:r>
          </a:p>
          <a:p>
            <a:pPr>
              <a:buFont typeface="+mj-lt"/>
              <a:buAutoNum type="arabicPeriod"/>
            </a:pPr>
            <a:r>
              <a:rPr lang="nl-BE" dirty="0"/>
              <a:t>Vorming signaleren voor vrijwilligers </a:t>
            </a:r>
          </a:p>
          <a:p>
            <a:pPr>
              <a:buFont typeface="+mj-lt"/>
              <a:buAutoNum type="arabicPeriod"/>
            </a:pPr>
            <a:r>
              <a:rPr lang="nl-BE" dirty="0"/>
              <a:t>Ontwikkelen van een brochure ‘Leidraad voor een goede buurtwerking’</a:t>
            </a:r>
          </a:p>
          <a:p>
            <a:pPr>
              <a:buFont typeface="+mj-lt"/>
              <a:buAutoNum type="arabicPeriod"/>
            </a:pPr>
            <a:r>
              <a:rPr lang="nl-BE" dirty="0"/>
              <a:t>Decentraal een maandelijkse zitdag door een Buurtverbinder</a:t>
            </a:r>
          </a:p>
          <a:p>
            <a:pPr>
              <a:buFont typeface="+mj-lt"/>
              <a:buAutoNum type="arabicPeriod"/>
            </a:pPr>
            <a:r>
              <a:rPr lang="nl-BE" dirty="0"/>
              <a:t>Oprichting van een sociaal meldpunt</a:t>
            </a:r>
          </a:p>
          <a:p>
            <a:pPr>
              <a:buFont typeface="+mj-lt"/>
              <a:buAutoNum type="arabicPeriod"/>
            </a:pPr>
            <a:r>
              <a:rPr lang="nl-BE" dirty="0"/>
              <a:t>Oprichting van een werkgroep E-inclusie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60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nl-BE" sz="3200" b="1" dirty="0"/>
              <a:t>Londerzeel aan Zet! </a:t>
            </a:r>
            <a:br>
              <a:rPr lang="nl-BE" sz="3200" b="1" dirty="0"/>
            </a:br>
            <a:r>
              <a:rPr lang="nl-BE" sz="3200" b="1" dirty="0"/>
              <a:t>Onze buurt van A tot Z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27804"/>
            <a:ext cx="6488397" cy="4655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sz="2000" u="sng" dirty="0"/>
          </a:p>
          <a:p>
            <a:pPr marL="0" indent="0">
              <a:buNone/>
            </a:pPr>
            <a:r>
              <a:rPr lang="nl-BE" sz="2000" u="sng" dirty="0"/>
              <a:t>Aandacht voor kwetsbare buren stimuleren via : </a:t>
            </a:r>
            <a:br>
              <a:rPr lang="nl-BE" sz="2000" u="sng" dirty="0"/>
            </a:br>
            <a:endParaRPr lang="nl-BE" sz="2000" dirty="0"/>
          </a:p>
          <a:p>
            <a:pPr marL="0" indent="0">
              <a:buNone/>
            </a:pPr>
            <a:r>
              <a:rPr lang="nl-BE" sz="2000" dirty="0"/>
              <a:t>Buurtbabbels </a:t>
            </a:r>
          </a:p>
          <a:p>
            <a:pPr marL="0" indent="0">
              <a:buNone/>
            </a:pPr>
            <a:r>
              <a:rPr lang="nl-BE" sz="1700" dirty="0"/>
              <a:t>Informeel koffiemoment in een </a:t>
            </a:r>
            <a:r>
              <a:rPr lang="nl-BE" sz="1700" dirty="0" err="1"/>
              <a:t>Londerzeelse</a:t>
            </a:r>
            <a:r>
              <a:rPr lang="nl-BE" sz="1700" dirty="0"/>
              <a:t> wijk </a:t>
            </a:r>
          </a:p>
          <a:p>
            <a:pPr marL="0" indent="0">
              <a:buNone/>
            </a:pPr>
            <a:r>
              <a:rPr lang="nl-BE" sz="1700" u="sng" dirty="0"/>
              <a:t>Doel</a:t>
            </a:r>
            <a:r>
              <a:rPr lang="nl-BE" sz="1700" dirty="0"/>
              <a:t> : </a:t>
            </a:r>
          </a:p>
          <a:p>
            <a:pPr lvl="0">
              <a:buClr>
                <a:srgbClr val="90C226"/>
              </a:buClr>
            </a:pPr>
            <a:r>
              <a:rPr lang="nl-BE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Buurtbewoners samen brengen en sociale cohesie versterken</a:t>
            </a:r>
          </a:p>
          <a:p>
            <a:pPr lvl="0">
              <a:buClr>
                <a:srgbClr val="90C226"/>
              </a:buClr>
            </a:pPr>
            <a:r>
              <a:rPr lang="nl-BE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Ideeën aanreiken waarmee de buurt aan de slag kan gaan om het wonen er aangenamer te maken </a:t>
            </a:r>
          </a:p>
          <a:p>
            <a:pPr lvl="0">
              <a:buClr>
                <a:srgbClr val="90C226"/>
              </a:buClr>
            </a:pPr>
            <a:r>
              <a:rPr lang="nl-BE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Samenwerking tussen verschillende partners verbeteren : gemeentelijke diensten, lokale verenigingen, lokale handelaars en buurtbewoners </a:t>
            </a:r>
          </a:p>
          <a:p>
            <a:pPr lvl="0">
              <a:buClr>
                <a:srgbClr val="90C226"/>
              </a:buClr>
            </a:pPr>
            <a:r>
              <a:rPr lang="nl-BE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Op een informele manier betrokken raken bij de leefwereld van buurtbewoners </a:t>
            </a:r>
          </a:p>
          <a:p>
            <a:pPr marL="0" indent="0" algn="ctr">
              <a:buNone/>
            </a:pPr>
            <a:endParaRPr lang="nl-BE" sz="23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6992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3888432" cy="5498506"/>
          </a:xfrm>
        </p:spPr>
      </p:pic>
      <p:sp>
        <p:nvSpPr>
          <p:cNvPr id="2" name="Tekstvak 1"/>
          <p:cNvSpPr txBox="1"/>
          <p:nvPr/>
        </p:nvSpPr>
        <p:spPr>
          <a:xfrm>
            <a:off x="809582" y="332656"/>
            <a:ext cx="565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Buurtbewoners worden persoonlijk uitgenodigd </a:t>
            </a:r>
          </a:p>
        </p:txBody>
      </p:sp>
    </p:spTree>
    <p:extLst>
      <p:ext uri="{BB962C8B-B14F-4D97-AF65-F5344CB8AC3E}">
        <p14:creationId xmlns:p14="http://schemas.microsoft.com/office/powerpoint/2010/main" val="403635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C:\Users\tt\Desktop\Londerzeel aan Zet!\Actie 5  - Buurtbabbel\Meulekensbaas\foto's\Ontmoetingsplek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47293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C:\Users\tt\Desktop\Londerzeel aan Zet!\Actie 5  - Buurtbabbel\Meulekensbaas\foto's\Ontmoetingsplek\image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576913" cy="317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C:\Users\tt\Desktop\Londerzeel aan Zet!\Actie 5  - Buurtbabbel\Meulekensbaas\foto's\DSCN00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2" y="692696"/>
            <a:ext cx="3111545" cy="245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C:\Users\tt\Desktop\Londerzeel aan Zet!\Actie 5  - Buurtbabbel\Meulekensbaas\foto's\DSCN00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3112890" cy="2450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62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b="1" dirty="0"/>
              <a:t>Londerzeel aan Zet! </a:t>
            </a:r>
            <a:br>
              <a:rPr lang="nl-BE" sz="3200" b="1" dirty="0"/>
            </a:br>
            <a:r>
              <a:rPr lang="nl-BE" sz="3200" b="1" dirty="0"/>
              <a:t>Onze buurt van A tot Z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220738"/>
          </a:xfrm>
        </p:spPr>
        <p:txBody>
          <a:bodyPr/>
          <a:lstStyle/>
          <a:p>
            <a:pPr marL="0" indent="0">
              <a:buNone/>
            </a:pPr>
            <a:r>
              <a:rPr lang="nl-BE" sz="1700" u="sng" dirty="0"/>
              <a:t>Maar ook </a:t>
            </a:r>
            <a:r>
              <a:rPr lang="nl-BE" sz="1700" dirty="0"/>
              <a:t>: </a:t>
            </a:r>
          </a:p>
          <a:p>
            <a:pPr>
              <a:buFontTx/>
              <a:buChar char="-"/>
            </a:pPr>
            <a:r>
              <a:rPr lang="nl-BE" sz="2000" dirty="0"/>
              <a:t>Buurtcheque </a:t>
            </a:r>
            <a:r>
              <a:rPr lang="nl-BE" sz="1700" dirty="0"/>
              <a:t>: financiële ondersteuning buurtwerkingen </a:t>
            </a:r>
          </a:p>
          <a:p>
            <a:pPr>
              <a:buFontTx/>
              <a:buChar char="-"/>
            </a:pPr>
            <a:r>
              <a:rPr lang="nl-BE" sz="2000" dirty="0"/>
              <a:t>Buurtpakket</a:t>
            </a:r>
            <a:r>
              <a:rPr lang="nl-BE" sz="1700" dirty="0"/>
              <a:t> : materiële ondersteuning buurtwerkingen </a:t>
            </a:r>
          </a:p>
          <a:p>
            <a:pPr>
              <a:buFontTx/>
              <a:buChar char="-"/>
            </a:pPr>
            <a:r>
              <a:rPr lang="nl-BE" sz="1700" dirty="0"/>
              <a:t>Informatie via een </a:t>
            </a:r>
            <a:r>
              <a:rPr lang="nl-BE" sz="2000" dirty="0"/>
              <a:t>brochure ‘Leidraad voor een goeie buurtwerking</a:t>
            </a:r>
            <a:r>
              <a:rPr lang="nl-BE" sz="1700" dirty="0"/>
              <a:t>’ (subsidiekanalen, uitleendiensten, inspiratielijst activiteiten,… ) </a:t>
            </a:r>
          </a:p>
          <a:p>
            <a:pPr marL="0" indent="0">
              <a:buNone/>
            </a:pPr>
            <a:endParaRPr lang="nl-BE" sz="1700" dirty="0"/>
          </a:p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11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b="1" dirty="0"/>
              <a:t>Londerzeel aan Zet! </a:t>
            </a:r>
            <a:br>
              <a:rPr lang="nl-BE" sz="3200" b="1" dirty="0"/>
            </a:br>
            <a:r>
              <a:rPr lang="nl-BE" sz="3200" b="1" dirty="0"/>
              <a:t>Onze buurt van A tot Z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700" dirty="0"/>
              <a:t>Ook professionelen actief op diverse levensdomeinen willen we stimuleren extra aandacht te besteden aan de meest kwetsbaren : </a:t>
            </a:r>
          </a:p>
          <a:p>
            <a:pPr marL="0" indent="0">
              <a:buNone/>
            </a:pPr>
            <a:endParaRPr lang="nl-BE" sz="1700" dirty="0"/>
          </a:p>
          <a:p>
            <a:pPr>
              <a:buFontTx/>
              <a:buChar char="-"/>
            </a:pPr>
            <a:r>
              <a:rPr lang="nl-BE" sz="2000" b="1" dirty="0"/>
              <a:t>Stuurgroep Londerzeel aan Zet! </a:t>
            </a:r>
          </a:p>
          <a:p>
            <a:pPr>
              <a:buFontTx/>
              <a:buChar char="-"/>
            </a:pPr>
            <a:r>
              <a:rPr lang="nl-BE" sz="2000" b="1" dirty="0"/>
              <a:t>Vorming </a:t>
            </a:r>
            <a:r>
              <a:rPr lang="nl-BE" sz="2000" b="1" dirty="0" err="1"/>
              <a:t>outreachend</a:t>
            </a:r>
            <a:r>
              <a:rPr lang="nl-BE" sz="2000" b="1" dirty="0"/>
              <a:t> werken </a:t>
            </a:r>
          </a:p>
          <a:p>
            <a:pPr>
              <a:buFontTx/>
              <a:buChar char="-"/>
            </a:pPr>
            <a:endParaRPr lang="nl-BE" sz="2000" b="1" dirty="0"/>
          </a:p>
          <a:p>
            <a:pPr>
              <a:buFontTx/>
              <a:buChar char="-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268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Contactgegevens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2132856"/>
            <a:ext cx="6347714" cy="2808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BE" sz="2000" b="1" dirty="0"/>
          </a:p>
          <a:p>
            <a:pPr marL="0" indent="0" algn="ctr">
              <a:buNone/>
            </a:pPr>
            <a:r>
              <a:rPr lang="nl-BE" sz="2600" b="1" dirty="0"/>
              <a:t>Zorgloket Londerzeel </a:t>
            </a:r>
          </a:p>
          <a:p>
            <a:pPr marL="0" indent="0" algn="ctr">
              <a:buNone/>
            </a:pPr>
            <a:r>
              <a:rPr lang="nl-BE" sz="2600" b="1" dirty="0" err="1"/>
              <a:t>Brusselsetraat</a:t>
            </a:r>
            <a:r>
              <a:rPr lang="nl-BE" sz="2600" b="1" dirty="0"/>
              <a:t> 25</a:t>
            </a:r>
          </a:p>
          <a:p>
            <a:pPr marL="0" indent="0" algn="ctr">
              <a:buNone/>
            </a:pPr>
            <a:r>
              <a:rPr lang="nl-BE" sz="2600" b="1" dirty="0"/>
              <a:t>1840 Londerzeel </a:t>
            </a:r>
          </a:p>
          <a:p>
            <a:pPr marL="0" indent="0" algn="ctr">
              <a:buNone/>
            </a:pPr>
            <a:r>
              <a:rPr lang="nl-BE" sz="2600" b="1" dirty="0"/>
              <a:t>052 30 36 16 </a:t>
            </a:r>
          </a:p>
          <a:p>
            <a:pPr marL="0" indent="0" algn="ctr">
              <a:buNone/>
            </a:pPr>
            <a:r>
              <a:rPr lang="nl-BE" sz="2600" b="1" dirty="0">
                <a:hlinkClick r:id="rId2"/>
              </a:rPr>
              <a:t>zorgloket@londerzeel.be</a:t>
            </a:r>
            <a:r>
              <a:rPr lang="nl-BE" sz="2600" b="1" dirty="0"/>
              <a:t> </a:t>
            </a:r>
          </a:p>
          <a:p>
            <a:pPr marL="0" indent="0" algn="ctr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90273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dirty="0"/>
              <a:t>Vragen?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0" y="2132856"/>
            <a:ext cx="4685109" cy="3123406"/>
          </a:xfrm>
        </p:spPr>
      </p:pic>
    </p:spTree>
    <p:extLst>
      <p:ext uri="{BB962C8B-B14F-4D97-AF65-F5344CB8AC3E}">
        <p14:creationId xmlns:p14="http://schemas.microsoft.com/office/powerpoint/2010/main" val="354755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/>
          </a:bodyPr>
          <a:lstStyle/>
          <a:p>
            <a:r>
              <a:rPr lang="nl-BE" sz="4000" b="1" dirty="0"/>
              <a:t>ZORGLOKET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680520"/>
          </a:xfrm>
        </p:spPr>
        <p:txBody>
          <a:bodyPr>
            <a:noAutofit/>
          </a:bodyPr>
          <a:lstStyle/>
          <a:p>
            <a:r>
              <a:rPr lang="nl-BE" sz="1700" dirty="0"/>
              <a:t>Sedert 2009 </a:t>
            </a:r>
          </a:p>
          <a:p>
            <a:r>
              <a:rPr lang="nl-BE" sz="1700" dirty="0"/>
              <a:t>Zorgloket + Welzijnsloket = sociale dienst OCMW Londerzeel</a:t>
            </a:r>
          </a:p>
          <a:p>
            <a:r>
              <a:rPr lang="nl-BE" sz="1700" u="sng" dirty="0"/>
              <a:t>Doelgroep</a:t>
            </a:r>
            <a:r>
              <a:rPr lang="nl-BE" sz="1700" dirty="0"/>
              <a:t> : thuiswonende senioren + personen met een handicap en hun mantelzorgers </a:t>
            </a:r>
          </a:p>
          <a:p>
            <a:r>
              <a:rPr lang="nl-BE" sz="1700" u="sng" dirty="0"/>
              <a:t>Thuiszorg</a:t>
            </a:r>
            <a:r>
              <a:rPr lang="nl-BE" sz="1700" dirty="0"/>
              <a:t> : poetsdienst, maaltijden aan huis, complexe  thuiszorgsituaties</a:t>
            </a:r>
          </a:p>
          <a:p>
            <a:r>
              <a:rPr lang="nl-BE" sz="1700" u="sng" dirty="0"/>
              <a:t>Projecten</a:t>
            </a:r>
            <a:r>
              <a:rPr lang="nl-BE" sz="1700" dirty="0"/>
              <a:t> : Dementievriendelijk Londerzeel, mantelzorgwerking, dorpsrestaurant De Buurttafel, Blijven Bewegen, Zilverkring , Londerzeel aan Zet! Onze buurt van A tot Z </a:t>
            </a:r>
          </a:p>
          <a:p>
            <a:r>
              <a:rPr lang="nl-BE" sz="1700" u="sng" dirty="0"/>
              <a:t>Andere</a:t>
            </a:r>
            <a:r>
              <a:rPr lang="nl-BE" sz="1700" dirty="0"/>
              <a:t>:  tegemoetkomingen voor ouderen met een zorgnood, pensioenen, verwarmingstoelage, eerstelijnszone regio Grimbergen </a:t>
            </a:r>
          </a:p>
          <a:p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64294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8" y="1196752"/>
            <a:ext cx="6698705" cy="1451248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Basis : Lokaal ouderen behoeften onderzoek Londerzeel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5094" y="2780928"/>
            <a:ext cx="6347714" cy="2880320"/>
          </a:xfrm>
        </p:spPr>
        <p:txBody>
          <a:bodyPr/>
          <a:lstStyle/>
          <a:p>
            <a:r>
              <a:rPr lang="nl-BE" dirty="0"/>
              <a:t>2007</a:t>
            </a:r>
          </a:p>
          <a:p>
            <a:r>
              <a:rPr lang="nl-BE" dirty="0"/>
              <a:t>Onder leiding van professor Verté </a:t>
            </a:r>
          </a:p>
          <a:p>
            <a:r>
              <a:rPr lang="nl-BE" dirty="0"/>
              <a:t>Bevraging bij 447 zestigplussers</a:t>
            </a:r>
          </a:p>
          <a:p>
            <a:r>
              <a:rPr lang="nl-BE" dirty="0"/>
              <a:t>Uitgevoerd door 45 ‘oudere’ vrijwilligers</a:t>
            </a:r>
          </a:p>
          <a:p>
            <a:r>
              <a:rPr lang="nl-BE" dirty="0"/>
              <a:t>Vragenlijst ?79?</a:t>
            </a:r>
          </a:p>
          <a:p>
            <a:r>
              <a:rPr lang="nl-BE" dirty="0"/>
              <a:t>VUB, provincie Vlaams-Brabant </a:t>
            </a:r>
          </a:p>
        </p:txBody>
      </p:sp>
    </p:spTree>
    <p:extLst>
      <p:ext uri="{BB962C8B-B14F-4D97-AF65-F5344CB8AC3E}">
        <p14:creationId xmlns:p14="http://schemas.microsoft.com/office/powerpoint/2010/main" val="181752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Ouderenbehoeftenonderzoek</a:t>
            </a:r>
            <a:br>
              <a:rPr lang="nl-BE" b="1" dirty="0"/>
            </a:br>
            <a:r>
              <a:rPr lang="nl-BE" b="1" dirty="0"/>
              <a:t>Resultaten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50065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BE" sz="1800" dirty="0"/>
              <a:t>19,7% voelt zich eenzaam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800" dirty="0"/>
              <a:t>26,3% is minstens 1 keer gevallen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800" dirty="0"/>
              <a:t>37,5% is mantelzorger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800" dirty="0"/>
              <a:t>15,1% doet vrijwilligerswerk, 20% wil wel </a:t>
            </a:r>
          </a:p>
        </p:txBody>
      </p:sp>
    </p:spTree>
    <p:extLst>
      <p:ext uri="{BB962C8B-B14F-4D97-AF65-F5344CB8AC3E}">
        <p14:creationId xmlns:p14="http://schemas.microsoft.com/office/powerpoint/2010/main" val="147195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Ouderenbehoeftenonderzoek</a:t>
            </a:r>
            <a:br>
              <a:rPr lang="nl-BE" sz="3200" b="1" dirty="0"/>
            </a:br>
            <a:r>
              <a:rPr lang="nl-BE" sz="3200" b="1" dirty="0"/>
              <a:t>Concretisering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64754"/>
          </a:xfrm>
        </p:spPr>
        <p:txBody>
          <a:bodyPr/>
          <a:lstStyle/>
          <a:p>
            <a:pPr marL="0" indent="0" algn="ctr">
              <a:buNone/>
            </a:pPr>
            <a:r>
              <a:rPr lang="nl-BE" sz="2200" b="1" dirty="0"/>
              <a:t>Bijna 1 op 5 voelt zich eenzaam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sz="2000" b="1" dirty="0"/>
              <a:t>		</a:t>
            </a:r>
            <a:r>
              <a:rPr lang="nl-BE" sz="2000" dirty="0"/>
              <a:t>		</a:t>
            </a:r>
          </a:p>
          <a:p>
            <a:pPr marL="0" indent="0">
              <a:buNone/>
            </a:pPr>
            <a:r>
              <a:rPr lang="nl-BE" sz="2000" dirty="0"/>
              <a:t>	  ZILVERKRING 				 DORPSRESTAURANT </a:t>
            </a:r>
          </a:p>
          <a:p>
            <a:pPr marL="0" indent="0">
              <a:buNone/>
            </a:pPr>
            <a:r>
              <a:rPr lang="nl-BE" dirty="0"/>
              <a:t>Huisbezoeken door vrijwilligers 		</a:t>
            </a:r>
            <a:r>
              <a:rPr lang="nl-BE" sz="2000" dirty="0"/>
              <a:t>DE BUURTTAFEL </a:t>
            </a:r>
          </a:p>
          <a:p>
            <a:pPr marL="0" indent="0">
              <a:buNone/>
            </a:pPr>
            <a:r>
              <a:rPr lang="nl-BE" dirty="0"/>
              <a:t>Aan alleenstaande 80+ </a:t>
            </a:r>
            <a:r>
              <a:rPr lang="nl-BE" dirty="0" err="1"/>
              <a:t>ers</a:t>
            </a:r>
            <a:r>
              <a:rPr lang="nl-BE" dirty="0"/>
              <a:t> </a:t>
            </a:r>
          </a:p>
        </p:txBody>
      </p:sp>
      <p:pic>
        <p:nvPicPr>
          <p:cNvPr id="4" name="Afbeelding 4" descr="cirke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01" y="4432364"/>
            <a:ext cx="1428750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Afbeelding 3" descr="telefooncirk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96646"/>
            <a:ext cx="15001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70664"/>
            <a:ext cx="1482793" cy="14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2200" b="1" dirty="0"/>
              <a:t>Bijna 1 op 3 is gevallen</a:t>
            </a:r>
          </a:p>
          <a:p>
            <a:pPr marL="0" indent="0" algn="ctr">
              <a:buNone/>
            </a:pPr>
            <a:endParaRPr lang="nl-BE" sz="2000" dirty="0"/>
          </a:p>
          <a:p>
            <a:pPr marL="0" indent="0" algn="ctr">
              <a:buNone/>
            </a:pPr>
            <a:r>
              <a:rPr lang="nl-BE" sz="2000" dirty="0"/>
              <a:t>BLIJVEN BEWEGEN</a:t>
            </a:r>
          </a:p>
          <a:p>
            <a:pPr marL="0" indent="0" algn="ctr">
              <a:buNone/>
            </a:pPr>
            <a:r>
              <a:rPr lang="nl-BE" sz="2000" dirty="0"/>
              <a:t>Bewegingslessen voor 70+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27" y="4296299"/>
            <a:ext cx="2190056" cy="17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Ouderenbehoeftenonderzoek</a:t>
            </a:r>
            <a:br>
              <a:rPr lang="nl-BE" b="1" dirty="0"/>
            </a:br>
            <a:r>
              <a:rPr lang="nl-BE" b="1" dirty="0"/>
              <a:t>Concretisering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162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169581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Ouderenbehoeftenonderzoek</a:t>
            </a:r>
            <a:br>
              <a:rPr lang="nl-BE" b="1" dirty="0"/>
            </a:br>
            <a:r>
              <a:rPr lang="nl-BE" b="1" dirty="0"/>
              <a:t>Concretisering</a:t>
            </a:r>
            <a:endParaRPr lang="nl-BE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072" y="1412776"/>
            <a:ext cx="6347714" cy="3880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sz="2300" b="1" dirty="0"/>
              <a:t>Bijna 4 op 10 is mantelzorger</a:t>
            </a:r>
          </a:p>
          <a:p>
            <a:pPr marL="0" indent="0">
              <a:buNone/>
            </a:pPr>
            <a:endParaRPr lang="nl-BE" sz="2400" b="1" dirty="0"/>
          </a:p>
          <a:p>
            <a:pPr marL="0" indent="0" algn="ctr">
              <a:buNone/>
            </a:pPr>
            <a:r>
              <a:rPr lang="nl-BE" sz="2000" dirty="0"/>
              <a:t>MANTELZORGPREMIE EN MANTELZORGWERKING </a:t>
            </a:r>
          </a:p>
          <a:p>
            <a:pPr algn="ctr">
              <a:buFontTx/>
              <a:buChar char="-"/>
            </a:pPr>
            <a:r>
              <a:rPr lang="nl-BE" sz="2000" dirty="0"/>
              <a:t>Koffiesalons </a:t>
            </a:r>
          </a:p>
          <a:p>
            <a:pPr algn="ctr">
              <a:buFontTx/>
              <a:buChar char="-"/>
            </a:pPr>
            <a:r>
              <a:rPr lang="nl-BE" sz="2000" dirty="0"/>
              <a:t>Praattafels </a:t>
            </a:r>
          </a:p>
          <a:p>
            <a:pPr algn="ctr">
              <a:buFontTx/>
              <a:buChar char="-"/>
            </a:pPr>
            <a:r>
              <a:rPr lang="nl-BE" sz="2000" dirty="0"/>
              <a:t>Workshops rouw en verlies </a:t>
            </a:r>
          </a:p>
          <a:p>
            <a:pPr algn="ctr">
              <a:buFontTx/>
              <a:buChar char="-"/>
            </a:pPr>
            <a:endParaRPr lang="nl-BE" sz="2000" dirty="0"/>
          </a:p>
          <a:p>
            <a:pPr algn="ctr">
              <a:buFontTx/>
              <a:buChar char="-"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1000" i="1" dirty="0"/>
              <a:t> 				</a:t>
            </a:r>
            <a:endParaRPr lang="nl-BE" sz="10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26375"/>
          <a:stretch/>
        </p:blipFill>
        <p:spPr>
          <a:xfrm>
            <a:off x="2607797" y="4005064"/>
            <a:ext cx="2376264" cy="24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6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Ouderenbehoeftenonderzoek</a:t>
            </a:r>
            <a:br>
              <a:rPr lang="nl-BE" b="1" dirty="0"/>
            </a:br>
            <a:r>
              <a:rPr lang="nl-BE" b="1" dirty="0"/>
              <a:t>Concretisering</a:t>
            </a:r>
            <a:endParaRPr lang="nl-BE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300" b="1" dirty="0"/>
              <a:t>Minderheid doet vrijwilligerswerk</a:t>
            </a:r>
          </a:p>
          <a:p>
            <a:pPr marL="0" indent="0" algn="ctr">
              <a:buNone/>
            </a:pPr>
            <a:r>
              <a:rPr lang="nl-BE" sz="2300" b="1" dirty="0"/>
              <a:t>1 op 5 denkt er wel aan</a:t>
            </a:r>
          </a:p>
          <a:p>
            <a:pPr marL="0" indent="0">
              <a:buNone/>
            </a:pPr>
            <a:r>
              <a:rPr lang="nl-BE" sz="2000" dirty="0"/>
              <a:t> </a:t>
            </a:r>
          </a:p>
          <a:p>
            <a:pPr marL="0" indent="0" algn="ctr">
              <a:buNone/>
            </a:pPr>
            <a:r>
              <a:rPr lang="nl-BE" sz="2000" dirty="0"/>
              <a:t>Vrijwilligerswerking</a:t>
            </a:r>
          </a:p>
          <a:p>
            <a:pPr marL="0" indent="0" algn="ctr">
              <a:buNone/>
            </a:pPr>
            <a:endParaRPr lang="nl-BE" sz="2000" b="1" dirty="0"/>
          </a:p>
          <a:p>
            <a:pPr marL="0" indent="0" algn="ctr">
              <a:buNone/>
            </a:pPr>
            <a:endParaRPr lang="nl-BE" sz="2000" b="1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2" y="4221088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182" y="138219"/>
            <a:ext cx="6347713" cy="731168"/>
          </a:xfrm>
        </p:spPr>
        <p:txBody>
          <a:bodyPr>
            <a:normAutofit/>
          </a:bodyPr>
          <a:lstStyle/>
          <a:p>
            <a:r>
              <a:rPr lang="nl-BE" sz="3200" b="1" dirty="0"/>
              <a:t>Dementievriendelijk Londerzeel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4929" y="2595888"/>
            <a:ext cx="6347714" cy="3880773"/>
          </a:xfrm>
        </p:spPr>
        <p:txBody>
          <a:bodyPr/>
          <a:lstStyle/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38" y="3740986"/>
            <a:ext cx="2306217" cy="10282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7677"/>
            <a:ext cx="842821" cy="17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12182" y="2636912"/>
            <a:ext cx="6347714" cy="350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nl-BE" sz="18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11566" y="859394"/>
            <a:ext cx="6958660" cy="5892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BE" sz="8000" dirty="0"/>
              <a:t>16 acties :  </a:t>
            </a:r>
          </a:p>
          <a:p>
            <a:r>
              <a:rPr lang="nl-BE" sz="6400" dirty="0"/>
              <a:t>1.   Realiseren frame voor operationalisering dementie</a:t>
            </a:r>
          </a:p>
          <a:p>
            <a:r>
              <a:rPr lang="nl-BE" sz="6400" dirty="0"/>
              <a:t>2.   Interne vorming					</a:t>
            </a:r>
          </a:p>
          <a:p>
            <a:r>
              <a:rPr lang="nl-BE" sz="6400" dirty="0"/>
              <a:t>3.   Uitbreiden kennis sociale kaart		</a:t>
            </a:r>
          </a:p>
          <a:p>
            <a:r>
              <a:rPr lang="nl-BE" sz="6400" dirty="0"/>
              <a:t>4.   Rechtenuitputting specifiek naar mensen met dementie en hun mantelzorgers		</a:t>
            </a:r>
          </a:p>
          <a:p>
            <a:r>
              <a:rPr lang="nl-BE" sz="6400" dirty="0"/>
              <a:t>5.   Thuiszorg optimaliseren	</a:t>
            </a:r>
          </a:p>
          <a:p>
            <a:r>
              <a:rPr lang="nl-BE" sz="6400" dirty="0"/>
              <a:t>6.   Luisterconcerten (subsidie via VT loket)	</a:t>
            </a:r>
          </a:p>
          <a:p>
            <a:r>
              <a:rPr lang="nl-BE" sz="6400" dirty="0"/>
              <a:t>7.   Buddy werking	</a:t>
            </a:r>
          </a:p>
          <a:p>
            <a:r>
              <a:rPr lang="nl-BE" sz="6400" dirty="0"/>
              <a:t>8.   (Voor)lezen	</a:t>
            </a:r>
          </a:p>
          <a:p>
            <a:r>
              <a:rPr lang="nl-BE" sz="6400" dirty="0"/>
              <a:t>9.   Aanbod Passant	</a:t>
            </a:r>
          </a:p>
          <a:p>
            <a:r>
              <a:rPr lang="nl-BE" sz="6400" dirty="0"/>
              <a:t>10. Praatcafé dementie		</a:t>
            </a:r>
          </a:p>
          <a:p>
            <a:r>
              <a:rPr lang="nl-BE" sz="6400" dirty="0"/>
              <a:t>11. EHBD-rugzak 	</a:t>
            </a:r>
          </a:p>
          <a:p>
            <a:r>
              <a:rPr lang="nl-BE" sz="6400" dirty="0"/>
              <a:t>12. Vakantiemogelijkheden</a:t>
            </a:r>
          </a:p>
          <a:p>
            <a:r>
              <a:rPr lang="nl-BE" sz="6400" dirty="0"/>
              <a:t>13. </a:t>
            </a:r>
            <a:r>
              <a:rPr lang="nl-BE" sz="6400" dirty="0" err="1"/>
              <a:t>Psycho</a:t>
            </a:r>
            <a:r>
              <a:rPr lang="nl-BE" sz="6400" dirty="0"/>
              <a:t> </a:t>
            </a:r>
            <a:r>
              <a:rPr lang="nl-BE" sz="6400" dirty="0" err="1"/>
              <a:t>educatie‘dementie</a:t>
            </a:r>
            <a:r>
              <a:rPr lang="nl-BE" sz="6400" dirty="0"/>
              <a:t> en (n)u’ </a:t>
            </a:r>
          </a:p>
          <a:p>
            <a:r>
              <a:rPr lang="nl-BE" sz="6400" dirty="0"/>
              <a:t>14. Ontwikkelen Familiegroep	</a:t>
            </a:r>
          </a:p>
          <a:p>
            <a:r>
              <a:rPr lang="nl-BE" sz="6400" dirty="0"/>
              <a:t>15. </a:t>
            </a:r>
            <a:r>
              <a:rPr lang="nl-BE" sz="6400" dirty="0" err="1"/>
              <a:t>Werelddag</a:t>
            </a:r>
            <a:r>
              <a:rPr lang="nl-BE" sz="6400" dirty="0"/>
              <a:t> Alzheimer	</a:t>
            </a:r>
            <a:r>
              <a:rPr lang="nl-BE" sz="8000" dirty="0"/>
              <a:t>	</a:t>
            </a:r>
          </a:p>
          <a:p>
            <a:r>
              <a:rPr lang="nl-BE" sz="6400" dirty="0"/>
              <a:t>16. KMO dementievriendelijk	</a:t>
            </a:r>
          </a:p>
          <a:p>
            <a:pPr marL="0" indent="0">
              <a:buFont typeface="Wingdings 3" charset="2"/>
              <a:buNone/>
            </a:pPr>
            <a:endParaRPr lang="nl-BE" dirty="0"/>
          </a:p>
          <a:p>
            <a:endParaRPr lang="nl-BE" dirty="0"/>
          </a:p>
          <a:p>
            <a:pPr marL="0" indent="0">
              <a:buFont typeface="Wingdings 3" charset="2"/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17173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30CCA1D7391409959B1D11851253B" ma:contentTypeVersion="8" ma:contentTypeDescription="Een nieuw document maken." ma:contentTypeScope="" ma:versionID="ce696789dd651674c9df2f094ec9676f">
  <xsd:schema xmlns:xsd="http://www.w3.org/2001/XMLSchema" xmlns:xs="http://www.w3.org/2001/XMLSchema" xmlns:p="http://schemas.microsoft.com/office/2006/metadata/properties" xmlns:ns2="1a2291bd-860d-4a5e-995f-8589b9b7f24e" xmlns:ns3="17a8214c-cb1c-4e19-9080-e5d39d4156e3" targetNamespace="http://schemas.microsoft.com/office/2006/metadata/properties" ma:root="true" ma:fieldsID="6441388fc45dffbaf245e6951c84c313" ns2:_="" ns3:_="">
    <xsd:import namespace="1a2291bd-860d-4a5e-995f-8589b9b7f24e"/>
    <xsd:import namespace="17a8214c-cb1c-4e19-9080-e5d39d415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291bd-860d-4a5e-995f-8589b9b7f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8214c-cb1c-4e19-9080-e5d39d41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0BC25B-74B8-43E8-ACA8-0D7AC561D397}"/>
</file>

<file path=customXml/itemProps2.xml><?xml version="1.0" encoding="utf-8"?>
<ds:datastoreItem xmlns:ds="http://schemas.openxmlformats.org/officeDocument/2006/customXml" ds:itemID="{83ADCC47-70F9-4E24-BD19-B0807E9449F3}"/>
</file>

<file path=customXml/itemProps3.xml><?xml version="1.0" encoding="utf-8"?>
<ds:datastoreItem xmlns:ds="http://schemas.openxmlformats.org/officeDocument/2006/customXml" ds:itemID="{CDDAF9BD-B574-4D0B-8157-A8DD24646976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709</Words>
  <Application>Microsoft Office PowerPoint</Application>
  <PresentationFormat>Diavoorstelling (4:3)</PresentationFormat>
  <Paragraphs>153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Zorgloket </vt:lpstr>
      <vt:lpstr>ZORGLOKET</vt:lpstr>
      <vt:lpstr>Basis : Lokaal ouderen behoeften onderzoek Londerzeel</vt:lpstr>
      <vt:lpstr>Ouderenbehoeftenonderzoek Resultaten</vt:lpstr>
      <vt:lpstr>Ouderenbehoeftenonderzoek Concretisering</vt:lpstr>
      <vt:lpstr>Ouderenbehoeftenonderzoek Concretisering</vt:lpstr>
      <vt:lpstr>Ouderenbehoeftenonderzoek Concretisering</vt:lpstr>
      <vt:lpstr>Ouderenbehoeftenonderzoek Concretisering</vt:lpstr>
      <vt:lpstr>Dementievriendelijk Londerzeel</vt:lpstr>
      <vt:lpstr>Londerzeel aan Zet!  Onze buurt van A tot Z </vt:lpstr>
      <vt:lpstr>Londerzeel aan Zet!  Onze buurt van A tot Z</vt:lpstr>
      <vt:lpstr>Londerzeel aan Zet!  Onze buurt van A tot Z</vt:lpstr>
      <vt:lpstr>PowerPoint-presentatie</vt:lpstr>
      <vt:lpstr>PowerPoint-presentatie</vt:lpstr>
      <vt:lpstr>Londerzeel aan Zet!  Onze buurt van A tot Z</vt:lpstr>
      <vt:lpstr>Londerzeel aan Zet!  Onze buurt van A tot Z</vt:lpstr>
      <vt:lpstr>Contactgegevens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Lokaal ouderen behoeften onderzoek Londerzeel</dc:title>
  <dc:creator>Gilbert</dc:creator>
  <cp:lastModifiedBy>Vanham Hilde</cp:lastModifiedBy>
  <cp:revision>35</cp:revision>
  <cp:lastPrinted>2017-04-20T06:43:49Z</cp:lastPrinted>
  <dcterms:created xsi:type="dcterms:W3CDTF">2015-10-19T19:03:43Z</dcterms:created>
  <dcterms:modified xsi:type="dcterms:W3CDTF">2019-04-01T10:03:56Z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0x0101004D830CCA1D7391409959B1D11851253B</vt:lpwstr>
  </property>
</Properties>
</file>