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handoutMasterIdLst>
    <p:handoutMasterId r:id="rId30"/>
  </p:handoutMasterIdLst>
  <p:sldIdLst>
    <p:sldId id="256" r:id="rId6"/>
    <p:sldId id="341" r:id="rId7"/>
    <p:sldId id="358" r:id="rId8"/>
    <p:sldId id="361" r:id="rId9"/>
    <p:sldId id="360" r:id="rId10"/>
    <p:sldId id="359" r:id="rId11"/>
    <p:sldId id="362" r:id="rId12"/>
    <p:sldId id="363" r:id="rId13"/>
    <p:sldId id="364" r:id="rId14"/>
    <p:sldId id="366" r:id="rId15"/>
    <p:sldId id="268" r:id="rId16"/>
    <p:sldId id="269" r:id="rId17"/>
    <p:sldId id="345" r:id="rId18"/>
    <p:sldId id="349" r:id="rId19"/>
    <p:sldId id="348" r:id="rId20"/>
    <p:sldId id="286" r:id="rId21"/>
    <p:sldId id="365" r:id="rId22"/>
    <p:sldId id="355" r:id="rId23"/>
    <p:sldId id="344" r:id="rId24"/>
    <p:sldId id="357" r:id="rId25"/>
    <p:sldId id="342" r:id="rId26"/>
    <p:sldId id="356" r:id="rId27"/>
    <p:sldId id="267" r:id="rId28"/>
  </p:sldIdLst>
  <p:sldSz cx="12192000" cy="6858000"/>
  <p:notesSz cx="6858000" cy="277177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44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7FC"/>
    <a:srgbClr val="3E9DFC"/>
    <a:srgbClr val="208EFC"/>
    <a:srgbClr val="0C84FC"/>
    <a:srgbClr val="099BFF"/>
    <a:srgbClr val="007CD0"/>
    <a:srgbClr val="FFFF00"/>
    <a:srgbClr val="717171"/>
    <a:srgbClr val="646464"/>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0E897-1EA1-46AE-8AD8-5F6268EAB9CD}" v="450" dt="2019-03-18T11:10:28.657"/>
    <p1510:client id="{75206DE8-FB6E-4ABB-A7A1-EB9C0DD60586}" v="194" dt="2019-03-18T17:53:57.6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0" autoAdjust="0"/>
  </p:normalViewPr>
  <p:slideViewPr>
    <p:cSldViewPr snapToGrid="0">
      <p:cViewPr varScale="1">
        <p:scale>
          <a:sx n="74" d="100"/>
          <a:sy n="74" d="100"/>
        </p:scale>
        <p:origin x="1013" y="62"/>
      </p:cViewPr>
      <p:guideLst>
        <p:guide orient="horz" pos="2160"/>
        <p:guide pos="3840"/>
        <p:guide pos="7441"/>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EFC7F27-3F35-C348-A7B2-F69A620161E2}" type="datetimeFigureOut">
              <a:rPr lang="nl-NL" smtClean="0"/>
              <a:t>28-3-2019</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A937DD8-B20A-47A6-AA94-FD478FAA3C28}" type="datetimeFigureOut">
              <a:rPr lang="nl-BE" smtClean="0"/>
              <a:pPr/>
              <a:t>28/03/2019</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9147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De </a:t>
            </a:r>
            <a:r>
              <a:rPr lang="nl-BE" sz="1200" b="1" kern="1200" dirty="0">
                <a:solidFill>
                  <a:schemeClr val="tx1"/>
                </a:solidFill>
                <a:effectLst/>
                <a:latin typeface="+mn-lt"/>
                <a:ea typeface="+mn-ea"/>
                <a:cs typeface="+mn-cs"/>
              </a:rPr>
              <a:t>kern van het verhaal </a:t>
            </a:r>
            <a:r>
              <a:rPr lang="nl-BE" sz="1200" kern="1200" dirty="0">
                <a:solidFill>
                  <a:schemeClr val="tx1"/>
                </a:solidFill>
                <a:effectLst/>
                <a:latin typeface="+mn-lt"/>
                <a:ea typeface="+mn-ea"/>
                <a:cs typeface="+mn-cs"/>
              </a:rPr>
              <a:t>is dat dé drie eerstelijnsdiensten, m.n. OCMW, CAW en </a:t>
            </a:r>
            <a:r>
              <a:rPr lang="nl-BE" sz="1200" kern="1200" dirty="0" err="1">
                <a:solidFill>
                  <a:schemeClr val="tx1"/>
                </a:solidFill>
                <a:effectLst/>
                <a:latin typeface="+mn-lt"/>
                <a:ea typeface="+mn-ea"/>
                <a:cs typeface="+mn-cs"/>
              </a:rPr>
              <a:t>DMWZiekenfondsen</a:t>
            </a:r>
            <a:r>
              <a:rPr lang="nl-BE" sz="1200" kern="1200" dirty="0">
                <a:solidFill>
                  <a:schemeClr val="tx1"/>
                </a:solidFill>
                <a:effectLst/>
                <a:latin typeface="+mn-lt"/>
                <a:ea typeface="+mn-ea"/>
                <a:cs typeface="+mn-cs"/>
              </a:rPr>
              <a:t> de krachten bundelen/de handen in elkaar slaan om mensen daadwerkelijk verder te helpen. Zo willen ze </a:t>
            </a:r>
            <a:r>
              <a:rPr lang="nl-BE" sz="1200" b="1" kern="1200" dirty="0" err="1">
                <a:solidFill>
                  <a:schemeClr val="tx1"/>
                </a:solidFill>
                <a:effectLst/>
                <a:latin typeface="+mn-lt"/>
                <a:ea typeface="+mn-ea"/>
                <a:cs typeface="+mn-cs"/>
              </a:rPr>
              <a:t>onderbescherming</a:t>
            </a:r>
            <a:r>
              <a:rPr lang="nl-BE" sz="1200" b="1" kern="1200" dirty="0">
                <a:solidFill>
                  <a:schemeClr val="tx1"/>
                </a:solidFill>
                <a:effectLst/>
                <a:latin typeface="+mn-lt"/>
                <a:ea typeface="+mn-ea"/>
                <a:cs typeface="+mn-cs"/>
              </a:rPr>
              <a:t> aanpakken </a:t>
            </a:r>
            <a:r>
              <a:rPr lang="nl-BE" sz="1200" kern="1200" dirty="0">
                <a:solidFill>
                  <a:schemeClr val="tx1"/>
                </a:solidFill>
                <a:effectLst/>
                <a:latin typeface="+mn-lt"/>
                <a:ea typeface="+mn-ea"/>
                <a:cs typeface="+mn-cs"/>
              </a:rPr>
              <a:t>en ervoor zorgen dat deze mensen </a:t>
            </a:r>
            <a:r>
              <a:rPr lang="nl-BE" sz="1200" b="1" kern="1200" dirty="0">
                <a:solidFill>
                  <a:schemeClr val="tx1"/>
                </a:solidFill>
                <a:effectLst/>
                <a:latin typeface="+mn-lt"/>
                <a:ea typeface="+mn-ea"/>
                <a:cs typeface="+mn-cs"/>
              </a:rPr>
              <a:t>toegang hebben tot de hulp- en dienstverlening die ze nodig hebben.</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Het kan gaan om een </a:t>
            </a:r>
            <a:r>
              <a:rPr lang="nl-BE" sz="1200" b="1" kern="1200" dirty="0">
                <a:solidFill>
                  <a:schemeClr val="tx1"/>
                </a:solidFill>
                <a:effectLst/>
                <a:latin typeface="+mn-lt"/>
                <a:ea typeface="+mn-ea"/>
                <a:cs typeface="+mn-cs"/>
              </a:rPr>
              <a:t>velerlei aan vragen</a:t>
            </a:r>
            <a:r>
              <a:rPr lang="nl-BE" sz="1200" kern="1200" dirty="0">
                <a:solidFill>
                  <a:schemeClr val="tx1"/>
                </a:solidFill>
                <a:effectLst/>
                <a:latin typeface="+mn-lt"/>
                <a:ea typeface="+mn-ea"/>
                <a:cs typeface="+mn-cs"/>
              </a:rPr>
              <a:t>: zowel materieel, psychosociaal, juridisch of meer zorg gerelateerd. Soms zijn die vragen acuut, dikwijls zijn ze chronisch. Daarnaast worden hulp- en dienstverleningsorganisaties geconfronteerd met complexe vragen van zeer kwetsbare doelgroepen, die men vaak niet alleen kan oplossen en waardoor samenwerking tussen deze partners zich opdringt.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Om ervoor te zorgen dat ze de kwetsbare mensen daadwerkelijk bereiken zetten ze </a:t>
            </a:r>
            <a:r>
              <a:rPr lang="nl-BE" sz="1200" b="1" kern="1200" dirty="0">
                <a:solidFill>
                  <a:schemeClr val="tx1"/>
                </a:solidFill>
                <a:effectLst/>
                <a:latin typeface="+mn-lt"/>
                <a:ea typeface="+mn-ea"/>
                <a:cs typeface="+mn-cs"/>
              </a:rPr>
              <a:t>specifiek drie acties </a:t>
            </a:r>
            <a:r>
              <a:rPr lang="nl-BE" sz="1200" kern="1200" dirty="0">
                <a:solidFill>
                  <a:schemeClr val="tx1"/>
                </a:solidFill>
                <a:effectLst/>
                <a:latin typeface="+mn-lt"/>
                <a:ea typeface="+mn-ea"/>
                <a:cs typeface="+mn-cs"/>
              </a:rPr>
              <a:t>in:</a:t>
            </a:r>
          </a:p>
          <a:p>
            <a:pPr marL="171450" lvl="0" indent="-171450">
              <a:buFont typeface="Arial" panose="020B0604020202020204" pitchFamily="34" charset="0"/>
              <a:buChar char="•"/>
            </a:pPr>
            <a:r>
              <a:rPr lang="nl-BE" sz="1200" b="1" kern="1200" dirty="0">
                <a:solidFill>
                  <a:schemeClr val="tx1"/>
                </a:solidFill>
                <a:effectLst/>
                <a:latin typeface="+mn-lt"/>
                <a:ea typeface="+mn-ea"/>
                <a:cs typeface="+mn-cs"/>
              </a:rPr>
              <a:t>Ze werken </a:t>
            </a:r>
            <a:r>
              <a:rPr lang="nl-BE" sz="1200" b="1" kern="1200" dirty="0" err="1">
                <a:solidFill>
                  <a:schemeClr val="tx1"/>
                </a:solidFill>
                <a:effectLst/>
                <a:latin typeface="+mn-lt"/>
                <a:ea typeface="+mn-ea"/>
                <a:cs typeface="+mn-cs"/>
              </a:rPr>
              <a:t>pro-actief</a:t>
            </a:r>
            <a:r>
              <a:rPr lang="nl-BE" sz="1200" kern="1200" dirty="0">
                <a:solidFill>
                  <a:schemeClr val="tx1"/>
                </a:solidFill>
                <a:effectLst/>
                <a:latin typeface="+mn-lt"/>
                <a:ea typeface="+mn-ea"/>
                <a:cs typeface="+mn-cs"/>
              </a:rPr>
              <a:t>: op basis van signalen van andere diensten of informatie die ze reeds bezitten, gaan ze na wie de mensen zijn die verstoken blijven hulp</a:t>
            </a:r>
          </a:p>
          <a:p>
            <a:pPr marL="171450" lvl="0" indent="-171450">
              <a:buFont typeface="Arial" panose="020B0604020202020204" pitchFamily="34" charset="0"/>
              <a:buChar char="•"/>
            </a:pPr>
            <a:r>
              <a:rPr lang="nl-BE" sz="1200" b="1" kern="1200" dirty="0">
                <a:solidFill>
                  <a:schemeClr val="tx1"/>
                </a:solidFill>
                <a:effectLst/>
                <a:latin typeface="+mn-lt"/>
                <a:ea typeface="+mn-ea"/>
                <a:cs typeface="+mn-cs"/>
              </a:rPr>
              <a:t>Ze werken </a:t>
            </a:r>
            <a:r>
              <a:rPr lang="nl-BE" sz="1200" b="1" kern="1200" dirty="0" err="1">
                <a:solidFill>
                  <a:schemeClr val="tx1"/>
                </a:solidFill>
                <a:effectLst/>
                <a:latin typeface="+mn-lt"/>
                <a:ea typeface="+mn-ea"/>
                <a:cs typeface="+mn-cs"/>
              </a:rPr>
              <a:t>outreachend</a:t>
            </a:r>
            <a:r>
              <a:rPr lang="nl-BE" sz="1200" kern="1200" dirty="0">
                <a:solidFill>
                  <a:schemeClr val="tx1"/>
                </a:solidFill>
                <a:effectLst/>
                <a:latin typeface="+mn-lt"/>
                <a:ea typeface="+mn-ea"/>
                <a:cs typeface="+mn-cs"/>
              </a:rPr>
              <a:t>: ze zoeken de mensen thuis of in een vereniging op en bieden hun hulp aan</a:t>
            </a:r>
          </a:p>
          <a:p>
            <a:pPr marL="171450" lvl="0" indent="-171450">
              <a:buFont typeface="Arial" panose="020B0604020202020204" pitchFamily="34" charset="0"/>
              <a:buChar char="•"/>
            </a:pPr>
            <a:r>
              <a:rPr lang="nl-BE" sz="1200" b="1" i="0" kern="1200" dirty="0">
                <a:solidFill>
                  <a:schemeClr val="tx1"/>
                </a:solidFill>
                <a:effectLst/>
                <a:latin typeface="+mn-lt"/>
                <a:ea typeface="+mn-ea"/>
                <a:cs typeface="+mn-cs"/>
              </a:rPr>
              <a:t>Actieve rechtenverkenning en -realisatie</a:t>
            </a:r>
            <a:r>
              <a:rPr lang="nl-BE" sz="1200" i="1" kern="1200" dirty="0">
                <a:solidFill>
                  <a:schemeClr val="tx1"/>
                </a:solidFill>
                <a:effectLst/>
                <a:latin typeface="+mn-lt"/>
                <a:ea typeface="+mn-ea"/>
                <a:cs typeface="+mn-cs"/>
              </a:rPr>
              <a:t>: </a:t>
            </a:r>
            <a:r>
              <a:rPr lang="nl-BE" sz="1200" kern="1200" dirty="0">
                <a:solidFill>
                  <a:schemeClr val="tx1"/>
                </a:solidFill>
                <a:effectLst/>
                <a:latin typeface="+mn-lt"/>
                <a:ea typeface="+mn-ea"/>
                <a:cs typeface="+mn-cs"/>
              </a:rPr>
              <a:t>ze gaan voor deze mensen na of ze wel al hun sociale rechten uitputten en indien dit niet het geval is, helpen ze mensen om deze rechten in orde te brengen (dit doen ze samen met de mensen zelf)</a:t>
            </a:r>
          </a:p>
          <a:p>
            <a:pPr marL="0" lvl="0" indent="0">
              <a:buFont typeface="Arial" panose="020B0604020202020204" pitchFamily="34" charset="0"/>
              <a:buNone/>
            </a:pPr>
            <a:r>
              <a:rPr lang="nl-BE" sz="1200" kern="1200" dirty="0">
                <a:solidFill>
                  <a:schemeClr val="tx1"/>
                </a:solidFill>
                <a:effectLst/>
                <a:latin typeface="+mn-lt"/>
                <a:ea typeface="+mn-ea"/>
                <a:cs typeface="+mn-cs"/>
              </a:rPr>
              <a:t>+ Vervolgens gaan ze met de mensen na </a:t>
            </a:r>
            <a:r>
              <a:rPr lang="nl-BE" sz="1200" b="1" kern="1200" dirty="0">
                <a:solidFill>
                  <a:schemeClr val="tx1"/>
                </a:solidFill>
                <a:effectLst/>
                <a:latin typeface="+mn-lt"/>
                <a:ea typeface="+mn-ea"/>
                <a:cs typeface="+mn-cs"/>
              </a:rPr>
              <a:t>welke hulp ze nog kunnen gebruiken, informeren ze hen, verstrekken ze hen advies, verwijzen ze hen met respect voor de keuzevrijheid </a:t>
            </a:r>
            <a:r>
              <a:rPr lang="nl-BE" sz="1200" kern="1200" dirty="0">
                <a:solidFill>
                  <a:schemeClr val="tx1"/>
                </a:solidFill>
                <a:effectLst/>
                <a:latin typeface="+mn-lt"/>
                <a:ea typeface="+mn-ea"/>
                <a:cs typeface="+mn-cs"/>
              </a:rPr>
              <a:t>van de cliënt naar de gepaste hulp- en dienstverlening door.</a:t>
            </a:r>
          </a:p>
          <a:p>
            <a:pPr marL="0" lvl="0" indent="0">
              <a:buFont typeface="Arial" panose="020B0604020202020204" pitchFamily="34" charset="0"/>
              <a:buNone/>
            </a:pPr>
            <a:r>
              <a:rPr lang="nl-BE" sz="1200" kern="1200" dirty="0">
                <a:solidFill>
                  <a:schemeClr val="tx1"/>
                </a:solidFill>
                <a:effectLst/>
                <a:latin typeface="+mn-lt"/>
                <a:ea typeface="+mn-ea"/>
                <a:cs typeface="+mn-cs"/>
              </a:rPr>
              <a:t>+ De cliënt kan na de doorverwijzing naar andere diensten, </a:t>
            </a:r>
            <a:r>
              <a:rPr lang="nl-BE" sz="1200" b="1" kern="1200" dirty="0">
                <a:solidFill>
                  <a:schemeClr val="tx1"/>
                </a:solidFill>
                <a:effectLst/>
                <a:latin typeface="+mn-lt"/>
                <a:ea typeface="+mn-ea"/>
                <a:cs typeface="+mn-cs"/>
              </a:rPr>
              <a:t>steeds terugvallen op het GBO </a:t>
            </a:r>
            <a:r>
              <a:rPr lang="nl-BE" sz="1200" kern="1200" dirty="0">
                <a:solidFill>
                  <a:schemeClr val="tx1"/>
                </a:solidFill>
                <a:effectLst/>
                <a:latin typeface="+mn-lt"/>
                <a:ea typeface="+mn-ea"/>
                <a:cs typeface="+mn-cs"/>
              </a:rPr>
              <a:t>als blijkt dat die nog met vragen zit of er nieuwe vragen/problemen opduiken.</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sym typeface="Wingdings" panose="05000000000000000000" pitchFamily="2" charset="2"/>
              </a:rPr>
              <a:t> </a:t>
            </a:r>
            <a:r>
              <a:rPr lang="nl-BE" sz="1200" kern="1200" dirty="0">
                <a:solidFill>
                  <a:schemeClr val="tx1"/>
                </a:solidFill>
                <a:effectLst/>
                <a:latin typeface="+mn-lt"/>
                <a:ea typeface="+mn-ea"/>
                <a:cs typeface="+mn-cs"/>
              </a:rPr>
              <a:t>Doordat de OCMW, CAW en DMWZ hun </a:t>
            </a:r>
            <a:r>
              <a:rPr lang="nl-BE" sz="1200" b="1" kern="1200" dirty="0">
                <a:solidFill>
                  <a:schemeClr val="tx1"/>
                </a:solidFill>
                <a:effectLst/>
                <a:latin typeface="+mn-lt"/>
                <a:ea typeface="+mn-ea"/>
                <a:cs typeface="+mn-cs"/>
              </a:rPr>
              <a:t>krachten bundelen</a:t>
            </a:r>
            <a:r>
              <a:rPr lang="nl-BE" sz="1200" kern="1200" dirty="0">
                <a:solidFill>
                  <a:schemeClr val="tx1"/>
                </a:solidFill>
                <a:effectLst/>
                <a:latin typeface="+mn-lt"/>
                <a:ea typeface="+mn-ea"/>
                <a:cs typeface="+mn-cs"/>
              </a:rPr>
              <a:t>, maakt het voor de cliënt niet echt uit bij wie hij terecht komt met zijn hulpvraag. De drie diensten stemmen hun werking zo op elkaar af dat ze </a:t>
            </a:r>
            <a:r>
              <a:rPr lang="nl-BE" sz="1200" b="1" kern="1200" dirty="0">
                <a:solidFill>
                  <a:schemeClr val="tx1"/>
                </a:solidFill>
                <a:effectLst/>
                <a:latin typeface="+mn-lt"/>
                <a:ea typeface="+mn-ea"/>
                <a:cs typeface="+mn-cs"/>
              </a:rPr>
              <a:t>op eenzelfde manier hun hulp bieden </a:t>
            </a:r>
            <a:r>
              <a:rPr lang="nl-BE" sz="1200" kern="1200" dirty="0">
                <a:solidFill>
                  <a:schemeClr val="tx1"/>
                </a:solidFill>
                <a:effectLst/>
                <a:latin typeface="+mn-lt"/>
                <a:ea typeface="+mn-ea"/>
                <a:cs typeface="+mn-cs"/>
              </a:rPr>
              <a:t>(ze volgens dezelfde principes werken) en </a:t>
            </a:r>
            <a:r>
              <a:rPr lang="nl-BE" sz="1200" b="1" kern="1200" dirty="0">
                <a:solidFill>
                  <a:schemeClr val="tx1"/>
                </a:solidFill>
                <a:effectLst/>
                <a:latin typeface="+mn-lt"/>
                <a:ea typeface="+mn-ea"/>
                <a:cs typeface="+mn-cs"/>
              </a:rPr>
              <a:t>dezelfde expertise bezitten en delen</a:t>
            </a:r>
            <a:r>
              <a:rPr lang="nl-BE" sz="1200" kern="1200" dirty="0">
                <a:solidFill>
                  <a:schemeClr val="tx1"/>
                </a:solidFill>
                <a:effectLst/>
                <a:latin typeface="+mn-lt"/>
                <a:ea typeface="+mn-ea"/>
                <a:cs typeface="+mn-cs"/>
              </a:rPr>
              <a:t>.</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180658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pPr lvl="0"/>
            <a:r>
              <a:rPr lang="nl-NL" sz="1200" b="0" i="0" u="none" strike="noStrike" kern="1200" baseline="0" dirty="0">
                <a:solidFill>
                  <a:schemeClr val="tx1"/>
                </a:solidFill>
                <a:latin typeface="+mn-lt"/>
                <a:ea typeface="+mn-ea"/>
                <a:cs typeface="+mn-cs"/>
              </a:rPr>
              <a:t>Aangezien de klemtoon op de meest kwetsbaren ligt, is het belangrijk dat de hulp- en dienstverlening nauw aansluit bij de leefwereld  van de meest kwetsbaren. Dit betekent dat hulpverleners de potentiële hulpvragers </a:t>
            </a:r>
            <a:r>
              <a:rPr lang="nl-NL" sz="1200" b="0" i="0" u="none" strike="noStrike" kern="1200" baseline="0" dirty="0" err="1">
                <a:solidFill>
                  <a:schemeClr val="tx1"/>
                </a:solidFill>
                <a:latin typeface="+mn-lt"/>
                <a:ea typeface="+mn-ea"/>
                <a:cs typeface="+mn-cs"/>
              </a:rPr>
              <a:t>pro-actief</a:t>
            </a:r>
            <a:r>
              <a:rPr lang="nl-NL" sz="1200" b="0" i="0" u="none" strike="noStrike" kern="1200" baseline="0" dirty="0">
                <a:solidFill>
                  <a:schemeClr val="tx1"/>
                </a:solidFill>
                <a:latin typeface="+mn-lt"/>
                <a:ea typeface="+mn-ea"/>
                <a:cs typeface="+mn-cs"/>
              </a:rPr>
              <a:t> en </a:t>
            </a:r>
            <a:r>
              <a:rPr lang="nl-NL" sz="1200" b="0" i="0" u="none" strike="noStrike" kern="1200" baseline="0" dirty="0" err="1">
                <a:solidFill>
                  <a:schemeClr val="tx1"/>
                </a:solidFill>
                <a:latin typeface="+mn-lt"/>
                <a:ea typeface="+mn-ea"/>
                <a:cs typeface="+mn-cs"/>
              </a:rPr>
              <a:t>outreachend</a:t>
            </a:r>
            <a:r>
              <a:rPr lang="nl-NL" sz="1200" b="0" i="0" u="none" strike="noStrike" kern="1200" baseline="0" dirty="0">
                <a:solidFill>
                  <a:schemeClr val="tx1"/>
                </a:solidFill>
                <a:latin typeface="+mn-lt"/>
                <a:ea typeface="+mn-ea"/>
                <a:cs typeface="+mn-cs"/>
              </a:rPr>
              <a:t> benaderen. </a:t>
            </a:r>
          </a:p>
          <a:p>
            <a:pPr lvl="0"/>
            <a:endParaRPr lang="nl-NL" sz="1200" b="0" i="0" u="none" strike="noStrike" kern="1200" baseline="0" dirty="0">
              <a:solidFill>
                <a:schemeClr val="tx1"/>
              </a:solidFill>
              <a:latin typeface="+mn-lt"/>
              <a:ea typeface="+mn-ea"/>
              <a:cs typeface="+mn-cs"/>
            </a:endParaRPr>
          </a:p>
          <a:p>
            <a:pPr lvl="0"/>
            <a:r>
              <a:rPr lang="nl-NL" sz="1200" b="0" i="0" u="none" strike="noStrike" kern="1200" baseline="0" dirty="0">
                <a:solidFill>
                  <a:schemeClr val="tx1"/>
                </a:solidFill>
                <a:latin typeface="+mn-lt"/>
                <a:ea typeface="+mn-ea"/>
                <a:cs typeface="+mn-cs"/>
              </a:rPr>
              <a:t>Een werkzame methode om dit effectief te doen is via actieve rechtenverkenning en –realisatie. </a:t>
            </a:r>
          </a:p>
          <a:p>
            <a:pPr lvl="0"/>
            <a:r>
              <a:rPr lang="nl-BE" sz="1200" kern="1200" dirty="0">
                <a:solidFill>
                  <a:schemeClr val="tx1"/>
                </a:solidFill>
                <a:effectLst/>
                <a:latin typeface="+mn-lt"/>
                <a:ea typeface="+mn-ea"/>
                <a:cs typeface="+mn-cs"/>
              </a:rPr>
              <a:t>Vervolgens gaan ze met de mensen na welke hulp ze nog kunnen gebruiken, informeren ze hen, verstrekken ze hen advies, verwijzen ze hen met respect voor de keuzevrijheid van de cliënt naar de gepaste hulp- en dienstverlening door.</a:t>
            </a:r>
          </a:p>
          <a:p>
            <a:pPr lvl="0"/>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De cliënt kan na de doorverwijzing naar andere diensten, steeds terugvallen op het GBO als blijkt dat die nog met vragen zit of er nieuwe vragen/problemen </a:t>
            </a:r>
            <a:r>
              <a:rPr lang="nl-BE" sz="1200" kern="1200" dirty="0" err="1">
                <a:solidFill>
                  <a:schemeClr val="tx1"/>
                </a:solidFill>
                <a:effectLst/>
                <a:latin typeface="+mn-lt"/>
                <a:ea typeface="+mn-ea"/>
                <a:cs typeface="+mn-cs"/>
              </a:rPr>
              <a:t>opduiden</a:t>
            </a:r>
            <a:r>
              <a:rPr lang="nl-BE" sz="1200" kern="1200" dirty="0">
                <a:solidFill>
                  <a:schemeClr val="tx1"/>
                </a:solidFill>
                <a:effectLst/>
                <a:latin typeface="+mn-lt"/>
                <a:ea typeface="+mn-ea"/>
                <a:cs typeface="+mn-cs"/>
              </a:rPr>
              <a:t>.</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21996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0" i="0" u="none" strike="noStrike" kern="1200" baseline="0" dirty="0">
                <a:solidFill>
                  <a:schemeClr val="tx1"/>
                </a:solidFill>
                <a:latin typeface="+mn-lt"/>
                <a:ea typeface="+mn-ea"/>
                <a:cs typeface="+mn-cs"/>
              </a:rPr>
              <a:t>Aangezien de klemtoon op de meest kwetsbaren ligt, is het belangrijk dat de hulp- en dienstverlening nauw aansluit bij de leefwereld  van de meest kwetsbaren. </a:t>
            </a:r>
          </a:p>
          <a:p>
            <a:pPr lvl="0"/>
            <a:r>
              <a:rPr lang="nl-NL" sz="1200" b="0" i="0" u="none" strike="noStrike" kern="1200" baseline="0" dirty="0">
                <a:solidFill>
                  <a:schemeClr val="tx1"/>
                </a:solidFill>
                <a:latin typeface="+mn-lt"/>
                <a:ea typeface="+mn-ea"/>
                <a:cs typeface="+mn-cs"/>
              </a:rPr>
              <a:t>Dit betekent dat hulpverleners de potentiële hulpvragers </a:t>
            </a:r>
            <a:r>
              <a:rPr lang="nl-NL" sz="1200" b="0" i="0" u="none" strike="noStrike" kern="1200" baseline="0" dirty="0" err="1">
                <a:solidFill>
                  <a:schemeClr val="tx1"/>
                </a:solidFill>
                <a:latin typeface="+mn-lt"/>
                <a:ea typeface="+mn-ea"/>
                <a:cs typeface="+mn-cs"/>
              </a:rPr>
              <a:t>pro-actief</a:t>
            </a:r>
            <a:r>
              <a:rPr lang="nl-NL" sz="1200" b="0" i="0" u="none" strike="noStrike" kern="1200" baseline="0" dirty="0">
                <a:solidFill>
                  <a:schemeClr val="tx1"/>
                </a:solidFill>
                <a:latin typeface="+mn-lt"/>
                <a:ea typeface="+mn-ea"/>
                <a:cs typeface="+mn-cs"/>
              </a:rPr>
              <a:t> en </a:t>
            </a:r>
            <a:r>
              <a:rPr lang="nl-NL" sz="1200" b="0" i="0" u="none" strike="noStrike" kern="1200" baseline="0" dirty="0" err="1">
                <a:solidFill>
                  <a:schemeClr val="tx1"/>
                </a:solidFill>
                <a:latin typeface="+mn-lt"/>
                <a:ea typeface="+mn-ea"/>
                <a:cs typeface="+mn-cs"/>
              </a:rPr>
              <a:t>outreachend</a:t>
            </a:r>
            <a:r>
              <a:rPr lang="nl-NL" sz="1200" b="0" i="0" u="none" strike="noStrike" kern="1200" baseline="0" dirty="0">
                <a:solidFill>
                  <a:schemeClr val="tx1"/>
                </a:solidFill>
                <a:latin typeface="+mn-lt"/>
                <a:ea typeface="+mn-ea"/>
                <a:cs typeface="+mn-cs"/>
              </a:rPr>
              <a:t> benaderen. </a:t>
            </a:r>
          </a:p>
          <a:p>
            <a:pPr lvl="0"/>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Een goede fysieke toegankelijkheid of het maken van afspraken rond samenwerking niet altijd voldoende zijn voor het verhogen van de toegang tot hulp- en dienstverlening en het tegengaan van onderbescherming.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Wetenschappelijk onderzoek heeft aangetoond dat actieve rechtenverkenning en -realisatie, </a:t>
            </a:r>
            <a:r>
              <a:rPr lang="nl-BE" sz="1200" b="1" u="sng" kern="1200" dirty="0" err="1">
                <a:solidFill>
                  <a:schemeClr val="tx1"/>
                </a:solidFill>
                <a:effectLst/>
                <a:latin typeface="+mn-lt"/>
                <a:ea typeface="+mn-ea"/>
                <a:cs typeface="+mn-cs"/>
              </a:rPr>
              <a:t>pro-actief</a:t>
            </a:r>
            <a:r>
              <a:rPr lang="nl-BE" sz="1200" b="1" u="sng" kern="1200" dirty="0">
                <a:solidFill>
                  <a:schemeClr val="tx1"/>
                </a:solidFill>
                <a:effectLst/>
                <a:latin typeface="+mn-lt"/>
                <a:ea typeface="+mn-ea"/>
                <a:cs typeface="+mn-cs"/>
              </a:rPr>
              <a:t>  en </a:t>
            </a:r>
            <a:r>
              <a:rPr lang="nl-BE" sz="1200" b="1" u="sng" kern="1200" dirty="0" err="1">
                <a:solidFill>
                  <a:schemeClr val="tx1"/>
                </a:solidFill>
                <a:effectLst/>
                <a:latin typeface="+mn-lt"/>
                <a:ea typeface="+mn-ea"/>
                <a:cs typeface="+mn-cs"/>
              </a:rPr>
              <a:t>outreachend</a:t>
            </a:r>
            <a:r>
              <a:rPr lang="nl-BE" sz="1200" b="1" u="sng" kern="1200" dirty="0">
                <a:solidFill>
                  <a:schemeClr val="tx1"/>
                </a:solidFill>
                <a:effectLst/>
                <a:latin typeface="+mn-lt"/>
                <a:ea typeface="+mn-ea"/>
                <a:cs typeface="+mn-cs"/>
              </a:rPr>
              <a:t> werken </a:t>
            </a:r>
            <a:r>
              <a:rPr lang="nl-BE" sz="1200" kern="1200" dirty="0">
                <a:solidFill>
                  <a:schemeClr val="tx1"/>
                </a:solidFill>
                <a:effectLst/>
                <a:latin typeface="+mn-lt"/>
                <a:ea typeface="+mn-ea"/>
                <a:cs typeface="+mn-cs"/>
              </a:rPr>
              <a:t>– belangrijke werkzame principes van Geïntegreerd Breed Onthaal – </a:t>
            </a:r>
            <a:r>
              <a:rPr lang="nl-BE" sz="1200" b="1" u="sng" kern="1200" dirty="0">
                <a:solidFill>
                  <a:schemeClr val="tx1"/>
                </a:solidFill>
                <a:effectLst/>
                <a:latin typeface="+mn-lt"/>
                <a:ea typeface="+mn-ea"/>
                <a:cs typeface="+mn-cs"/>
              </a:rPr>
              <a:t>cruciaal zijn om kwetsbare personen daadwerkelijk te bereiken </a:t>
            </a:r>
            <a:r>
              <a:rPr lang="nl-BE" sz="1200" kern="1200" dirty="0">
                <a:solidFill>
                  <a:schemeClr val="tx1"/>
                </a:solidFill>
                <a:effectLst/>
                <a:latin typeface="+mn-lt"/>
                <a:ea typeface="+mn-ea"/>
                <a:cs typeface="+mn-cs"/>
              </a:rPr>
              <a:t>en verder te helpen. </a:t>
            </a:r>
            <a:r>
              <a:rPr lang="nl-BE" sz="1200" b="1" u="sng" kern="1200" dirty="0">
                <a:solidFill>
                  <a:schemeClr val="tx1"/>
                </a:solidFill>
                <a:effectLst/>
                <a:latin typeface="+mn-lt"/>
                <a:ea typeface="+mn-ea"/>
                <a:cs typeface="+mn-cs"/>
              </a:rPr>
              <a:t>Daarom stemt het samenwerkingsverband Geïntegreerd Breed Onthaal ook af met lokale basis- of faciliterende actoren (o.a. instituten samenlevingsopbouw, armoedeverenigingen, huisartsen, thuiszorgdiensten, huizen van het kind, buurtwerk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Het samenwerkingsverband Geïntegreerd Breed Onthaal biedt een breed generalistisch aanbod aan hulp, maar maakt afspraken met gespecialiseerde diensten om meer </a:t>
            </a:r>
            <a:r>
              <a:rPr lang="nl-BE" sz="1200" b="1" u="sng" kern="1200" dirty="0">
                <a:solidFill>
                  <a:schemeClr val="tx1"/>
                </a:solidFill>
                <a:effectLst/>
                <a:latin typeface="+mn-lt"/>
                <a:ea typeface="+mn-ea"/>
                <a:cs typeface="+mn-cs"/>
              </a:rPr>
              <a:t>gespecialiseerde begeleidingsaanbod binnen handbereik te hebben.</a:t>
            </a:r>
          </a:p>
          <a:p>
            <a:pPr lvl="0"/>
            <a:endParaRPr lang="nl-NL" sz="1200" b="0" i="0" u="none" strike="noStrike" kern="1200" baseline="0" dirty="0">
              <a:solidFill>
                <a:schemeClr val="tx1"/>
              </a:solidFill>
              <a:latin typeface="+mn-lt"/>
              <a:ea typeface="+mn-ea"/>
              <a:cs typeface="+mn-cs"/>
            </a:endParaRPr>
          </a:p>
          <a:p>
            <a:pPr lvl="0"/>
            <a:endParaRPr lang="nl-NL" sz="1200" b="0" i="0" u="none" strike="noStrike" kern="1200" baseline="0" dirty="0">
              <a:solidFill>
                <a:schemeClr val="tx1"/>
              </a:solidFill>
              <a:latin typeface="+mn-lt"/>
              <a:ea typeface="+mn-ea"/>
              <a:cs typeface="+mn-cs"/>
            </a:endParaRPr>
          </a:p>
          <a:p>
            <a:pPr lvl="0"/>
            <a:r>
              <a:rPr lang="nl-NL" sz="1200" b="0" i="0" u="none" strike="noStrike" kern="1200" baseline="0" dirty="0">
                <a:solidFill>
                  <a:schemeClr val="tx1"/>
                </a:solidFill>
                <a:latin typeface="+mn-lt"/>
                <a:ea typeface="+mn-ea"/>
                <a:cs typeface="+mn-cs"/>
              </a:rPr>
              <a:t>----</a:t>
            </a:r>
          </a:p>
          <a:p>
            <a:pPr lvl="0"/>
            <a:endParaRPr lang="nl-NL" sz="1200" b="0" i="0" u="none" strike="noStrike" kern="1200" baseline="0" dirty="0">
              <a:solidFill>
                <a:schemeClr val="tx1"/>
              </a:solidFill>
              <a:latin typeface="+mn-lt"/>
              <a:ea typeface="+mn-ea"/>
              <a:cs typeface="+mn-cs"/>
            </a:endParaRPr>
          </a:p>
          <a:p>
            <a:pPr lvl="0"/>
            <a:r>
              <a:rPr lang="nl-NL" sz="1200" b="0" i="0" u="none" strike="noStrike" kern="1200" baseline="0" dirty="0">
                <a:solidFill>
                  <a:schemeClr val="tx1"/>
                </a:solidFill>
                <a:latin typeface="+mn-lt"/>
                <a:ea typeface="+mn-ea"/>
                <a:cs typeface="+mn-cs"/>
              </a:rPr>
              <a:t>Een werkzame methode om kwetsbare personen te bereiken is dit effectief te doen is via actieve rechtenverkenning en –realisatie. </a:t>
            </a:r>
          </a:p>
          <a:p>
            <a:pPr lvl="0"/>
            <a:r>
              <a:rPr lang="nl-BE" sz="1200" kern="1200" dirty="0">
                <a:solidFill>
                  <a:schemeClr val="tx1"/>
                </a:solidFill>
                <a:effectLst/>
                <a:latin typeface="+mn-lt"/>
                <a:ea typeface="+mn-ea"/>
                <a:cs typeface="+mn-cs"/>
              </a:rPr>
              <a:t>Vervolgens gaan ze met de mensen na welke hulp ze nog kunnen gebruiken, informeren ze hen, verstrekken ze hen advies, verwijzen ze hen met respect voor de keuzevrijheid van de cliënt naar de gepaste hulp- en dienstverlening door.</a:t>
            </a:r>
          </a:p>
          <a:p>
            <a:pPr lvl="0"/>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De cliënt kan na de doorverwijzing naar andere diensten, steeds terugvallen op het GBO als blijkt dat die nog met vragen zit of er nieuwe vragen/problemen </a:t>
            </a:r>
            <a:r>
              <a:rPr lang="nl-BE" sz="1200" kern="1200" dirty="0" err="1">
                <a:solidFill>
                  <a:schemeClr val="tx1"/>
                </a:solidFill>
                <a:effectLst/>
                <a:latin typeface="+mn-lt"/>
                <a:ea typeface="+mn-ea"/>
                <a:cs typeface="+mn-cs"/>
              </a:rPr>
              <a:t>opduiden</a:t>
            </a:r>
            <a:r>
              <a:rPr lang="nl-BE" sz="1200" kern="1200" dirty="0">
                <a:solidFill>
                  <a:schemeClr val="tx1"/>
                </a:solidFill>
                <a:effectLst/>
                <a:latin typeface="+mn-lt"/>
                <a:ea typeface="+mn-ea"/>
                <a:cs typeface="+mn-cs"/>
              </a:rPr>
              <a:t>.</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142387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pPr lvl="0"/>
            <a:r>
              <a:rPr lang="nl-NL" sz="1200" b="0" i="0" u="none" strike="noStrike" kern="1200" baseline="0" dirty="0">
                <a:solidFill>
                  <a:schemeClr val="tx1"/>
                </a:solidFill>
                <a:latin typeface="+mn-lt"/>
                <a:ea typeface="+mn-ea"/>
                <a:cs typeface="+mn-cs"/>
              </a:rPr>
              <a:t>Aangezien de klemtoon op de meest kwetsbaren ligt, is het belangrijk dat de hulp- en dienstverlening nauw aansluit bij de leefwereld  van de meest kwetsbaren. Dit betekent dat hulpverleners de potentiële hulpvragers </a:t>
            </a:r>
            <a:r>
              <a:rPr lang="nl-NL" sz="1200" b="0" i="0" u="none" strike="noStrike" kern="1200" baseline="0" dirty="0" err="1">
                <a:solidFill>
                  <a:schemeClr val="tx1"/>
                </a:solidFill>
                <a:latin typeface="+mn-lt"/>
                <a:ea typeface="+mn-ea"/>
                <a:cs typeface="+mn-cs"/>
              </a:rPr>
              <a:t>pro-actief</a:t>
            </a:r>
            <a:r>
              <a:rPr lang="nl-NL" sz="1200" b="0" i="0" u="none" strike="noStrike" kern="1200" baseline="0" dirty="0">
                <a:solidFill>
                  <a:schemeClr val="tx1"/>
                </a:solidFill>
                <a:latin typeface="+mn-lt"/>
                <a:ea typeface="+mn-ea"/>
                <a:cs typeface="+mn-cs"/>
              </a:rPr>
              <a:t> en </a:t>
            </a:r>
            <a:r>
              <a:rPr lang="nl-NL" sz="1200" b="0" i="0" u="none" strike="noStrike" kern="1200" baseline="0" dirty="0" err="1">
                <a:solidFill>
                  <a:schemeClr val="tx1"/>
                </a:solidFill>
                <a:latin typeface="+mn-lt"/>
                <a:ea typeface="+mn-ea"/>
                <a:cs typeface="+mn-cs"/>
              </a:rPr>
              <a:t>outreachend</a:t>
            </a:r>
            <a:r>
              <a:rPr lang="nl-NL" sz="1200" b="0" i="0" u="none" strike="noStrike" kern="1200" baseline="0" dirty="0">
                <a:solidFill>
                  <a:schemeClr val="tx1"/>
                </a:solidFill>
                <a:latin typeface="+mn-lt"/>
                <a:ea typeface="+mn-ea"/>
                <a:cs typeface="+mn-cs"/>
              </a:rPr>
              <a:t> benaderen. </a:t>
            </a:r>
            <a:r>
              <a:rPr lang="nl-NL" sz="1200" b="1" i="0" u="sng" strike="noStrike" kern="1200" baseline="0" dirty="0">
                <a:solidFill>
                  <a:schemeClr val="tx1"/>
                </a:solidFill>
                <a:latin typeface="+mn-lt"/>
                <a:ea typeface="+mn-ea"/>
                <a:cs typeface="+mn-cs"/>
              </a:rPr>
              <a:t>Een werkzame methode </a:t>
            </a:r>
            <a:r>
              <a:rPr lang="nl-NL" sz="1200" b="0" i="0" u="none" strike="noStrike" kern="1200" baseline="0" dirty="0">
                <a:solidFill>
                  <a:schemeClr val="tx1"/>
                </a:solidFill>
                <a:latin typeface="+mn-lt"/>
                <a:ea typeface="+mn-ea"/>
                <a:cs typeface="+mn-cs"/>
              </a:rPr>
              <a:t>om dit effectief te doen is via actieve rechtenverkenning en –realisatie. </a:t>
            </a:r>
          </a:p>
          <a:p>
            <a:pPr lvl="0"/>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Vervolgens gaan ze met de mensen na welke hulp ze nog kunnen gebruiken, informeren ze hen, verstrekken ze hen advies, verwijzen ze hen met respect voor de keuzevrijheid van de cliënt naar de gepaste hulp- en dienstverlening door.</a:t>
            </a:r>
          </a:p>
          <a:p>
            <a:pPr lvl="0"/>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De cliënt kan na de doorverwijzing naar andere diensten, steeds terugvallen op het GBO als blijkt dat die nog met vragen zit of er nieuwe vragen/problemen opduiken.</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20</a:t>
            </a:fld>
            <a:endParaRPr lang="nl-BE"/>
          </a:p>
        </p:txBody>
      </p:sp>
    </p:spTree>
    <p:extLst>
      <p:ext uri="{BB962C8B-B14F-4D97-AF65-F5344CB8AC3E}">
        <p14:creationId xmlns:p14="http://schemas.microsoft.com/office/powerpoint/2010/main" val="3941475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samenwerkingsverband maakt duidelijke en transparante </a:t>
            </a:r>
            <a:r>
              <a:rPr lang="nl-NL" sz="1200" b="1" kern="1200" dirty="0">
                <a:solidFill>
                  <a:schemeClr val="tx1"/>
                </a:solidFill>
                <a:effectLst/>
                <a:latin typeface="+mn-lt"/>
                <a:ea typeface="+mn-ea"/>
                <a:cs typeface="+mn-cs"/>
              </a:rPr>
              <a:t>afspraken over de verdeling van taken</a:t>
            </a:r>
            <a:r>
              <a:rPr lang="nl-NL" sz="1200" kern="1200" dirty="0">
                <a:solidFill>
                  <a:schemeClr val="tx1"/>
                </a:solidFill>
                <a:effectLst/>
                <a:latin typeface="+mn-lt"/>
                <a:ea typeface="+mn-ea"/>
                <a:cs typeface="+mn-cs"/>
              </a:rPr>
              <a:t> en verantwoordelijkheden, waaronder de wijze waarop </a:t>
            </a:r>
            <a:r>
              <a:rPr lang="nl-NL" sz="1200" b="1" kern="1200" dirty="0">
                <a:solidFill>
                  <a:schemeClr val="tx1"/>
                </a:solidFill>
                <a:effectLst/>
                <a:latin typeface="+mn-lt"/>
                <a:ea typeface="+mn-ea"/>
                <a:cs typeface="+mn-cs"/>
              </a:rPr>
              <a:t>regie</a:t>
            </a:r>
            <a:r>
              <a:rPr lang="nl-NL" sz="1200" kern="1200" dirty="0">
                <a:solidFill>
                  <a:schemeClr val="tx1"/>
                </a:solidFill>
                <a:effectLst/>
                <a:latin typeface="+mn-lt"/>
                <a:ea typeface="+mn-ea"/>
                <a:cs typeface="+mn-cs"/>
              </a:rPr>
              <a:t> door het lokaal bestuur wordt gerealiseerd. De regie voldoet aan al de volgende voorwaarden:</a:t>
            </a:r>
            <a:endParaRPr lang="nl-BE"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een draagvlak creëren;</a:t>
            </a:r>
            <a:endParaRPr lang="nl-BE"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het proces faciliteren en de communicatie tussen de verschillende partners ondersteunen;</a:t>
            </a:r>
            <a:endParaRPr lang="nl-BE"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een synthese maken van de behoeften en verwachtingen en op basis daarvan de nodige beslissingen nemen;</a:t>
            </a:r>
            <a:endParaRPr lang="nl-BE"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de beslissingen verantwoorden aan alle partners binnen het samenwerkingsverband;</a:t>
            </a:r>
            <a:endParaRPr lang="nl-BE" sz="1400" kern="1200" dirty="0">
              <a:solidFill>
                <a:schemeClr val="tx1"/>
              </a:solidFill>
              <a:effectLst/>
              <a:latin typeface="+mn-lt"/>
              <a:ea typeface="+mn-ea"/>
              <a:cs typeface="+mn-cs"/>
            </a:endParaRPr>
          </a:p>
          <a:p>
            <a:pPr marL="171450" indent="-171450">
              <a:buFont typeface="Arial" panose="020B0604020202020204" pitchFamily="34" charset="0"/>
              <a:buChar char="•"/>
            </a:pP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Het spreekt vanzelf dat deze expertise en bijzondere aandacht zich ook vertaalt in de eerste contacten waarbij de vraag verhelderd wordt en de eerste hulp wordt geboden.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Met het Geïntegreerd Breed Onthaal willen we de expertise van de drie diensten maximaal delen, zodat deze in elk onthaalgesprek kan ingezet worden. Op die manier realiseren we een zeer brede vraagverheldering. Dit kan er onder meer voor zorgen dat mensen niet onnodig doorverwezen worden en niet op meerdere plaatsen hun verhaal moeten doen.</a:t>
            </a:r>
          </a:p>
          <a:p>
            <a:r>
              <a:rPr lang="nl-BE" sz="1200" kern="1200" dirty="0">
                <a:solidFill>
                  <a:schemeClr val="tx1"/>
                </a:solidFill>
                <a:effectLst/>
                <a:latin typeface="+mn-lt"/>
                <a:ea typeface="+mn-ea"/>
                <a:cs typeface="+mn-cs"/>
              </a:rPr>
              <a:t> </a:t>
            </a:r>
          </a:p>
          <a:p>
            <a:endParaRPr lang="nl-BE" sz="1200" kern="1200" dirty="0">
              <a:solidFill>
                <a:schemeClr val="tx1"/>
              </a:solidFill>
              <a:effectLst/>
              <a:latin typeface="+mn-lt"/>
              <a:ea typeface="+mn-ea"/>
              <a:cs typeface="+mn-cs"/>
            </a:endParaRPr>
          </a:p>
          <a:p>
            <a:pPr rtl="0" fontAlgn="base"/>
            <a:r>
              <a:rPr lang="nl-BE" dirty="0"/>
              <a:t>Functies van GBO</a:t>
            </a:r>
          </a:p>
          <a:p>
            <a:pPr marL="171450" indent="-171450" rtl="0" fontAlgn="base">
              <a:buFont typeface="Arial" panose="020B0604020202020204" pitchFamily="34" charset="0"/>
              <a:buChar char="•"/>
            </a:pPr>
            <a:r>
              <a:rPr lang="nl-BE" dirty="0"/>
              <a:t>p</a:t>
            </a:r>
            <a:r>
              <a:rPr lang="nl-NL" sz="1200" b="0" i="0" u="none" strike="noStrike" kern="1200" dirty="0" err="1">
                <a:solidFill>
                  <a:schemeClr val="tx1"/>
                </a:solidFill>
                <a:effectLst/>
                <a:latin typeface="+mn-lt"/>
                <a:ea typeface="+mn-ea"/>
                <a:cs typeface="+mn-cs"/>
              </a:rPr>
              <a:t>roactieve</a:t>
            </a:r>
            <a:r>
              <a:rPr lang="nl-NL" sz="1200" b="0" i="0" u="none" strike="noStrike" kern="1200" dirty="0">
                <a:solidFill>
                  <a:schemeClr val="tx1"/>
                </a:solidFill>
                <a:effectLst/>
                <a:latin typeface="+mn-lt"/>
                <a:ea typeface="+mn-ea"/>
                <a:cs typeface="+mn-cs"/>
              </a:rPr>
              <a:t> acties opzetten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de hulpvraag beluisteren en verhelderen vanuit een breed generalistisch perspectief</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rechten van de gebruikers verkennen en gebruikers proactief informeren over hun sociale grondrechten;</a:t>
            </a:r>
            <a:r>
              <a:rPr lang="nl-BE"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objectieve en transparante informatie verstrekken over het volledige aanbod van de lokale sociale hulp- en dienstverlening</a:t>
            </a:r>
            <a:r>
              <a:rPr lang="nl-BE"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oriënterend advies verstrekken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rechten van de gebruikers realiseren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neutraal naar de gepaste lokale sociale hulp- en dienstverlening doorverwijzen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het overzicht behouden op het hulpverleningstraject van de gebruiker, fungeren als terugvalbasis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drempels signaleren</a:t>
            </a:r>
            <a:r>
              <a:rPr lang="nl-BE" sz="1200" b="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21</a:t>
            </a:fld>
            <a:endParaRPr lang="nl-BE"/>
          </a:p>
        </p:txBody>
      </p:sp>
    </p:spTree>
    <p:extLst>
      <p:ext uri="{BB962C8B-B14F-4D97-AF65-F5344CB8AC3E}">
        <p14:creationId xmlns:p14="http://schemas.microsoft.com/office/powerpoint/2010/main" val="225264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Synergie</a:t>
            </a:r>
          </a:p>
          <a:p>
            <a:r>
              <a:rPr lang="nl-BE" sz="1200" kern="1200" dirty="0">
                <a:solidFill>
                  <a:schemeClr val="tx1"/>
                </a:solidFill>
                <a:effectLst/>
                <a:latin typeface="+mn-lt"/>
                <a:ea typeface="+mn-ea"/>
                <a:cs typeface="+mn-cs"/>
              </a:rPr>
              <a:t>Gezamenlijk oog</a:t>
            </a: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Het spreekt vanzelf dat deze expertise en bijzondere aandacht zich ook vertaalt in de eerste contacten waarbij de vraag verhelderd wordt en de eerste hulp wordt geboden.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Met het Geïntegreerd Breed Onthaal willen we de expertise van de drie diensten maximaal delen, zodat deze in elk onthaalgesprek kan ingezet worden. Op die manier realiseren we een zeer brede vraagverheldering. Dit kan er onder meer voor zorgen dat mensen niet onnodig doorverwezen worden en niet op meerdere plaatsen hun verhaal moeten doen.</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Daarnaast stellen we vast dat een goede fysieke toegankelijkheid of het maken van afspraken rond samenwerking niet altijd voldoende zijn voor het verhogen van de toegang tot hulp- en dienstverlening en het tegengaan van onderbescherming. Wetenschappelijk onderzoek heeft aangetoond dat actieve rechtenverkenning en -realisatie, </a:t>
            </a:r>
            <a:r>
              <a:rPr lang="nl-BE" sz="1200" kern="1200" dirty="0" err="1">
                <a:solidFill>
                  <a:schemeClr val="tx1"/>
                </a:solidFill>
                <a:effectLst/>
                <a:latin typeface="+mn-lt"/>
                <a:ea typeface="+mn-ea"/>
                <a:cs typeface="+mn-cs"/>
              </a:rPr>
              <a:t>pro-actief</a:t>
            </a:r>
            <a:r>
              <a:rPr lang="nl-BE" sz="1200" kern="1200" dirty="0">
                <a:solidFill>
                  <a:schemeClr val="tx1"/>
                </a:solidFill>
                <a:effectLst/>
                <a:latin typeface="+mn-lt"/>
                <a:ea typeface="+mn-ea"/>
                <a:cs typeface="+mn-cs"/>
              </a:rPr>
              <a:t>  en </a:t>
            </a:r>
            <a:r>
              <a:rPr lang="nl-BE" sz="1200" kern="1200" dirty="0" err="1">
                <a:solidFill>
                  <a:schemeClr val="tx1"/>
                </a:solidFill>
                <a:effectLst/>
                <a:latin typeface="+mn-lt"/>
                <a:ea typeface="+mn-ea"/>
                <a:cs typeface="+mn-cs"/>
              </a:rPr>
              <a:t>outreachend</a:t>
            </a:r>
            <a:r>
              <a:rPr lang="nl-BE" sz="1200" kern="1200" dirty="0">
                <a:solidFill>
                  <a:schemeClr val="tx1"/>
                </a:solidFill>
                <a:effectLst/>
                <a:latin typeface="+mn-lt"/>
                <a:ea typeface="+mn-ea"/>
                <a:cs typeface="+mn-cs"/>
              </a:rPr>
              <a:t> werken – belangrijke werkzame principes van Geïntegreerd Breed Onthaal – cruciaal zijn om kwetsbare personen daadwerkelijk te bereiken en verder te helpen. Daarom stemt het samenwerkingsverband Geïntegreerd Breed Onthaal ook af met lokale basis- of faciliterende actoren (o.a. instituten samenlevingsopbouw, armoedeverenigingen, huisartsen, thuiszorgdiensten, huizen van het kind, buurtwerk …). Het samenwerkingsverband Geïntegreerd Breed Onthaal biedt een breed generalistisch aanbod aan hulp, maar maakt afspraken met gespecialiseerde diensten om meer gespecialiseerde begeleidingsaanbod binnen handbereik te hebben.</a:t>
            </a:r>
          </a:p>
          <a:p>
            <a:endParaRPr lang="nl-BE" sz="1200" kern="1200" dirty="0">
              <a:solidFill>
                <a:schemeClr val="tx1"/>
              </a:solidFill>
              <a:effectLst/>
              <a:latin typeface="+mn-lt"/>
              <a:ea typeface="+mn-ea"/>
              <a:cs typeface="+mn-cs"/>
            </a:endParaRPr>
          </a:p>
          <a:p>
            <a:pPr rtl="0" fontAlgn="base"/>
            <a:r>
              <a:rPr lang="nl-BE" dirty="0"/>
              <a:t>Functies van GBO</a:t>
            </a:r>
          </a:p>
          <a:p>
            <a:pPr marL="171450" indent="-171450" rtl="0" fontAlgn="base">
              <a:buFont typeface="Arial" panose="020B0604020202020204" pitchFamily="34" charset="0"/>
              <a:buChar char="•"/>
            </a:pPr>
            <a:r>
              <a:rPr lang="nl-BE" dirty="0"/>
              <a:t>p</a:t>
            </a:r>
            <a:r>
              <a:rPr lang="nl-NL" sz="1200" b="0" i="0" u="none" strike="noStrike" kern="1200" dirty="0" err="1">
                <a:solidFill>
                  <a:schemeClr val="tx1"/>
                </a:solidFill>
                <a:effectLst/>
                <a:latin typeface="+mn-lt"/>
                <a:ea typeface="+mn-ea"/>
                <a:cs typeface="+mn-cs"/>
              </a:rPr>
              <a:t>roactieve</a:t>
            </a:r>
            <a:r>
              <a:rPr lang="nl-NL" sz="1200" b="0" i="0" u="none" strike="noStrike" kern="1200" dirty="0">
                <a:solidFill>
                  <a:schemeClr val="tx1"/>
                </a:solidFill>
                <a:effectLst/>
                <a:latin typeface="+mn-lt"/>
                <a:ea typeface="+mn-ea"/>
                <a:cs typeface="+mn-cs"/>
              </a:rPr>
              <a:t> acties opzetten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de hulpvraag beluisteren en verhelderen vanuit een breed generalistisch perspectief</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rechten van de gebruikers verkennen en gebruikers proactief informeren over hun sociale grondrechten;</a:t>
            </a:r>
            <a:r>
              <a:rPr lang="nl-BE"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objectieve en transparante informatie verstrekken over het volledige aanbod van de lokale sociale hulp- en dienstverlening</a:t>
            </a:r>
            <a:r>
              <a:rPr lang="nl-BE"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oriënterend advies verstrekken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rechten van de gebruikers realiseren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neutraal naar de gepaste lokale sociale hulp- en dienstverlening doorverwijzen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het overzicht behouden op het hulpverleningstraject van de gebruiker, fungeren als terugvalbasis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drempels signaleren</a:t>
            </a:r>
            <a:r>
              <a:rPr lang="nl-BE" sz="1200" b="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289776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55612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159364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384007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a:p>
          <a:p>
            <a:r>
              <a:rPr lang="nl-BE"/>
              <a:t>Decreet belangrijke beleidsmaatregelen om een sterk lokaal beleid te creëren. </a:t>
            </a:r>
          </a:p>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167254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BE"/>
              <a:t>Decreet is goed gekeurd en is van kracht </a:t>
            </a:r>
          </a:p>
          <a:p>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decreet betreffende het lokaal sociaal beleid stelt ons ook in de mogelijkheid om </a:t>
            </a:r>
            <a:r>
              <a:rPr lang="nl-BE" sz="1200" b="1" kern="1200">
                <a:solidFill>
                  <a:schemeClr val="tx1"/>
                </a:solidFill>
                <a:effectLst/>
                <a:latin typeface="+mn-lt"/>
                <a:ea typeface="+mn-ea"/>
                <a:cs typeface="+mn-cs"/>
              </a:rPr>
              <a:t>het lokaal bestuur daadwerkelijk te ondersteunen </a:t>
            </a:r>
            <a:r>
              <a:rPr lang="nl-BE" sz="1200" kern="1200">
                <a:solidFill>
                  <a:schemeClr val="tx1"/>
                </a:solidFill>
                <a:effectLst/>
                <a:latin typeface="+mn-lt"/>
                <a:ea typeface="+mn-ea"/>
                <a:cs typeface="+mn-cs"/>
              </a:rPr>
              <a:t>in deze opdracht.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1. Dit doen we door het formuleren van </a:t>
            </a:r>
            <a:r>
              <a:rPr lang="nl-BE" sz="1200" b="1" kern="1200">
                <a:solidFill>
                  <a:schemeClr val="tx1"/>
                </a:solidFill>
                <a:effectLst/>
                <a:latin typeface="+mn-lt"/>
                <a:ea typeface="+mn-ea"/>
                <a:cs typeface="+mn-cs"/>
              </a:rPr>
              <a:t>Vlaamse</a:t>
            </a:r>
            <a:r>
              <a:rPr lang="nl-BE" sz="1200" kern="1200">
                <a:solidFill>
                  <a:schemeClr val="tx1"/>
                </a:solidFill>
                <a:effectLst/>
                <a:latin typeface="+mn-lt"/>
                <a:ea typeface="+mn-ea"/>
                <a:cs typeface="+mn-cs"/>
              </a:rPr>
              <a:t> </a:t>
            </a:r>
            <a:r>
              <a:rPr lang="nl-BE" sz="1200" b="1" kern="1200">
                <a:solidFill>
                  <a:srgbClr val="FF0000"/>
                </a:solidFill>
                <a:effectLst/>
                <a:latin typeface="+mn-lt"/>
                <a:ea typeface="+mn-ea"/>
                <a:cs typeface="+mn-cs"/>
              </a:rPr>
              <a:t>beleidsprioriteiten</a:t>
            </a:r>
            <a:r>
              <a:rPr lang="nl-BE" sz="1200" kern="1200">
                <a:solidFill>
                  <a:schemeClr val="tx1"/>
                </a:solidFill>
                <a:effectLst/>
                <a:latin typeface="+mn-lt"/>
                <a:ea typeface="+mn-ea"/>
                <a:cs typeface="+mn-cs"/>
              </a:rPr>
              <a:t> voor de lokale beleidscyclus 2020-2025 op basis van het zgn. Planlastendecreet.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2. Daarnaast voorzien we ook een aantal belangrijke </a:t>
            </a:r>
            <a:r>
              <a:rPr lang="nl-BE" sz="1200" b="1" kern="1200">
                <a:solidFill>
                  <a:srgbClr val="FF0000"/>
                </a:solidFill>
                <a:effectLst/>
                <a:latin typeface="+mn-lt"/>
                <a:ea typeface="+mn-ea"/>
                <a:cs typeface="+mn-cs"/>
              </a:rPr>
              <a:t>beleidsmaatregelen</a:t>
            </a:r>
            <a:r>
              <a:rPr lang="nl-BE" sz="1200" kern="1200">
                <a:solidFill>
                  <a:schemeClr val="tx1"/>
                </a:solidFill>
                <a:effectLst/>
                <a:latin typeface="+mn-lt"/>
                <a:ea typeface="+mn-ea"/>
                <a:cs typeface="+mn-cs"/>
              </a:rPr>
              <a:t> op het vlak van </a:t>
            </a:r>
            <a:r>
              <a:rPr lang="nl-BE" sz="1200" b="1" kern="1200">
                <a:solidFill>
                  <a:schemeClr val="tx1"/>
                </a:solidFill>
                <a:effectLst/>
                <a:latin typeface="+mn-lt"/>
                <a:ea typeface="+mn-ea"/>
                <a:cs typeface="+mn-cs"/>
              </a:rPr>
              <a:t>Welzijn, Volksgezondheid en Gezin </a:t>
            </a:r>
            <a:r>
              <a:rPr lang="nl-BE" sz="1200" kern="1200">
                <a:solidFill>
                  <a:schemeClr val="tx1"/>
                </a:solidFill>
                <a:effectLst/>
                <a:latin typeface="+mn-lt"/>
                <a:ea typeface="+mn-ea"/>
                <a:cs typeface="+mn-cs"/>
              </a:rPr>
              <a:t>waarvan u kunt gebruik maken om een sterk lokaal sociaal beleid te realiseren.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lokale en het Vlaamse beleid kunnen elkaar op die manier aanvullen en versterken, wat alle burgers – en in het bijzonder de meest kwetsbare – ten goede komt.</a:t>
            </a:r>
          </a:p>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96072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178769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Er zijn in Vlaanderen drie diensten die daarin een duidelijk geformuleerde opdracht hebben: </a:t>
            </a:r>
            <a:r>
              <a:rPr lang="nl-BE" sz="1200" kern="1200" dirty="0" err="1">
                <a:solidFill>
                  <a:schemeClr val="tx1"/>
                </a:solidFill>
                <a:effectLst/>
                <a:latin typeface="+mn-lt"/>
                <a:ea typeface="+mn-ea"/>
                <a:cs typeface="+mn-cs"/>
              </a:rPr>
              <a:t>OCMW’s</a:t>
            </a:r>
            <a:r>
              <a:rPr lang="nl-BE" sz="1200" kern="1200" dirty="0">
                <a:solidFill>
                  <a:schemeClr val="tx1"/>
                </a:solidFill>
                <a:effectLst/>
                <a:latin typeface="+mn-lt"/>
                <a:ea typeface="+mn-ea"/>
                <a:cs typeface="+mn-cs"/>
              </a:rPr>
              <a:t>, CAW’s en de diensten maatschappelijk werk van de ziekenfondsen. Elk van deze diensten heeft een bepaalde expertise ontwikkeld in het begeleiden en ondersteunen van mensen met welzijnsvragen.  </a:t>
            </a:r>
          </a:p>
          <a:p>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CAW’s hebben zich bijvoorbeeld sterk ontwikkeld op het vlak van vragen rond relaties, dader- en slachtofferhulp, intra familiaal geweld, dak- en thuisloosheid. </a:t>
            </a:r>
          </a:p>
          <a:p>
            <a:pPr lvl="0"/>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Omwille van de wettelijke opdracht van het toekennen van een leefloon en de toekenning van financiële steun en het realiseren van een menswaardig bestaan voor alle burgers hebben de </a:t>
            </a:r>
            <a:r>
              <a:rPr lang="nl-BE" sz="1200" kern="1200" dirty="0" err="1">
                <a:solidFill>
                  <a:schemeClr val="tx1"/>
                </a:solidFill>
                <a:effectLst/>
                <a:latin typeface="+mn-lt"/>
                <a:ea typeface="+mn-ea"/>
                <a:cs typeface="+mn-cs"/>
              </a:rPr>
              <a:t>OCMW’s</a:t>
            </a:r>
            <a:r>
              <a:rPr lang="nl-BE" sz="1200" kern="1200" dirty="0">
                <a:solidFill>
                  <a:schemeClr val="tx1"/>
                </a:solidFill>
                <a:effectLst/>
                <a:latin typeface="+mn-lt"/>
                <a:ea typeface="+mn-ea"/>
                <a:cs typeface="+mn-cs"/>
              </a:rPr>
              <a:t> zich sterk toegelegd op mensen in zeer kwetsbare situaties. </a:t>
            </a:r>
          </a:p>
          <a:p>
            <a:pPr lvl="0"/>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De diensten maatschappelijk werk van de ziekenfondsen hebben omwille van het ingebouwd zijn in het ziekenfonds een bijzondere expertise in het ondersteunen van personen met een langdurige zorg- en ondersteuningsnood. </a:t>
            </a:r>
          </a:p>
          <a:p>
            <a:endParaRPr lang="nl-BE" dirty="0"/>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Met het Geïntegreerd Breed Onthaal willen we de expertise van de drie diensten maximaal delen, zodat deze in elk onthaalgesprek kan ingezet worden. Op die manier realiseren we een zeer brede vraagverheldering. </a:t>
            </a:r>
            <a:r>
              <a:rPr lang="nl-NL" sz="1200" b="0" i="0" u="none" strike="noStrike" kern="1200" baseline="0" dirty="0">
                <a:solidFill>
                  <a:schemeClr val="tx1"/>
                </a:solidFill>
                <a:latin typeface="+mn-lt"/>
                <a:ea typeface="+mn-ea"/>
                <a:cs typeface="+mn-cs"/>
              </a:rPr>
              <a:t>De kernactoren realiseren geïntegreerde en integrale onthaaltrajecten en gerichte acties naar kwetsbare doelgroepen om rechten toe te kennen en onderbescherming tegen te gaan. Elke kernactor is verantwoordelijk om binnen het samenwerkingsverband het onthaal als hulpverleningsvorm te organiseren. </a:t>
            </a:r>
            <a:r>
              <a:rPr lang="nl-BE" sz="1200" kern="1200" dirty="0">
                <a:solidFill>
                  <a:schemeClr val="tx1"/>
                </a:solidFill>
                <a:effectLst/>
                <a:latin typeface="+mn-lt"/>
                <a:ea typeface="+mn-ea"/>
                <a:cs typeface="+mn-cs"/>
              </a:rPr>
              <a:t>Dit kan er onder meer voor zorgen dat mensen niet onnodig doorverwezen worden en niet op meerdere plaatsen hun verhaal moeten doen. </a:t>
            </a:r>
            <a:r>
              <a:rPr lang="nl-NL" sz="1200" b="0" i="0" u="none" strike="noStrike" kern="1200" baseline="0" dirty="0">
                <a:solidFill>
                  <a:schemeClr val="tx1"/>
                </a:solidFill>
                <a:latin typeface="+mn-lt"/>
                <a:ea typeface="+mn-ea"/>
                <a:cs typeface="+mn-cs"/>
              </a:rPr>
              <a:t>Op die manier kan elke burger – en in het bijzonder de meest kwetsbare burger – snel en binnen een aanvaardbare afstand van zijn woonplaats verder geholpen worden. </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138890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pPr lvl="1"/>
            <a:endParaRPr lang="nl-BE" dirty="0"/>
          </a:p>
          <a:p>
            <a:r>
              <a:rPr lang="nl-BE" sz="1200" kern="1200" dirty="0">
                <a:solidFill>
                  <a:schemeClr val="tx1"/>
                </a:solidFill>
                <a:effectLst/>
                <a:latin typeface="+mn-lt"/>
                <a:ea typeface="+mn-ea"/>
                <a:cs typeface="+mn-cs"/>
              </a:rPr>
              <a:t>Het samenwerkingsverband breed onthaal heeft twee belangrijke doelstellingen: </a:t>
            </a:r>
          </a:p>
          <a:p>
            <a:pPr lvl="0"/>
            <a:r>
              <a:rPr lang="nl-BE" sz="1200" kern="1200" dirty="0">
                <a:solidFill>
                  <a:schemeClr val="tx1"/>
                </a:solidFill>
                <a:effectLst/>
                <a:latin typeface="+mn-lt"/>
                <a:ea typeface="+mn-ea"/>
                <a:cs typeface="+mn-cs"/>
              </a:rPr>
              <a:t>* de sociale hulp- en dienstverlening maximaal toegankelijk te maken</a:t>
            </a:r>
          </a:p>
          <a:p>
            <a:pPr lvl="0"/>
            <a:r>
              <a:rPr lang="nl-BE" sz="1200" kern="1200" dirty="0">
                <a:solidFill>
                  <a:schemeClr val="tx1"/>
                </a:solidFill>
                <a:effectLst/>
                <a:latin typeface="+mn-lt"/>
                <a:ea typeface="+mn-ea"/>
                <a:cs typeface="+mn-cs"/>
              </a:rPr>
              <a:t>* het tegengaan van onderbescherming door ervoor te zorgen dat mensen hun rechten effectief worden gerealiseerd. </a:t>
            </a:r>
          </a:p>
          <a:p>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97648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BE" dirty="0"/>
              <a:t>Hoe realiseren we het Geïntegreerd Breed Onthaal?</a:t>
            </a:r>
          </a:p>
          <a:p>
            <a:endParaRPr lang="nl-BE" dirty="0"/>
          </a:p>
          <a:p>
            <a:r>
              <a:rPr lang="nl-NL" sz="1200" b="0" i="0" u="none" strike="noStrike" kern="1200" baseline="0" dirty="0">
                <a:solidFill>
                  <a:schemeClr val="tx1"/>
                </a:solidFill>
                <a:latin typeface="+mn-lt"/>
                <a:ea typeface="+mn-ea"/>
                <a:cs typeface="+mn-cs"/>
              </a:rPr>
              <a:t>Vanuit het Sociaal Huis bouwt het lokaal bestuur het samenwerkingsverband Geïntegreerd Breed Onthaal uit dat prioritair gericht is op het verhogen van de toegankelijkheid en de bereikbaarheid van de lokale sociale hulp- en dienstverlening en de aanpak van onderbescherming. </a:t>
            </a:r>
          </a:p>
          <a:p>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Het samenwerkingsverband Geïntegreerd Breed Onthaal is een herkenbaar, breed generalistisch onthaal voor vragen die materieel, psychosociaal, juridische of meer </a:t>
            </a:r>
            <a:r>
              <a:rPr lang="nl-NL" sz="1200" b="0" i="0" u="none" strike="noStrike" kern="1200" baseline="0" dirty="0" err="1">
                <a:solidFill>
                  <a:schemeClr val="tx1"/>
                </a:solidFill>
                <a:latin typeface="+mn-lt"/>
                <a:ea typeface="+mn-ea"/>
                <a:cs typeface="+mn-cs"/>
              </a:rPr>
              <a:t>zorggerelateerd</a:t>
            </a:r>
            <a:r>
              <a:rPr lang="nl-NL" sz="1200" b="0" i="0" u="none" strike="noStrike" kern="1200" baseline="0" dirty="0">
                <a:solidFill>
                  <a:schemeClr val="tx1"/>
                </a:solidFill>
                <a:latin typeface="+mn-lt"/>
                <a:ea typeface="+mn-ea"/>
                <a:cs typeface="+mn-cs"/>
              </a:rPr>
              <a:t> zijn. Hiervoor bundelen de eerstelijns welzijnsdiensten die een wettelijke onthaalopdracht hebben, m.n. het openbaar centrum voor maatschappelijk welzijn, het erkende centrum voor algemeen welzijnswerk en de erkende diensten maatschappelijk werk van de ziekenfondsen hun krachten. </a:t>
            </a:r>
            <a:r>
              <a:rPr lang="nl-BE" sz="1200" kern="1200" dirty="0">
                <a:solidFill>
                  <a:schemeClr val="tx1"/>
                </a:solidFill>
                <a:effectLst/>
                <a:latin typeface="+mn-lt"/>
                <a:ea typeface="+mn-ea"/>
                <a:cs typeface="+mn-cs"/>
              </a:rPr>
              <a:t>Met het Geïntegreerd Breed Onthaal willen we de expertise van de drie diensten maximaal delen, zodat deze in elk onthaalgesprek kan ingezet worden. Op die manier realiseren we een zeer brede vraagverheldering. </a:t>
            </a:r>
            <a:r>
              <a:rPr lang="nl-NL" sz="1200" b="0" i="0" u="none" strike="noStrike" kern="1200" baseline="0" dirty="0">
                <a:solidFill>
                  <a:schemeClr val="tx1"/>
                </a:solidFill>
                <a:latin typeface="+mn-lt"/>
                <a:ea typeface="+mn-ea"/>
                <a:cs typeface="+mn-cs"/>
              </a:rPr>
              <a:t>De kernactoren realiseren geïntegreerde en integrale onthaaltrajecten en gerichte acties naar kwetsbare doelgroepen om rechten toe te kennen en onderbescherming tegen te gaan. Elke kernactor is verantwoordelijk om binnen het samenwerkingsverband het onthaal als hulpverleningsvorm te organiseren. </a:t>
            </a:r>
            <a:r>
              <a:rPr lang="nl-BE" sz="1200" kern="1200" dirty="0">
                <a:solidFill>
                  <a:schemeClr val="tx1"/>
                </a:solidFill>
                <a:effectLst/>
                <a:latin typeface="+mn-lt"/>
                <a:ea typeface="+mn-ea"/>
                <a:cs typeface="+mn-cs"/>
              </a:rPr>
              <a:t>Dit kan er onder meer voor zorgen dat mensen niet onnodig doorverwezen worden en niet op meerdere plaatsen hun verhaal moeten doen. </a:t>
            </a:r>
            <a:r>
              <a:rPr lang="nl-NL" sz="1200" b="0" i="0" u="none" strike="noStrike" kern="1200" baseline="0" dirty="0">
                <a:solidFill>
                  <a:schemeClr val="tx1"/>
                </a:solidFill>
                <a:latin typeface="+mn-lt"/>
                <a:ea typeface="+mn-ea"/>
                <a:cs typeface="+mn-cs"/>
              </a:rPr>
              <a:t>Op die manier kan elke burger – en in het bijzonder de meest kwetsbare burger – snel en binnen een aanvaardbare afstand van zijn woonplaats verder geholpen worden. </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3641362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8690" y="349537"/>
            <a:ext cx="2478407" cy="701242"/>
          </a:xfrm>
          <a:prstGeom prst="rect">
            <a:avLst/>
          </a:prstGeom>
        </p:spPr>
      </p:pic>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1" i="0">
                <a:latin typeface="+mj-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40000"/>
            <a:ext cx="9888000" cy="1655762"/>
          </a:xfrm>
        </p:spPr>
        <p:txBody>
          <a:bodyPr bIns="0">
            <a:noAutofit/>
          </a:bodyPr>
          <a:lstStyle>
            <a:lvl1pPr marL="0" indent="0" algn="l">
              <a:lnSpc>
                <a:spcPts val="1760"/>
              </a:lnSpc>
              <a:buNone/>
              <a:defRPr sz="158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5901497" y="6361602"/>
            <a:ext cx="5913600" cy="352800"/>
          </a:xfrm>
        </p:spPr>
        <p:txBody>
          <a:bodyPr/>
          <a:lstStyle>
            <a:lvl1pPr marL="0" indent="0" algn="r">
              <a:buNone/>
              <a:defRPr sz="1700">
                <a:solidFill>
                  <a:schemeClr val="tx1"/>
                </a:solidFill>
                <a:latin typeface="+mj-lt"/>
              </a:defRPr>
            </a:lvl1pPr>
          </a:lstStyle>
          <a:p>
            <a:pPr lvl="0"/>
            <a:r>
              <a:rPr lang="nl-NL"/>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384000" y="286526"/>
            <a:ext cx="11404675" cy="6265475"/>
            <a:chOff x="288000" y="288000"/>
            <a:chExt cx="8553506" cy="6265475"/>
          </a:xfrm>
          <a:solidFill>
            <a:schemeClr val="tx2">
              <a:lumMod val="75000"/>
            </a:schemeClr>
          </a:solidFill>
        </p:grpSpPr>
        <p:sp>
          <p:nvSpPr>
            <p:cNvPr id="10" name="Rechthoek 9"/>
            <p:cNvSpPr>
              <a:spLocks/>
            </p:cNvSpPr>
            <p:nvPr userDrawn="1"/>
          </p:nvSpPr>
          <p:spPr>
            <a:xfrm>
              <a:off x="288000" y="288000"/>
              <a:ext cx="6767999" cy="6265475"/>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3072000" y="2520001"/>
            <a:ext cx="7122776" cy="1579711"/>
          </a:xfrm>
        </p:spPr>
        <p:txBody>
          <a:bodyPr anchor="b" anchorCtr="0">
            <a:noAutofit/>
          </a:bodyPr>
          <a:lstStyle>
            <a:lvl1pPr algn="l">
              <a:lnSpc>
                <a:spcPts val="5400"/>
              </a:lnSpc>
              <a:defRPr sz="5400" b="1" i="0">
                <a:solidFill>
                  <a:schemeClr val="bg1"/>
                </a:solidFill>
                <a:latin typeface="+mj-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3072000" y="4174702"/>
            <a:ext cx="7139475"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mj-lt"/>
              </a:defRPr>
            </a:lvl1pPr>
            <a:lvl5pPr>
              <a:defRPr>
                <a:solidFill>
                  <a:schemeClr val="bg1"/>
                </a:solidFill>
                <a:latin typeface="+mj-lt"/>
              </a:defRPr>
            </a:lvl5pPr>
          </a:lstStyle>
          <a:p>
            <a:pPr lvl="0"/>
            <a:r>
              <a:rPr lang="nl-NL"/>
              <a:t>KLIK OM DE MODELSTIJLEN TE BEWERKEN</a:t>
            </a:r>
          </a:p>
          <a:p>
            <a:pPr lvl="4"/>
            <a:endParaRPr lang="nl-BE"/>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50" y="636261"/>
            <a:ext cx="2081164" cy="578043"/>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968001" y="288001"/>
            <a:ext cx="9839999" cy="6265475"/>
            <a:chOff x="1476000" y="288000"/>
            <a:chExt cx="7379999" cy="6265475"/>
          </a:xfrm>
          <a:solidFill>
            <a:schemeClr val="tx2">
              <a:lumMod val="75000"/>
            </a:schemeClr>
          </a:solidFill>
        </p:grpSpPr>
        <p:sp>
          <p:nvSpPr>
            <p:cNvPr id="8" name="Rechthoek 7"/>
            <p:cNvSpPr>
              <a:spLocks/>
            </p:cNvSpPr>
            <p:nvPr userDrawn="1"/>
          </p:nvSpPr>
          <p:spPr>
            <a:xfrm>
              <a:off x="3277896" y="288000"/>
              <a:ext cx="5578103" cy="6265475"/>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5328069" y="2104574"/>
            <a:ext cx="5088000" cy="2484000"/>
          </a:xfrm>
        </p:spPr>
        <p:txBody>
          <a:bodyPr anchor="t" anchorCtr="0">
            <a:noAutofit/>
          </a:bodyPr>
          <a:lstStyle>
            <a:lvl1pPr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5334443" y="4631622"/>
            <a:ext cx="5088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374" y="348767"/>
            <a:ext cx="2193281" cy="609184"/>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842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12192000" cy="6858001"/>
          </a:xfrm>
        </p:spPr>
        <p:txBody>
          <a:bodyPr anchor="ctr"/>
          <a:lstStyle>
            <a:lvl1pPr marL="0" indent="0" algn="r">
              <a:buNone/>
              <a:defRPr>
                <a:solidFill>
                  <a:srgbClr val="FF0000"/>
                </a:solidFill>
              </a:defRPr>
            </a:lvl1pPr>
          </a:lstStyle>
          <a:p>
            <a:endParaRPr lang="nl-BE"/>
          </a:p>
        </p:txBody>
      </p:sp>
      <p:grpSp>
        <p:nvGrpSpPr>
          <p:cNvPr id="11" name="Groep 10"/>
          <p:cNvGrpSpPr/>
          <p:nvPr userDrawn="1"/>
        </p:nvGrpSpPr>
        <p:grpSpPr>
          <a:xfrm>
            <a:off x="-1" y="0"/>
            <a:ext cx="8304000" cy="6858000"/>
            <a:chOff x="288001" y="288000"/>
            <a:chExt cx="6033505" cy="6265475"/>
          </a:xfrm>
          <a:solidFill>
            <a:schemeClr val="tx2">
              <a:lumMod val="75000"/>
            </a:schemeClr>
          </a:solidFill>
        </p:grpSpPr>
        <p:sp>
          <p:nvSpPr>
            <p:cNvPr id="9" name="Rechthoek 8"/>
            <p:cNvSpPr>
              <a:spLocks/>
            </p:cNvSpPr>
            <p:nvPr userDrawn="1"/>
          </p:nvSpPr>
          <p:spPr>
            <a:xfrm flipV="1">
              <a:off x="288001" y="288000"/>
              <a:ext cx="4248000" cy="6265475"/>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7" name="Tijdelijke aanduiding voor dianummer 6"/>
          <p:cNvSpPr>
            <a:spLocks noGrp="1"/>
          </p:cNvSpPr>
          <p:nvPr>
            <p:ph type="sldNum" sz="quarter" idx="12"/>
          </p:nvPr>
        </p:nvSpPr>
        <p:spPr>
          <a:xfrm>
            <a:off x="9168019" y="6328279"/>
            <a:ext cx="2855495" cy="365125"/>
          </a:xfrm>
          <a:prstGeom prst="rect">
            <a:avLst/>
          </a:prstGeom>
        </p:spPr>
        <p:txBody>
          <a:bodyPr/>
          <a:lstStyle>
            <a:lvl1pPr>
              <a:defRPr sz="900">
                <a:latin typeface="+mj-lt"/>
              </a:defRPr>
            </a:lvl1pPr>
          </a:lstStyle>
          <a:p>
            <a:fld id="{7749CDD0-7D77-4D23-9A27-F361E39BA472}" type="datetime1">
              <a:rPr lang="nl-BE" smtClean="0"/>
              <a:pPr/>
              <a:t>28/03/2019</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776001" y="756846"/>
            <a:ext cx="4608175" cy="1800000"/>
          </a:xfrm>
        </p:spPr>
        <p:txBody>
          <a:bodyPr anchor="b" anchorCtr="0">
            <a:noAutofit/>
          </a:bodyPr>
          <a:lstStyle>
            <a:lvl1pPr algn="l">
              <a:lnSpc>
                <a:spcPts val="3800"/>
              </a:lnSpc>
              <a:defRPr sz="37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776000" y="2987448"/>
            <a:ext cx="4150237" cy="2770098"/>
          </a:xfrm>
        </p:spPr>
        <p:txBody>
          <a:bodyPr/>
          <a:lstStyle>
            <a:lvl1pPr marL="0" indent="0">
              <a:lnSpc>
                <a:spcPts val="2500"/>
              </a:lnSpc>
              <a:spcBef>
                <a:spcPts val="0"/>
              </a:spcBef>
              <a:buFontTx/>
              <a:buNone/>
              <a:defRPr sz="210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b="0">
                <a:solidFill>
                  <a:schemeClr val="bg1"/>
                </a:solidFill>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384000" y="0"/>
            <a:ext cx="11808000" cy="6858000"/>
          </a:xfrm>
        </p:spPr>
        <p:txBody>
          <a:bodyPr anchor="ctr"/>
          <a:lstStyle>
            <a:lvl1pPr algn="ctr">
              <a:buNone/>
              <a:defRPr>
                <a:solidFill>
                  <a:srgbClr val="FF0000"/>
                </a:solidFill>
                <a:latin typeface="+mj-lt"/>
              </a:defRPr>
            </a:lvl1pPr>
          </a:lstStyle>
          <a:p>
            <a:r>
              <a:rPr lang="nl-NL"/>
              <a:t>Klik op het pictogram als u een afbeelding wilt toevoegen</a:t>
            </a:r>
            <a:endParaRPr lang="nl-BE"/>
          </a:p>
        </p:txBody>
      </p:sp>
      <p:sp>
        <p:nvSpPr>
          <p:cNvPr id="2" name="Titel 1"/>
          <p:cNvSpPr>
            <a:spLocks noGrp="1"/>
          </p:cNvSpPr>
          <p:nvPr>
            <p:ph type="ctrTitle"/>
          </p:nvPr>
        </p:nvSpPr>
        <p:spPr>
          <a:xfrm>
            <a:off x="1728001" y="756000"/>
            <a:ext cx="5867148"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127" y="5917240"/>
            <a:ext cx="2175947" cy="615664"/>
          </a:xfrm>
          <a:prstGeom prst="rect">
            <a:avLst/>
          </a:prstGeom>
        </p:spPr>
      </p:pic>
      <p:sp>
        <p:nvSpPr>
          <p:cNvPr id="15" name="Tijdelijke aanduiding voor dianummer 6"/>
          <p:cNvSpPr>
            <a:spLocks noGrp="1"/>
          </p:cNvSpPr>
          <p:nvPr>
            <p:ph type="sldNum" sz="quarter" idx="12"/>
          </p:nvPr>
        </p:nvSpPr>
        <p:spPr>
          <a:xfrm>
            <a:off x="9168019" y="6336001"/>
            <a:ext cx="2855495" cy="365125"/>
          </a:xfrm>
        </p:spPr>
        <p:txBody>
          <a:bodyPr/>
          <a:lstStyle>
            <a:lvl1pPr>
              <a:defRPr sz="900">
                <a:latin typeface="+mj-lt"/>
              </a:defRPr>
            </a:lvl1pPr>
          </a:lstStyle>
          <a:p>
            <a:fld id="{7749CDD0-7D77-4D23-9A27-F361E39BA472}" type="datetime1">
              <a:rPr lang="nl-BE" smtClean="0"/>
              <a:pPr/>
              <a:t>28/03/2019</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383999" y="0"/>
            <a:ext cx="11808000" cy="6858000"/>
          </a:xfrm>
        </p:spPr>
        <p:txBody>
          <a:bodyP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bg1"/>
                </a:solidFill>
                <a:latin typeface="+mj-lt"/>
              </a:defRPr>
            </a:lvl1pPr>
          </a:lstStyle>
          <a:p>
            <a:r>
              <a:rPr lang="nl-NL"/>
              <a:t>Klik om de stijl te bewerken</a:t>
            </a:r>
            <a:endParaRPr lang="nl-BE"/>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5901497" y="6361602"/>
            <a:ext cx="5913600" cy="352800"/>
          </a:xfrm>
        </p:spPr>
        <p:txBody>
          <a:bodyPr/>
          <a:lstStyle>
            <a:lvl1pPr marL="0" indent="0" algn="r">
              <a:buNone/>
              <a:defRPr sz="1700">
                <a:solidFill>
                  <a:schemeClr val="bg1"/>
                </a:solidFill>
                <a:latin typeface="+mj-lt"/>
              </a:defRPr>
            </a:lvl1pPr>
          </a:lstStyle>
          <a:p>
            <a:pPr lvl="0"/>
            <a:r>
              <a:rPr lang="nl-NL"/>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8462" y="338942"/>
            <a:ext cx="2478407" cy="701242"/>
          </a:xfrm>
          <a:prstGeom prst="rect">
            <a:avLst/>
          </a:prstGeom>
          <a:noFill/>
          <a:ln>
            <a:noFill/>
          </a:ln>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84000" y="0"/>
            <a:ext cx="11808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728001" y="756000"/>
            <a:ext cx="5867148" cy="2196000"/>
          </a:xfrm>
        </p:spPr>
        <p:txBody>
          <a:bodyPr anchor="t">
            <a:noAutofit/>
          </a:bodyPr>
          <a:lstStyle>
            <a:lvl1pPr indent="0" algn="l">
              <a:lnSpc>
                <a:spcPts val="3800"/>
              </a:lnSpc>
              <a:defRPr sz="3700" b="0" i="0">
                <a:solidFill>
                  <a:schemeClr val="bg1"/>
                </a:solidFill>
                <a:latin typeface="+mj-lt"/>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19" y="6336001"/>
            <a:ext cx="2855495" cy="365125"/>
          </a:xfrm>
        </p:spPr>
        <p:txBody>
          <a:bodyPr/>
          <a:lstStyle>
            <a:lvl1pPr>
              <a:defRPr sz="900">
                <a:latin typeface="+mj-lt"/>
              </a:defRPr>
            </a:lvl1pPr>
          </a:lstStyle>
          <a:p>
            <a:fld id="{7749CDD0-7D77-4D23-9A27-F361E39BA472}" type="datetime1">
              <a:rPr lang="nl-BE" smtClean="0"/>
              <a:pPr/>
              <a:t>28/03/2019</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6902255" y="4191643"/>
            <a:ext cx="4544679" cy="2112905"/>
          </a:xfrm>
        </p:spPr>
        <p:txBody>
          <a:bodyPr lIns="0" tIns="0" rIns="0" bIns="0">
            <a:noAutofit/>
          </a:bodyPr>
          <a:lstStyle>
            <a:lvl1pPr marL="0" indent="0" algn="l">
              <a:lnSpc>
                <a:spcPts val="2500"/>
              </a:lnSpc>
              <a:spcBef>
                <a:spcPts val="0"/>
              </a:spcBef>
              <a:buNone/>
              <a:defRPr sz="21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980" y="5906522"/>
            <a:ext cx="2175947" cy="615664"/>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84000" y="0"/>
            <a:ext cx="11808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384000" y="3402000"/>
            <a:ext cx="11808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2" name="Titel 1"/>
          <p:cNvSpPr>
            <a:spLocks noGrp="1"/>
          </p:cNvSpPr>
          <p:nvPr>
            <p:ph type="ctrTitle"/>
          </p:nvPr>
        </p:nvSpPr>
        <p:spPr>
          <a:xfrm>
            <a:off x="1728001" y="756000"/>
            <a:ext cx="4915396" cy="2196000"/>
          </a:xfrm>
        </p:spPr>
        <p:txBody>
          <a:bodyPr anchor="t">
            <a:noAutofit/>
          </a:bodyPr>
          <a:lstStyle>
            <a:lvl1pPr indent="0" algn="l">
              <a:lnSpc>
                <a:spcPts val="3800"/>
              </a:lnSpc>
              <a:defRPr sz="3700" b="0" i="0">
                <a:solidFill>
                  <a:schemeClr val="bg1"/>
                </a:solidFill>
                <a:latin typeface="+mj-lt"/>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19" y="6336001"/>
            <a:ext cx="2855495" cy="365125"/>
          </a:xfrm>
        </p:spPr>
        <p:txBody>
          <a:bodyPr/>
          <a:lstStyle>
            <a:lvl1pPr>
              <a:defRPr sz="900">
                <a:latin typeface="+mj-lt"/>
              </a:defRPr>
            </a:lvl1pPr>
          </a:lstStyle>
          <a:p>
            <a:fld id="{7749CDD0-7D77-4D23-9A27-F361E39BA472}" type="datetime1">
              <a:rPr lang="nl-BE" smtClean="0"/>
              <a:pPr/>
              <a:t>28/03/2019</a:t>
            </a:fld>
            <a:r>
              <a:rPr lang="nl-BE"/>
              <a:t> </a:t>
            </a:r>
            <a:r>
              <a:rPr lang="nl-BE" b="1"/>
              <a:t>│</a:t>
            </a:r>
            <a:fld id="{B263F6C6-2226-4286-8995-C42CB1E7C290}" type="slidenum">
              <a:rPr lang="nl-BE" smtClean="0"/>
              <a:pPr/>
              <a:t>‹nr.›</a:t>
            </a:fld>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400" y="5911881"/>
            <a:ext cx="2175947" cy="615664"/>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1" i="0">
                <a:latin typeface="+mj-lt"/>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9168019" y="6336001"/>
            <a:ext cx="2855495" cy="365125"/>
          </a:xfrm>
        </p:spPr>
        <p:txBody>
          <a:bodyPr/>
          <a:lstStyle>
            <a:lvl1pPr>
              <a:defRPr sz="900">
                <a:latin typeface="+mj-lt"/>
              </a:defRPr>
            </a:lvl1pPr>
          </a:lstStyle>
          <a:p>
            <a:fld id="{7749CDD0-7D77-4D23-9A27-F361E39BA472}" type="datetime1">
              <a:rPr lang="nl-BE" smtClean="0"/>
              <a:pPr/>
              <a:t>28/03/2019</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981" y="5906522"/>
            <a:ext cx="2175947" cy="615664"/>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1" i="0">
                <a:latin typeface="+mj-lt"/>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9168019" y="6336001"/>
            <a:ext cx="2855495" cy="365125"/>
          </a:xfrm>
        </p:spPr>
        <p:txBody>
          <a:bodyPr/>
          <a:lstStyle>
            <a:lvl1pPr>
              <a:defRPr sz="900">
                <a:latin typeface="+mj-lt"/>
              </a:defRPr>
            </a:lvl1pPr>
          </a:lstStyle>
          <a:p>
            <a:fld id="{7749CDD0-7D77-4D23-9A27-F361E39BA472}" type="datetime1">
              <a:rPr lang="nl-BE" smtClean="0"/>
              <a:pPr/>
              <a:t>28/03/2019</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692" y="5922598"/>
            <a:ext cx="2175947" cy="615664"/>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19" y="6336001"/>
            <a:ext cx="2855495" cy="365125"/>
          </a:xfrm>
        </p:spPr>
        <p:txBody>
          <a:bodyPr/>
          <a:lstStyle>
            <a:lvl1pPr>
              <a:defRPr sz="900">
                <a:latin typeface="+mj-lt"/>
              </a:defRPr>
            </a:lvl1pPr>
          </a:lstStyle>
          <a:p>
            <a:fld id="{7749CDD0-7D77-4D23-9A27-F361E39BA472}" type="datetime1">
              <a:rPr lang="nl-BE" smtClean="0"/>
              <a:pPr/>
              <a:t>28/03/2019</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b="1">
                <a:latin typeface="+mj-lt"/>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mj-lt"/>
              </a:defRPr>
            </a:lvl1pPr>
            <a:lvl2pPr>
              <a:lnSpc>
                <a:spcPct val="90000"/>
              </a:lnSpc>
              <a:buSzPct val="75000"/>
              <a:buFontTx/>
              <a:buBlip>
                <a:blip r:embed="rId3"/>
              </a:buBlip>
              <a:defRPr sz="2200">
                <a:solidFill>
                  <a:schemeClr val="bg1">
                    <a:lumMod val="50000"/>
                  </a:schemeClr>
                </a:solidFill>
                <a:latin typeface="+mj-lt"/>
              </a:defRPr>
            </a:lvl2pPr>
            <a:lvl3pPr>
              <a:lnSpc>
                <a:spcPct val="90000"/>
              </a:lnSpc>
              <a:buSzPct val="85000"/>
              <a:defRPr>
                <a:latin typeface="+mj-lt"/>
              </a:defRPr>
            </a:lvl3pPr>
            <a:lvl4pPr>
              <a:lnSpc>
                <a:spcPct val="90000"/>
              </a:lnSpc>
              <a:defRPr>
                <a:latin typeface="+mj-lt"/>
              </a:defRPr>
            </a:lvl4pPr>
            <a:lvl5pPr>
              <a:lnSpc>
                <a:spcPct val="90000"/>
              </a:lnSpc>
              <a:defRPr>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981" y="5911881"/>
            <a:ext cx="2175947" cy="615664"/>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384000" y="288000"/>
            <a:ext cx="11424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384002" y="288001"/>
            <a:ext cx="8044673" cy="6265475"/>
            <a:chOff x="288001" y="288000"/>
            <a:chExt cx="6033505" cy="6265475"/>
          </a:xfrm>
          <a:solidFill>
            <a:schemeClr val="tx2">
              <a:lumMod val="75000"/>
            </a:schemeClr>
          </a:solidFill>
        </p:grpSpPr>
        <p:sp>
          <p:nvSpPr>
            <p:cNvPr id="12" name="Rechthoek 11"/>
            <p:cNvSpPr>
              <a:spLocks/>
            </p:cNvSpPr>
            <p:nvPr userDrawn="1"/>
          </p:nvSpPr>
          <p:spPr>
            <a:xfrm>
              <a:off x="288001" y="288000"/>
              <a:ext cx="4248000" cy="6265475"/>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1776000" y="2556000"/>
            <a:ext cx="5088000" cy="1943998"/>
          </a:xfrm>
        </p:spPr>
        <p:txBody>
          <a:bodyPr wrap="square" anchor="t" anchorCtr="0">
            <a:noAutofit/>
          </a:bodyPr>
          <a:lstStyle>
            <a:lvl1pPr algn="l">
              <a:lnSpc>
                <a:spcPts val="5200"/>
              </a:lnSpc>
              <a:defRPr sz="52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78103" y="4650972"/>
            <a:ext cx="5088000" cy="1224000"/>
          </a:xfrm>
          <a:prstGeom prst="rect">
            <a:avLst/>
          </a:prstGeom>
        </p:spPr>
        <p:txBody>
          <a:bodyPr bIns="0">
            <a:noAutofit/>
          </a:bodyPr>
          <a:lstStyle>
            <a:lvl1pPr marL="0" indent="0" algn="l">
              <a:lnSpc>
                <a:spcPts val="1760"/>
              </a:lnSpc>
              <a:buNone/>
              <a:defRPr sz="158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695" y="636261"/>
            <a:ext cx="2081164" cy="578043"/>
          </a:xfrm>
          <a:prstGeom prst="rect">
            <a:avLst/>
          </a:prstGeom>
        </p:spPr>
      </p:pic>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mj-lt"/>
              </a:defRPr>
            </a:lvl1pPr>
            <a:lvl5pPr>
              <a:defRPr>
                <a:solidFill>
                  <a:schemeClr val="bg1"/>
                </a:solidFill>
                <a:latin typeface="+mj-lt"/>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27351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4067833" y="6336000"/>
            <a:ext cx="1200000" cy="360000"/>
          </a:xfrm>
          <a:prstGeom prst="rect">
            <a:avLst/>
          </a:prstGeom>
        </p:spPr>
        <p:txBody>
          <a:bodyPr vert="horz" lIns="91440" tIns="45720" rIns="91440" bIns="45720" rtlCol="0" anchor="ctr"/>
          <a:lstStyle>
            <a:lvl1pPr algn="l">
              <a:defRPr sz="900">
                <a:solidFill>
                  <a:schemeClr val="bg1">
                    <a:lumMod val="50000"/>
                  </a:schemeClr>
                </a:solidFill>
                <a:latin typeface="+mj-lt"/>
              </a:defRPr>
            </a:lvl1pPr>
          </a:lstStyle>
          <a:p>
            <a:fld id="{FD6BEBD5-99F3-4C1B-B5AF-C9279F4847C2}" type="datetimeFigureOut">
              <a:rPr lang="nl-BE" smtClean="0"/>
              <a:pPr/>
              <a:t>28/03/2019</a:t>
            </a:fld>
            <a:endParaRPr lang="nl-BE"/>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900">
                <a:solidFill>
                  <a:schemeClr val="bg1">
                    <a:lumMod val="50000"/>
                  </a:schemeClr>
                </a:solidFill>
                <a:latin typeface="+mj-lt"/>
              </a:defRPr>
            </a:lvl1pPr>
          </a:lstStyle>
          <a:p>
            <a:endParaRPr lang="nl-BE"/>
          </a:p>
        </p:txBody>
      </p:sp>
      <p:sp>
        <p:nvSpPr>
          <p:cNvPr id="6" name="Tijdelijke aanduiding voor dianummer 5"/>
          <p:cNvSpPr>
            <a:spLocks noGrp="1"/>
          </p:cNvSpPr>
          <p:nvPr>
            <p:ph type="sldNum" sz="quarter" idx="4"/>
          </p:nvPr>
        </p:nvSpPr>
        <p:spPr>
          <a:xfrm>
            <a:off x="7926148" y="6336000"/>
            <a:ext cx="720000" cy="360000"/>
          </a:xfrm>
          <a:prstGeom prst="rect">
            <a:avLst/>
          </a:prstGeom>
        </p:spPr>
        <p:txBody>
          <a:bodyPr vert="horz" lIns="91440" tIns="45720" rIns="91440" bIns="45720" rtlCol="0" anchor="ctr"/>
          <a:lstStyle>
            <a:lvl1pPr algn="r">
              <a:defRPr sz="900">
                <a:solidFill>
                  <a:schemeClr val="bg1">
                    <a:lumMod val="50000"/>
                  </a:schemeClr>
                </a:solidFill>
                <a:latin typeface="+mj-lt"/>
              </a:defRPr>
            </a:lvl1pPr>
          </a:lstStyle>
          <a:p>
            <a:fld id="{492AD3B4-D906-4191-84FB-4FE613E48036}" type="slidenum">
              <a:rPr lang="nl-BE" smtClean="0"/>
              <a:pPr/>
              <a:t>‹nr.›</a:t>
            </a:fld>
            <a:endParaRPr lang="nl-BE"/>
          </a:p>
        </p:txBody>
      </p:sp>
      <p:sp>
        <p:nvSpPr>
          <p:cNvPr id="7" name="Rechthoek 6"/>
          <p:cNvSpPr/>
          <p:nvPr/>
        </p:nvSpPr>
        <p:spPr>
          <a:xfrm>
            <a:off x="1" y="0"/>
            <a:ext cx="384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Lst>
  <p:txStyles>
    <p:titleStyle>
      <a:lvl1pPr algn="l" defTabSz="914400" rtl="0" eaLnBrk="1" latinLnBrk="0" hangingPunct="1">
        <a:lnSpc>
          <a:spcPts val="3800"/>
        </a:lnSpc>
        <a:spcBef>
          <a:spcPts val="0"/>
        </a:spcBef>
        <a:buNone/>
        <a:defRPr sz="3700" b="1" i="0" kern="1200">
          <a:solidFill>
            <a:schemeClr val="tx1"/>
          </a:solidFill>
          <a:latin typeface="+mj-lt"/>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0"/>
        </a:buBlip>
        <a:defRPr sz="2200" b="1" kern="1200" spc="0">
          <a:solidFill>
            <a:schemeClr val="tx1"/>
          </a:solidFill>
          <a:latin typeface="+mj-lt"/>
          <a:ea typeface="+mn-ea"/>
          <a:cs typeface="+mn-cs"/>
        </a:defRPr>
      </a:lvl1pPr>
      <a:lvl2pPr marL="576000" indent="-288000" algn="l" defTabSz="914400" rtl="0" eaLnBrk="1" latinLnBrk="0" hangingPunct="1">
        <a:lnSpc>
          <a:spcPct val="90000"/>
        </a:lnSpc>
        <a:spcBef>
          <a:spcPts val="300"/>
        </a:spcBef>
        <a:buSzPct val="70000"/>
        <a:buFontTx/>
        <a:buBlip>
          <a:blip r:embed="rId11"/>
        </a:buBlip>
        <a:defRPr sz="2200" kern="1200" spc="0">
          <a:solidFill>
            <a:schemeClr val="bg1">
              <a:lumMod val="50000"/>
            </a:schemeClr>
          </a:solidFill>
          <a:latin typeface="+mj-lt"/>
          <a:ea typeface="+mn-ea"/>
          <a:cs typeface="+mn-cs"/>
        </a:defRPr>
      </a:lvl2pPr>
      <a:lvl3pPr marL="864000" indent="-288000" algn="l" defTabSz="914400" rtl="0" eaLnBrk="1" latinLnBrk="0" hangingPunct="1">
        <a:lnSpc>
          <a:spcPct val="90000"/>
        </a:lnSpc>
        <a:spcBef>
          <a:spcPts val="300"/>
        </a:spcBef>
        <a:buSzPct val="90000"/>
        <a:buFontTx/>
        <a:buBlip>
          <a:blip r:embed="rId12"/>
        </a:buBlip>
        <a:defRPr sz="2000" kern="1200" spc="0">
          <a:solidFill>
            <a:schemeClr val="tx1"/>
          </a:solidFill>
          <a:latin typeface="+mj-lt"/>
          <a:ea typeface="+mn-ea"/>
          <a:cs typeface="+mn-cs"/>
        </a:defRPr>
      </a:lvl3pPr>
      <a:lvl4pPr marL="1152000" indent="-288000" algn="l" defTabSz="914400" rtl="0" eaLnBrk="1" latinLnBrk="0" hangingPunct="1">
        <a:lnSpc>
          <a:spcPct val="90000"/>
        </a:lnSpc>
        <a:spcBef>
          <a:spcPts val="300"/>
        </a:spcBef>
        <a:buSzPct val="75000"/>
        <a:buFontTx/>
        <a:buBlip>
          <a:blip r:embed="rId13"/>
        </a:buBlip>
        <a:defRPr sz="2000" kern="1200" spc="0">
          <a:solidFill>
            <a:schemeClr val="tx1"/>
          </a:solidFill>
          <a:latin typeface="+mj-lt"/>
          <a:ea typeface="+mn-ea"/>
          <a:cs typeface="+mn-cs"/>
        </a:defRPr>
      </a:lvl4pPr>
      <a:lvl5pPr marL="1440000" indent="-288000" algn="l" defTabSz="914400" rtl="0" eaLnBrk="1" latinLnBrk="0" hangingPunct="1">
        <a:lnSpc>
          <a:spcPct val="90000"/>
        </a:lnSpc>
        <a:spcBef>
          <a:spcPts val="300"/>
        </a:spcBef>
        <a:buSzPct val="90000"/>
        <a:buFontTx/>
        <a:buBlip>
          <a:blip r:embed="rId10"/>
        </a:buBlip>
        <a:defRPr sz="2000" kern="1200" spc="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050">
                <a:solidFill>
                  <a:schemeClr val="tx1">
                    <a:tint val="75000"/>
                  </a:schemeClr>
                </a:solidFill>
                <a:latin typeface="+mj-lt"/>
              </a:defRPr>
            </a:lvl1pPr>
          </a:lstStyle>
          <a:p>
            <a:fld id="{FD6BEBD5-99F3-4C1B-B5AF-C9279F4847C2}" type="datetimeFigureOut">
              <a:rPr lang="nl-BE" smtClean="0"/>
              <a:pPr/>
              <a:t>28/03/2019</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000">
                <a:solidFill>
                  <a:schemeClr val="tx1">
                    <a:tint val="75000"/>
                  </a:schemeClr>
                </a:solidFill>
                <a:latin typeface="+mj-lt"/>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728000" y="1915200"/>
            <a:ext cx="99264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b="1" kern="1200">
          <a:solidFill>
            <a:schemeClr val="tx1"/>
          </a:solidFill>
          <a:latin typeface="+mj-lt"/>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b="1" kern="1200"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mn-lt"/>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mn-lt"/>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mn-lt"/>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1486160"/>
            <a:ext cx="7416000" cy="2088000"/>
          </a:xfrm>
        </p:spPr>
        <p:txBody>
          <a:bodyPr/>
          <a:lstStyle/>
          <a:p>
            <a:br>
              <a:rPr lang="nl-BE" b="0" dirty="0"/>
            </a:br>
            <a:r>
              <a:rPr lang="nl-BE" b="0" dirty="0"/>
              <a:t> </a:t>
            </a:r>
            <a:br>
              <a:rPr lang="nl-BE" b="0" dirty="0"/>
            </a:br>
            <a:r>
              <a:rPr lang="nl-NL" sz="3200" b="0" dirty="0" err="1">
                <a:latin typeface="+mn-lt"/>
              </a:rPr>
              <a:t>Inkanteling</a:t>
            </a:r>
            <a:r>
              <a:rPr lang="nl-NL" sz="3200" b="0" dirty="0">
                <a:latin typeface="+mn-lt"/>
              </a:rPr>
              <a:t> OCMW in gemeente</a:t>
            </a:r>
            <a:br>
              <a:rPr lang="nl-NL" sz="3200" b="0" dirty="0">
                <a:latin typeface="+mn-lt"/>
              </a:rPr>
            </a:br>
            <a:r>
              <a:rPr lang="nl-NL" sz="3200" b="0" dirty="0">
                <a:latin typeface="+mn-lt"/>
              </a:rPr>
              <a:t>Decreet lokaal sociaal beleid</a:t>
            </a:r>
          </a:p>
        </p:txBody>
      </p:sp>
      <p:sp>
        <p:nvSpPr>
          <p:cNvPr id="3" name="Ondertitel 2"/>
          <p:cNvSpPr>
            <a:spLocks noGrp="1"/>
          </p:cNvSpPr>
          <p:nvPr>
            <p:ph type="subTitle" idx="1"/>
          </p:nvPr>
        </p:nvSpPr>
        <p:spPr/>
        <p:txBody>
          <a:bodyPr/>
          <a:lstStyle/>
          <a:p>
            <a:endParaRPr lang="nl-BE" dirty="0">
              <a:latin typeface="+mj-lt"/>
            </a:endParaRPr>
          </a:p>
          <a:p>
            <a:r>
              <a:rPr lang="nl-BE" dirty="0"/>
              <a:t>Dirk Van Noten</a:t>
            </a:r>
          </a:p>
          <a:p>
            <a:endParaRPr lang="nl-BE" dirty="0"/>
          </a:p>
          <a:p>
            <a:r>
              <a:rPr lang="nl-BE" dirty="0"/>
              <a:t>Departement Welzijn, Volksgezondheid en gezin</a:t>
            </a:r>
          </a:p>
          <a:p>
            <a:r>
              <a:rPr lang="nl-BE" dirty="0">
                <a:latin typeface="+mj-lt"/>
              </a:rPr>
              <a:t>Afdeling Welzijn en Samenleving</a:t>
            </a:r>
          </a:p>
        </p:txBody>
      </p:sp>
      <p:sp>
        <p:nvSpPr>
          <p:cNvPr id="4" name="Tijdelijke aanduiding voor tekst 3"/>
          <p:cNvSpPr>
            <a:spLocks noGrp="1"/>
          </p:cNvSpPr>
          <p:nvPr>
            <p:ph type="body" sz="quarter" idx="15"/>
          </p:nvPr>
        </p:nvSpPr>
        <p:spPr/>
        <p:txBody>
          <a:bodyPr vert="horz" lIns="0" tIns="0" rIns="0" bIns="45720" rtlCol="0" anchor="t">
            <a:noAutofit/>
          </a:bodyPr>
          <a:lstStyle/>
          <a:p>
            <a:r>
              <a:rPr lang="nl-BE" dirty="0"/>
              <a:t>4 april 2019</a:t>
            </a:r>
            <a:endParaRPr lang="nl-NL" dirty="0"/>
          </a:p>
        </p:txBody>
      </p:sp>
    </p:spTree>
    <p:extLst>
      <p:ext uri="{BB962C8B-B14F-4D97-AF65-F5344CB8AC3E}">
        <p14:creationId xmlns:p14="http://schemas.microsoft.com/office/powerpoint/2010/main" val="51210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B1AC487-D48F-4258-8451-A4D73216A4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210" y="0"/>
            <a:ext cx="9697580" cy="6858000"/>
          </a:xfrm>
          <a:prstGeom prst="rect">
            <a:avLst/>
          </a:prstGeom>
        </p:spPr>
      </p:pic>
    </p:spTree>
    <p:extLst>
      <p:ext uri="{BB962C8B-B14F-4D97-AF65-F5344CB8AC3E}">
        <p14:creationId xmlns:p14="http://schemas.microsoft.com/office/powerpoint/2010/main" val="142253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19998" y="390240"/>
            <a:ext cx="7416000" cy="1116000"/>
          </a:xfrm>
        </p:spPr>
        <p:txBody>
          <a:bodyPr/>
          <a:lstStyle/>
          <a:p>
            <a:r>
              <a:rPr lang="nl-BE" b="1">
                <a:latin typeface="+mj-lt"/>
              </a:rPr>
              <a:t>Wat is lokaal sociaal beleid?</a:t>
            </a:r>
          </a:p>
        </p:txBody>
      </p:sp>
      <p:sp>
        <p:nvSpPr>
          <p:cNvPr id="3" name="Tijdelijke aanduiding voor inhoud 2"/>
          <p:cNvSpPr>
            <a:spLocks noGrp="1"/>
          </p:cNvSpPr>
          <p:nvPr>
            <p:ph sz="half" idx="1"/>
          </p:nvPr>
        </p:nvSpPr>
        <p:spPr>
          <a:xfrm>
            <a:off x="2820000" y="1344706"/>
            <a:ext cx="7415999" cy="4343294"/>
          </a:xfrm>
        </p:spPr>
        <p:txBody>
          <a:bodyPr/>
          <a:lstStyle/>
          <a:p>
            <a:pPr lvl="1"/>
            <a:r>
              <a:rPr lang="nl-NL"/>
              <a:t>Lokaal sociaal beleid is het geheel van </a:t>
            </a:r>
            <a:r>
              <a:rPr lang="nl-NL" b="1"/>
              <a:t>acties</a:t>
            </a:r>
            <a:r>
              <a:rPr lang="nl-NL"/>
              <a:t> die lokale besturen en andere actoren ondernemen om alle inwoners van een gemeente </a:t>
            </a:r>
            <a:r>
              <a:rPr lang="nl-NL" b="1"/>
              <a:t>toegang</a:t>
            </a:r>
            <a:r>
              <a:rPr lang="nl-NL"/>
              <a:t> te geven tot de </a:t>
            </a:r>
            <a:r>
              <a:rPr lang="nl-NL" b="1"/>
              <a:t>sociale grondrechten</a:t>
            </a:r>
            <a:r>
              <a:rPr lang="nl-NL"/>
              <a:t>. Het gaat om:</a:t>
            </a:r>
          </a:p>
          <a:p>
            <a:pPr marL="288000" lvl="1" indent="0">
              <a:buNone/>
            </a:pPr>
            <a:endParaRPr lang="nl-BE" b="1"/>
          </a:p>
          <a:p>
            <a:pPr lvl="3" fontAlgn="ctr"/>
            <a:r>
              <a:rPr lang="nl-BE"/>
              <a:t>Recht op huisvesting</a:t>
            </a:r>
          </a:p>
          <a:p>
            <a:pPr lvl="3" fontAlgn="ctr"/>
            <a:r>
              <a:rPr lang="nl-BE"/>
              <a:t>Recht op arbeid en vrije keuze van arbeid</a:t>
            </a:r>
          </a:p>
          <a:p>
            <a:pPr lvl="3" fontAlgn="ctr"/>
            <a:r>
              <a:rPr lang="nl-BE"/>
              <a:t>Recht op onderwijs</a:t>
            </a:r>
          </a:p>
          <a:p>
            <a:pPr lvl="3" fontAlgn="ctr"/>
            <a:r>
              <a:rPr lang="nl-BE"/>
              <a:t>Recht op inkomen</a:t>
            </a:r>
          </a:p>
          <a:p>
            <a:pPr lvl="3" fontAlgn="ctr"/>
            <a:r>
              <a:rPr lang="nl-BE"/>
              <a:t>Recht op gezondheid</a:t>
            </a:r>
          </a:p>
          <a:p>
            <a:pPr lvl="3" fontAlgn="ctr"/>
            <a:r>
              <a:rPr lang="nl-BE"/>
              <a:t>Recht op sociale en cult ontplooiing</a:t>
            </a:r>
          </a:p>
          <a:p>
            <a:pPr lvl="3" fontAlgn="ctr"/>
            <a:r>
              <a:rPr lang="nl-BE"/>
              <a:t>Recht op een gezond leefmilieu</a:t>
            </a:r>
          </a:p>
          <a:p>
            <a:pPr lvl="3" fontAlgn="ctr"/>
            <a:r>
              <a:rPr lang="nl-BE"/>
              <a:t>Recht op juridische en sociale bescherming</a:t>
            </a:r>
          </a:p>
          <a:p>
            <a:pPr marL="0" indent="0">
              <a:buNone/>
            </a:pPr>
            <a:endParaRPr lang="nl-BE"/>
          </a:p>
          <a:p>
            <a:endParaRPr lang="nl-BE">
              <a:latin typeface="+mj-lt"/>
            </a:endParaRPr>
          </a:p>
        </p:txBody>
      </p:sp>
    </p:spTree>
    <p:extLst>
      <p:ext uri="{BB962C8B-B14F-4D97-AF65-F5344CB8AC3E}">
        <p14:creationId xmlns:p14="http://schemas.microsoft.com/office/powerpoint/2010/main" val="185827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45B89DA-645C-472C-8B48-C2F0E70441A9}"/>
              </a:ext>
            </a:extLst>
          </p:cNvPr>
          <p:cNvSpPr>
            <a:spLocks noGrp="1"/>
          </p:cNvSpPr>
          <p:nvPr>
            <p:ph sz="half" idx="1"/>
          </p:nvPr>
        </p:nvSpPr>
        <p:spPr>
          <a:xfrm>
            <a:off x="2755454" y="1617544"/>
            <a:ext cx="7503755" cy="3780000"/>
          </a:xfrm>
        </p:spPr>
        <p:txBody>
          <a:bodyPr/>
          <a:lstStyle/>
          <a:p>
            <a:pPr lvl="1"/>
            <a:r>
              <a:rPr lang="nl-BE" sz="2800" dirty="0"/>
              <a:t>Vlaamse Beleidsprioriteiten</a:t>
            </a:r>
          </a:p>
          <a:p>
            <a:pPr marL="288000" lvl="1" indent="0">
              <a:buNone/>
            </a:pPr>
            <a:endParaRPr lang="nl-BE" sz="2400" dirty="0"/>
          </a:p>
          <a:p>
            <a:pPr lvl="3"/>
            <a:r>
              <a:rPr lang="nl-BE" sz="2400" dirty="0"/>
              <a:t>Lokale besturen nemen de regierol op het vlak van lokaal sociaal beleid op;</a:t>
            </a:r>
          </a:p>
          <a:p>
            <a:pPr lvl="3"/>
            <a:endParaRPr lang="nl-BE" sz="2400" dirty="0"/>
          </a:p>
          <a:p>
            <a:pPr lvl="3"/>
            <a:r>
              <a:rPr lang="nl-BE" sz="2400" dirty="0">
                <a:solidFill>
                  <a:schemeClr val="tx2"/>
                </a:solidFill>
              </a:rPr>
              <a:t>Lokale besturen realiseren de functies en werkingsprincipes van een samenwerkingsverband </a:t>
            </a:r>
            <a:r>
              <a:rPr lang="nl-BE" sz="2400" b="1" dirty="0">
                <a:solidFill>
                  <a:schemeClr val="tx2"/>
                </a:solidFill>
              </a:rPr>
              <a:t>geïntegreerd breed onthaal</a:t>
            </a:r>
            <a:r>
              <a:rPr lang="nl-BE" sz="2400" dirty="0">
                <a:solidFill>
                  <a:schemeClr val="tx2"/>
                </a:solidFill>
              </a:rPr>
              <a:t>;</a:t>
            </a:r>
          </a:p>
          <a:p>
            <a:pPr lvl="3"/>
            <a:endParaRPr lang="nl-BE" sz="2400" dirty="0"/>
          </a:p>
          <a:p>
            <a:pPr lvl="3"/>
            <a:r>
              <a:rPr lang="nl-BE" sz="2400" dirty="0"/>
              <a:t>Lokale besturen nemen maatregelen die de vermaatschappelijking van de lokale sociale hulp- en dienstverlening stimuleren.</a:t>
            </a:r>
          </a:p>
          <a:p>
            <a:pPr lvl="3"/>
            <a:endParaRPr lang="nl-BE" sz="2000" dirty="0"/>
          </a:p>
          <a:p>
            <a:pPr lvl="1"/>
            <a:endParaRPr lang="nl-BE" sz="2400" dirty="0"/>
          </a:p>
          <a:p>
            <a:endParaRPr lang="nl-BE" dirty="0"/>
          </a:p>
        </p:txBody>
      </p:sp>
      <p:sp>
        <p:nvSpPr>
          <p:cNvPr id="5" name="Rechthoek 4">
            <a:extLst>
              <a:ext uri="{FF2B5EF4-FFF2-40B4-BE49-F238E27FC236}">
                <a16:creationId xmlns:a16="http://schemas.microsoft.com/office/drawing/2014/main" id="{54D6E441-B684-4C41-A62D-EFDFF54C2793}"/>
              </a:ext>
            </a:extLst>
          </p:cNvPr>
          <p:cNvSpPr/>
          <p:nvPr/>
        </p:nvSpPr>
        <p:spPr>
          <a:xfrm>
            <a:off x="2464996" y="273586"/>
            <a:ext cx="7600575" cy="1343958"/>
          </a:xfrm>
          <a:prstGeom prst="rect">
            <a:avLst/>
          </a:prstGeom>
        </p:spPr>
        <p:txBody>
          <a:bodyPr wrap="square">
            <a:spAutoFit/>
          </a:bodyPr>
          <a:lstStyle/>
          <a:p>
            <a:pPr marL="288000" lvl="1">
              <a:lnSpc>
                <a:spcPts val="3800"/>
              </a:lnSpc>
              <a:buSzPct val="70000"/>
            </a:pPr>
            <a:r>
              <a:rPr lang="nl-BE" sz="3700" b="1">
                <a:latin typeface="+mj-lt"/>
                <a:ea typeface="+mj-ea"/>
              </a:rPr>
              <a:t>Wat is de inhoud van het decreet lokaal sociaal beleid</a:t>
            </a:r>
          </a:p>
          <a:p>
            <a:pPr marL="742950" lvl="1" indent="-285750">
              <a:buFont typeface="Arial" panose="020B0604020202020204" pitchFamily="34" charset="0"/>
              <a:buChar char="•"/>
            </a:pPr>
            <a:endParaRPr lang="nl-BE"/>
          </a:p>
        </p:txBody>
      </p:sp>
    </p:spTree>
    <p:extLst>
      <p:ext uri="{BB962C8B-B14F-4D97-AF65-F5344CB8AC3E}">
        <p14:creationId xmlns:p14="http://schemas.microsoft.com/office/powerpoint/2010/main" val="373955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69664-A5DD-42E5-BAFB-9EBC1B105880}"/>
              </a:ext>
            </a:extLst>
          </p:cNvPr>
          <p:cNvSpPr>
            <a:spLocks noGrp="1"/>
          </p:cNvSpPr>
          <p:nvPr>
            <p:ph type="title"/>
          </p:nvPr>
        </p:nvSpPr>
        <p:spPr>
          <a:xfrm>
            <a:off x="2525859" y="433271"/>
            <a:ext cx="7121859" cy="1116000"/>
          </a:xfrm>
        </p:spPr>
        <p:txBody>
          <a:bodyPr/>
          <a:lstStyle/>
          <a:p>
            <a:r>
              <a:rPr lang="nl-BE"/>
              <a:t>Vlaams en lokaal beleid versterken elkaar</a:t>
            </a:r>
          </a:p>
        </p:txBody>
      </p:sp>
      <p:sp>
        <p:nvSpPr>
          <p:cNvPr id="3" name="Tijdelijke aanduiding voor inhoud 2">
            <a:extLst>
              <a:ext uri="{FF2B5EF4-FFF2-40B4-BE49-F238E27FC236}">
                <a16:creationId xmlns:a16="http://schemas.microsoft.com/office/drawing/2014/main" id="{133EC064-5934-44F3-A812-83FC33461224}"/>
              </a:ext>
            </a:extLst>
          </p:cNvPr>
          <p:cNvSpPr>
            <a:spLocks noGrp="1"/>
          </p:cNvSpPr>
          <p:nvPr>
            <p:ph sz="half" idx="1"/>
          </p:nvPr>
        </p:nvSpPr>
        <p:spPr>
          <a:xfrm>
            <a:off x="2802071" y="1728706"/>
            <a:ext cx="7704564" cy="3780000"/>
          </a:xfrm>
        </p:spPr>
        <p:txBody>
          <a:bodyPr vert="horz" lIns="0" tIns="0" rIns="0" bIns="0" rtlCol="0" anchor="t">
            <a:noAutofit/>
          </a:bodyPr>
          <a:lstStyle/>
          <a:p>
            <a:pPr marL="575945" lvl="1" indent="-287655"/>
            <a:r>
              <a:rPr lang="nl-BE" sz="2800" dirty="0"/>
              <a:t>Beleidsmaatregelen binnen WVG</a:t>
            </a:r>
            <a:endParaRPr lang="nl-NL" sz="2800" dirty="0"/>
          </a:p>
          <a:p>
            <a:pPr marL="287655" lvl="1" indent="0">
              <a:buNone/>
            </a:pPr>
            <a:endParaRPr lang="nl-BE" dirty="0">
              <a:cs typeface="Calibri"/>
            </a:endParaRPr>
          </a:p>
          <a:p>
            <a:pPr marL="1151890" lvl="3" indent="-287655"/>
            <a:r>
              <a:rPr lang="nl-NL" sz="2400" dirty="0"/>
              <a:t>Het versterken en faciliteren van een lokaal geïntegreerd gezinsbeleid;</a:t>
            </a:r>
            <a:endParaRPr lang="nl-NL" sz="2400" dirty="0">
              <a:cs typeface="Calibri"/>
            </a:endParaRPr>
          </a:p>
          <a:p>
            <a:pPr marL="1151890" lvl="3" indent="-287655"/>
            <a:endParaRPr lang="nl-BE" sz="2400" dirty="0">
              <a:solidFill>
                <a:schemeClr val="tx2"/>
              </a:solidFill>
              <a:cs typeface="Calibri"/>
            </a:endParaRPr>
          </a:p>
          <a:p>
            <a:pPr marL="1151890" lvl="3" indent="-287655"/>
            <a:r>
              <a:rPr lang="nl-NL" sz="2400" dirty="0"/>
              <a:t>Het lokaal beleid op vlak van gezondheidszorg;</a:t>
            </a:r>
            <a:endParaRPr lang="nl-NL" sz="2400" dirty="0">
              <a:cs typeface="Calibri"/>
            </a:endParaRPr>
          </a:p>
          <a:p>
            <a:pPr marL="1151890" lvl="3" indent="-287655"/>
            <a:endParaRPr lang="nl-NL" sz="2400" dirty="0">
              <a:cs typeface="Calibri"/>
            </a:endParaRPr>
          </a:p>
          <a:p>
            <a:pPr marL="1151890" lvl="3" indent="-287655"/>
            <a:r>
              <a:rPr lang="nl-NL" sz="2400" dirty="0"/>
              <a:t>De aanpak van radicalisering en re-integratie van ex-gedetineerden;</a:t>
            </a:r>
            <a:endParaRPr lang="nl-NL" sz="2400" dirty="0">
              <a:cs typeface="Calibri"/>
            </a:endParaRPr>
          </a:p>
          <a:p>
            <a:pPr marL="1151890" lvl="3" indent="-287655"/>
            <a:endParaRPr lang="nl-BE" sz="2400" dirty="0">
              <a:cs typeface="Calibri"/>
            </a:endParaRPr>
          </a:p>
          <a:p>
            <a:pPr marL="1151890" lvl="3" indent="-287655"/>
            <a:r>
              <a:rPr lang="nl-NL" sz="2400" dirty="0"/>
              <a:t>De preventie en aanpak van dak- en thuisloosheid.</a:t>
            </a:r>
            <a:endParaRPr lang="nl-BE" sz="2400" dirty="0">
              <a:cs typeface="Calibri"/>
            </a:endParaRPr>
          </a:p>
          <a:p>
            <a:pPr marL="287655" indent="-287655"/>
            <a:endParaRPr lang="nl-BE" dirty="0">
              <a:cs typeface="Calibri"/>
            </a:endParaRPr>
          </a:p>
        </p:txBody>
      </p:sp>
    </p:spTree>
    <p:extLst>
      <p:ext uri="{BB962C8B-B14F-4D97-AF65-F5344CB8AC3E}">
        <p14:creationId xmlns:p14="http://schemas.microsoft.com/office/powerpoint/2010/main" val="48055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CD6A3-2BD9-4218-84E6-D5A9873F3112}"/>
              </a:ext>
            </a:extLst>
          </p:cNvPr>
          <p:cNvSpPr>
            <a:spLocks noGrp="1"/>
          </p:cNvSpPr>
          <p:nvPr>
            <p:ph type="title"/>
          </p:nvPr>
        </p:nvSpPr>
        <p:spPr>
          <a:xfrm>
            <a:off x="2088778" y="193083"/>
            <a:ext cx="8296834" cy="1116000"/>
          </a:xfrm>
        </p:spPr>
        <p:txBody>
          <a:bodyPr/>
          <a:lstStyle/>
          <a:p>
            <a:r>
              <a:rPr lang="nl-BE" sz="3200"/>
              <a:t>Tien feiten over het samenwerkingsverband geïntegreerd breed onthaal</a:t>
            </a:r>
            <a:br>
              <a:rPr lang="nl-BE"/>
            </a:br>
            <a:endParaRPr lang="nl-BE"/>
          </a:p>
        </p:txBody>
      </p:sp>
      <p:sp>
        <p:nvSpPr>
          <p:cNvPr id="6" name="Tijdelijke aanduiding voor inhoud 2">
            <a:extLst>
              <a:ext uri="{FF2B5EF4-FFF2-40B4-BE49-F238E27FC236}">
                <a16:creationId xmlns:a16="http://schemas.microsoft.com/office/drawing/2014/main" id="{270CE5E1-F684-4B83-B357-103C32A6CFE0}"/>
              </a:ext>
            </a:extLst>
          </p:cNvPr>
          <p:cNvSpPr>
            <a:spLocks noGrp="1"/>
          </p:cNvSpPr>
          <p:nvPr>
            <p:ph sz="half" idx="1"/>
          </p:nvPr>
        </p:nvSpPr>
        <p:spPr>
          <a:xfrm>
            <a:off x="1512481" y="1536755"/>
            <a:ext cx="9684326" cy="4519694"/>
          </a:xfrm>
        </p:spPr>
        <p:txBody>
          <a:bodyPr vert="horz" lIns="0" tIns="0" rIns="0" bIns="0" rtlCol="0" anchor="t">
            <a:noAutofit/>
          </a:bodyPr>
          <a:lstStyle/>
          <a:p>
            <a:pPr marL="0" indent="0">
              <a:buNone/>
            </a:pPr>
            <a:r>
              <a:rPr lang="nl-BE" sz="2800" dirty="0"/>
              <a:t>1.  Drie kernpartners met onthaalfunctie bundelen hun krachten </a:t>
            </a:r>
            <a:endParaRPr lang="nl-BE" sz="2800" dirty="0">
              <a:cs typeface="Calibri"/>
            </a:endParaRPr>
          </a:p>
          <a:p>
            <a:pPr marL="287655" indent="-287655">
              <a:buChar char="•"/>
            </a:pPr>
            <a:endParaRPr lang="nl-BE" dirty="0">
              <a:cs typeface="Calibri"/>
            </a:endParaRPr>
          </a:p>
          <a:p>
            <a:pPr marL="288000" lvl="1" indent="0">
              <a:buNone/>
            </a:pPr>
            <a:endParaRPr lang="nl-BE" b="0" dirty="0">
              <a:solidFill>
                <a:srgbClr val="7F7F7F"/>
              </a:solidFill>
              <a:cs typeface="Calibri"/>
            </a:endParaRPr>
          </a:p>
          <a:p>
            <a:pPr marL="0" indent="0">
              <a:buNone/>
            </a:pPr>
            <a:endParaRPr lang="nl-BE" b="0" dirty="0">
              <a:cs typeface="Calibri"/>
            </a:endParaRPr>
          </a:p>
          <a:p>
            <a:pPr marL="0" indent="0">
              <a:buNone/>
            </a:pPr>
            <a:endParaRPr lang="nl-BE" dirty="0">
              <a:cs typeface="Calibri"/>
            </a:endParaRPr>
          </a:p>
        </p:txBody>
      </p:sp>
      <p:pic>
        <p:nvPicPr>
          <p:cNvPr id="8" name="Afbeelding 7">
            <a:extLst>
              <a:ext uri="{FF2B5EF4-FFF2-40B4-BE49-F238E27FC236}">
                <a16:creationId xmlns:a16="http://schemas.microsoft.com/office/drawing/2014/main" id="{AFCF905A-611F-4408-A62F-7685357E3FA0}"/>
              </a:ext>
            </a:extLst>
          </p:cNvPr>
          <p:cNvPicPr>
            <a:picLocks noChangeAspect="1"/>
          </p:cNvPicPr>
          <p:nvPr/>
        </p:nvPicPr>
        <p:blipFill rotWithShape="1">
          <a:blip r:embed="rId3">
            <a:extLst>
              <a:ext uri="{28A0092B-C50C-407E-A947-70E740481C1C}">
                <a14:useLocalDpi xmlns:a14="http://schemas.microsoft.com/office/drawing/2010/main" val="0"/>
              </a:ext>
            </a:extLst>
          </a:blip>
          <a:srcRect l="26502" t="23945" r="25265" b="22547"/>
          <a:stretch/>
        </p:blipFill>
        <p:spPr>
          <a:xfrm>
            <a:off x="2951108" y="2291656"/>
            <a:ext cx="3671047" cy="2138082"/>
          </a:xfrm>
          <a:prstGeom prst="rect">
            <a:avLst/>
          </a:prstGeom>
        </p:spPr>
      </p:pic>
      <p:pic>
        <p:nvPicPr>
          <p:cNvPr id="12" name="Afbeelding 11">
            <a:extLst>
              <a:ext uri="{FF2B5EF4-FFF2-40B4-BE49-F238E27FC236}">
                <a16:creationId xmlns:a16="http://schemas.microsoft.com/office/drawing/2014/main" id="{78A22409-0657-45DB-B676-6EE126FF9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248" y="4232857"/>
            <a:ext cx="3488793" cy="1906719"/>
          </a:xfrm>
          <a:prstGeom prst="rect">
            <a:avLst/>
          </a:prstGeom>
        </p:spPr>
      </p:pic>
      <p:pic>
        <p:nvPicPr>
          <p:cNvPr id="10" name="Afbeelding 9">
            <a:extLst>
              <a:ext uri="{FF2B5EF4-FFF2-40B4-BE49-F238E27FC236}">
                <a16:creationId xmlns:a16="http://schemas.microsoft.com/office/drawing/2014/main" id="{2675A8E6-0B9F-4F5D-A947-C3A4E4E7E7ED}"/>
              </a:ext>
            </a:extLst>
          </p:cNvPr>
          <p:cNvPicPr>
            <a:picLocks noChangeAspect="1"/>
          </p:cNvPicPr>
          <p:nvPr/>
        </p:nvPicPr>
        <p:blipFill>
          <a:blip r:embed="rId5"/>
          <a:stretch>
            <a:fillRect/>
          </a:stretch>
        </p:blipFill>
        <p:spPr>
          <a:xfrm>
            <a:off x="6668674" y="2579646"/>
            <a:ext cx="3999327" cy="1943247"/>
          </a:xfrm>
          <a:prstGeom prst="rect">
            <a:avLst/>
          </a:prstGeom>
        </p:spPr>
      </p:pic>
    </p:spTree>
    <p:extLst>
      <p:ext uri="{BB962C8B-B14F-4D97-AF65-F5344CB8AC3E}">
        <p14:creationId xmlns:p14="http://schemas.microsoft.com/office/powerpoint/2010/main" val="121021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65E7268-E870-443A-9996-44C5BE29E00D}"/>
              </a:ext>
            </a:extLst>
          </p:cNvPr>
          <p:cNvPicPr>
            <a:picLocks/>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rcRect l="56480" b="20132"/>
          <a:stretch/>
        </p:blipFill>
        <p:spPr>
          <a:xfrm>
            <a:off x="4007780" y="1586980"/>
            <a:ext cx="3406032" cy="3899421"/>
          </a:xfrm>
          <a:prstGeom prst="rect">
            <a:avLst/>
          </a:prstGeom>
          <a:ln>
            <a:noFill/>
          </a:ln>
          <a:effectLst/>
        </p:spPr>
      </p:pic>
      <p:sp>
        <p:nvSpPr>
          <p:cNvPr id="3" name="Tijdelijke aanduiding voor inhoud 2">
            <a:extLst>
              <a:ext uri="{FF2B5EF4-FFF2-40B4-BE49-F238E27FC236}">
                <a16:creationId xmlns:a16="http://schemas.microsoft.com/office/drawing/2014/main" id="{1274B790-4D39-41AC-B830-F192A530AE22}"/>
              </a:ext>
            </a:extLst>
          </p:cNvPr>
          <p:cNvSpPr>
            <a:spLocks noGrp="1"/>
          </p:cNvSpPr>
          <p:nvPr>
            <p:ph sz="half" idx="1"/>
          </p:nvPr>
        </p:nvSpPr>
        <p:spPr>
          <a:xfrm>
            <a:off x="1956000" y="1141193"/>
            <a:ext cx="8280000" cy="3780000"/>
          </a:xfrm>
        </p:spPr>
        <p:txBody>
          <a:bodyPr/>
          <a:lstStyle/>
          <a:p>
            <a:pPr marL="0" indent="0">
              <a:buFontTx/>
              <a:buNone/>
            </a:pPr>
            <a:r>
              <a:rPr lang="nl-BE" sz="2800" dirty="0"/>
              <a:t>2. Twee belangrijke doelstellingen: </a:t>
            </a:r>
          </a:p>
          <a:p>
            <a:pPr marL="0" indent="0">
              <a:buFontTx/>
              <a:buNone/>
            </a:pPr>
            <a:endParaRPr lang="nl-BE" sz="2200" dirty="0">
              <a:solidFill>
                <a:schemeClr val="bg1">
                  <a:lumMod val="50000"/>
                </a:schemeClr>
              </a:solidFill>
            </a:endParaRPr>
          </a:p>
          <a:p>
            <a:pPr marL="0" indent="0">
              <a:buFontTx/>
              <a:buNone/>
            </a:pPr>
            <a:endParaRPr lang="nl-BE" sz="2200" dirty="0">
              <a:solidFill>
                <a:schemeClr val="bg1">
                  <a:lumMod val="50000"/>
                </a:schemeClr>
              </a:solidFill>
            </a:endParaRPr>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11084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17AF4D7-6D03-41DA-9C05-24EABF9C3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427" y="0"/>
            <a:ext cx="5989312" cy="6858001"/>
          </a:xfrm>
          <a:prstGeom prst="rect">
            <a:avLst/>
          </a:prstGeom>
        </p:spPr>
      </p:pic>
      <p:sp>
        <p:nvSpPr>
          <p:cNvPr id="4" name="Tijdelijke aanduiding voor inhoud 2">
            <a:extLst>
              <a:ext uri="{FF2B5EF4-FFF2-40B4-BE49-F238E27FC236}">
                <a16:creationId xmlns:a16="http://schemas.microsoft.com/office/drawing/2014/main" id="{0870222E-68AF-4526-B8E4-19DDF739CFDF}"/>
              </a:ext>
            </a:extLst>
          </p:cNvPr>
          <p:cNvSpPr>
            <a:spLocks noGrp="1"/>
          </p:cNvSpPr>
          <p:nvPr>
            <p:ph sz="half" idx="1"/>
          </p:nvPr>
        </p:nvSpPr>
        <p:spPr>
          <a:xfrm>
            <a:off x="1896336" y="1"/>
            <a:ext cx="7458035" cy="5331757"/>
          </a:xfrm>
        </p:spPr>
        <p:txBody>
          <a:bodyPr/>
          <a:lstStyle/>
          <a:p>
            <a:pPr lvl="1"/>
            <a:endParaRPr lang="nl-BE" dirty="0"/>
          </a:p>
          <a:p>
            <a:pPr>
              <a:buNone/>
            </a:pPr>
            <a:r>
              <a:rPr lang="nl-BE" dirty="0"/>
              <a:t>3. </a:t>
            </a:r>
          </a:p>
        </p:txBody>
      </p:sp>
    </p:spTree>
    <p:extLst>
      <p:ext uri="{BB962C8B-B14F-4D97-AF65-F5344CB8AC3E}">
        <p14:creationId xmlns:p14="http://schemas.microsoft.com/office/powerpoint/2010/main" val="236427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08D41FD-EE82-48F3-97D8-F32234C07A40}"/>
              </a:ext>
            </a:extLst>
          </p:cNvPr>
          <p:cNvSpPr txBox="1"/>
          <p:nvPr/>
        </p:nvSpPr>
        <p:spPr>
          <a:xfrm>
            <a:off x="1569028" y="415636"/>
            <a:ext cx="6546272" cy="523220"/>
          </a:xfrm>
          <a:prstGeom prst="rect">
            <a:avLst/>
          </a:prstGeom>
          <a:noFill/>
        </p:spPr>
        <p:txBody>
          <a:bodyPr wrap="square" rtlCol="0">
            <a:spAutoFit/>
          </a:bodyPr>
          <a:lstStyle/>
          <a:p>
            <a:r>
              <a:rPr lang="nl-BE" sz="2800" b="1" dirty="0">
                <a:latin typeface="+mj-lt"/>
              </a:rPr>
              <a:t>4. Enkele belangrijke basisprincipes</a:t>
            </a:r>
          </a:p>
        </p:txBody>
      </p:sp>
      <p:sp>
        <p:nvSpPr>
          <p:cNvPr id="6" name="Tekstvak 5">
            <a:extLst>
              <a:ext uri="{FF2B5EF4-FFF2-40B4-BE49-F238E27FC236}">
                <a16:creationId xmlns:a16="http://schemas.microsoft.com/office/drawing/2014/main" id="{353B53DF-9F60-4862-B51D-C3E0406E304D}"/>
              </a:ext>
            </a:extLst>
          </p:cNvPr>
          <p:cNvSpPr txBox="1"/>
          <p:nvPr/>
        </p:nvSpPr>
        <p:spPr>
          <a:xfrm>
            <a:off x="2556164" y="1288473"/>
            <a:ext cx="7242463" cy="3970318"/>
          </a:xfrm>
          <a:prstGeom prst="rect">
            <a:avLst/>
          </a:prstGeom>
          <a:noFill/>
        </p:spPr>
        <p:txBody>
          <a:bodyPr wrap="square" rtlCol="0">
            <a:spAutoFit/>
          </a:bodyPr>
          <a:lstStyle/>
          <a:p>
            <a:pPr marL="285750" indent="-285750">
              <a:buFont typeface="Arial" panose="020B0604020202020204" pitchFamily="34" charset="0"/>
              <a:buChar char="•"/>
            </a:pPr>
            <a:r>
              <a:rPr lang="nl-BE" sz="2800" dirty="0" err="1"/>
              <a:t>Pro-actief</a:t>
            </a:r>
            <a:r>
              <a:rPr lang="nl-BE" sz="2800" dirty="0"/>
              <a:t> werken</a:t>
            </a:r>
          </a:p>
          <a:p>
            <a:pPr marL="285750" indent="-285750">
              <a:buFont typeface="Arial" panose="020B0604020202020204" pitchFamily="34" charset="0"/>
              <a:buChar char="•"/>
            </a:pPr>
            <a:r>
              <a:rPr lang="nl-BE" sz="2800" dirty="0" err="1"/>
              <a:t>Outreachend</a:t>
            </a:r>
            <a:r>
              <a:rPr lang="nl-BE" sz="2800" dirty="0"/>
              <a:t> handelen</a:t>
            </a:r>
          </a:p>
          <a:p>
            <a:pPr marL="285750" indent="-285750">
              <a:buFont typeface="Arial" panose="020B0604020202020204" pitchFamily="34" charset="0"/>
              <a:buChar char="•"/>
            </a:pPr>
            <a:r>
              <a:rPr lang="nl-BE" sz="2800" dirty="0"/>
              <a:t>Generalistisch werken</a:t>
            </a:r>
          </a:p>
          <a:p>
            <a:pPr marL="285750" indent="-285750">
              <a:buFont typeface="Arial" panose="020B0604020202020204" pitchFamily="34" charset="0"/>
              <a:buChar char="•"/>
            </a:pPr>
            <a:r>
              <a:rPr lang="nl-NL" sz="2800" dirty="0"/>
              <a:t>Krachtgericht werken</a:t>
            </a:r>
            <a:endParaRPr lang="en-US" sz="2800" dirty="0"/>
          </a:p>
          <a:p>
            <a:pPr marL="285750" indent="-285750">
              <a:buFont typeface="Arial" panose="020B0604020202020204" pitchFamily="34" charset="0"/>
              <a:buChar char="•"/>
            </a:pPr>
            <a:r>
              <a:rPr lang="nl-BE" sz="2800" dirty="0"/>
              <a:t>Participatief werken</a:t>
            </a:r>
          </a:p>
          <a:p>
            <a:pPr marL="285750" indent="-285750">
              <a:buFont typeface="Arial" panose="020B0604020202020204" pitchFamily="34" charset="0"/>
              <a:buChar char="•"/>
            </a:pPr>
            <a:r>
              <a:rPr lang="nl-NL" sz="2800" dirty="0"/>
              <a:t>Positieve hulpverleningsrelatie</a:t>
            </a:r>
            <a:endParaRPr lang="nl-BE" sz="2800" dirty="0"/>
          </a:p>
          <a:p>
            <a:pPr marL="285750" indent="-285750">
              <a:buFont typeface="Arial" panose="020B0604020202020204" pitchFamily="34" charset="0"/>
              <a:buChar char="•"/>
            </a:pPr>
            <a:r>
              <a:rPr lang="nl-BE" sz="2800" dirty="0"/>
              <a:t>Aanklampend </a:t>
            </a:r>
          </a:p>
          <a:p>
            <a:pPr marL="285750" indent="-285750">
              <a:buFont typeface="Arial" panose="020B0604020202020204" pitchFamily="34" charset="0"/>
              <a:buChar char="•"/>
            </a:pPr>
            <a:r>
              <a:rPr lang="nl-NL" sz="2800" dirty="0"/>
              <a:t>Hulpverleningstraject opvolgen van de gebruiker</a:t>
            </a:r>
            <a:endParaRPr lang="nl-BE" sz="2800" dirty="0"/>
          </a:p>
        </p:txBody>
      </p:sp>
    </p:spTree>
    <p:extLst>
      <p:ext uri="{BB962C8B-B14F-4D97-AF65-F5344CB8AC3E}">
        <p14:creationId xmlns:p14="http://schemas.microsoft.com/office/powerpoint/2010/main" val="411785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274B790-4D39-41AC-B830-F192A530AE22}"/>
              </a:ext>
            </a:extLst>
          </p:cNvPr>
          <p:cNvSpPr>
            <a:spLocks noGrp="1"/>
          </p:cNvSpPr>
          <p:nvPr>
            <p:ph sz="half" idx="1"/>
          </p:nvPr>
        </p:nvSpPr>
        <p:spPr>
          <a:xfrm>
            <a:off x="1956000" y="258494"/>
            <a:ext cx="8280000" cy="6052659"/>
          </a:xfrm>
        </p:spPr>
        <p:txBody>
          <a:bodyPr vert="horz" lIns="0" tIns="0" rIns="0" bIns="0" rtlCol="0" anchor="t">
            <a:noAutofit/>
          </a:bodyPr>
          <a:lstStyle/>
          <a:p>
            <a:pPr marL="0" indent="0">
              <a:buNone/>
            </a:pPr>
            <a:endParaRPr lang="nl-BE" dirty="0"/>
          </a:p>
          <a:p>
            <a:pPr marL="0" indent="0">
              <a:buNone/>
            </a:pPr>
            <a:r>
              <a:rPr lang="nl-BE" sz="2800" dirty="0"/>
              <a:t>5. Bijzondere aandacht voor de meest kwetsbaren</a:t>
            </a:r>
            <a:endParaRPr lang="nl-BE" sz="2800" dirty="0">
              <a:cs typeface="Calibri"/>
            </a:endParaRPr>
          </a:p>
          <a:p>
            <a:pPr marL="575945" lvl="1" indent="-287655"/>
            <a:endParaRPr lang="nl-BE" dirty="0">
              <a:cs typeface="Calibri"/>
            </a:endParaRPr>
          </a:p>
          <a:p>
            <a:pPr marL="575945" lvl="1" indent="-287655"/>
            <a:endParaRPr lang="nl-BE" dirty="0">
              <a:cs typeface="Calibri"/>
            </a:endParaRPr>
          </a:p>
          <a:p>
            <a:pPr marL="575945" lvl="1" indent="-287655"/>
            <a:endParaRPr lang="nl-BE" dirty="0">
              <a:cs typeface="Calibri"/>
            </a:endParaRPr>
          </a:p>
          <a:p>
            <a:pPr marL="575945" lvl="1" indent="-287655"/>
            <a:endParaRPr lang="nl-BE" dirty="0">
              <a:cs typeface="Calibri"/>
            </a:endParaRPr>
          </a:p>
          <a:p>
            <a:pPr marL="575945" lvl="1" indent="-287655"/>
            <a:endParaRPr lang="nl-BE" dirty="0">
              <a:cs typeface="Calibri"/>
            </a:endParaRPr>
          </a:p>
          <a:p>
            <a:pPr marL="575945" lvl="1" indent="-287655"/>
            <a:endParaRPr lang="nl-BE" dirty="0">
              <a:cs typeface="Calibri"/>
            </a:endParaRPr>
          </a:p>
          <a:p>
            <a:pPr marL="575945" lvl="1" indent="-287655"/>
            <a:endParaRPr lang="nl-BE" dirty="0">
              <a:cs typeface="Calibri"/>
            </a:endParaRPr>
          </a:p>
          <a:p>
            <a:pPr marL="575945" lvl="1" indent="-287655"/>
            <a:endParaRPr lang="nl-BE" dirty="0">
              <a:cs typeface="Calibri"/>
            </a:endParaRPr>
          </a:p>
          <a:p>
            <a:pPr marL="575945" lvl="1" indent="-287655"/>
            <a:endParaRPr lang="nl-BE" dirty="0">
              <a:cs typeface="Calibri"/>
            </a:endParaRPr>
          </a:p>
          <a:p>
            <a:pPr marL="575945" lvl="1" indent="-287655"/>
            <a:endParaRPr lang="nl-BE" dirty="0">
              <a:cs typeface="Calibri"/>
            </a:endParaRPr>
          </a:p>
          <a:p>
            <a:pPr marL="287655" lvl="1" indent="0">
              <a:buNone/>
            </a:pPr>
            <a:endParaRPr lang="nl-BE" dirty="0">
              <a:cs typeface="Calibri"/>
            </a:endParaRPr>
          </a:p>
          <a:p>
            <a:pPr marL="0" indent="0">
              <a:buNone/>
            </a:pPr>
            <a:endParaRPr lang="nl-BE" dirty="0"/>
          </a:p>
          <a:p>
            <a:pPr marL="0" indent="0">
              <a:buNone/>
            </a:pPr>
            <a:endParaRPr lang="nl-BE" dirty="0"/>
          </a:p>
        </p:txBody>
      </p:sp>
      <p:pic>
        <p:nvPicPr>
          <p:cNvPr id="6" name="Afbeelding 5">
            <a:extLst>
              <a:ext uri="{FF2B5EF4-FFF2-40B4-BE49-F238E27FC236}">
                <a16:creationId xmlns:a16="http://schemas.microsoft.com/office/drawing/2014/main" id="{05CD10DD-F145-4B63-B7D8-C4B9E6EFA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325" y="2062597"/>
            <a:ext cx="4106675" cy="2732805"/>
          </a:xfrm>
          <a:prstGeom prst="rect">
            <a:avLst/>
          </a:prstGeom>
        </p:spPr>
      </p:pic>
    </p:spTree>
    <p:extLst>
      <p:ext uri="{BB962C8B-B14F-4D97-AF65-F5344CB8AC3E}">
        <p14:creationId xmlns:p14="http://schemas.microsoft.com/office/powerpoint/2010/main" val="380036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9BFE6D0-6366-48C2-88EA-0A04B31D6342}"/>
              </a:ext>
            </a:extLst>
          </p:cNvPr>
          <p:cNvPicPr/>
          <p:nvPr/>
        </p:nvPicPr>
        <p:blipFill rotWithShape="1">
          <a:blip r:embed="rId3">
            <a:extLst>
              <a:ext uri="{28A0092B-C50C-407E-A947-70E740481C1C}">
                <a14:useLocalDpi xmlns:a14="http://schemas.microsoft.com/office/drawing/2010/main" val="0"/>
              </a:ext>
            </a:extLst>
          </a:blip>
          <a:srcRect l="4334" b="6260"/>
          <a:stretch/>
        </p:blipFill>
        <p:spPr bwMode="auto">
          <a:xfrm>
            <a:off x="3912836" y="1676755"/>
            <a:ext cx="5808828" cy="4528350"/>
          </a:xfrm>
          <a:prstGeom prst="rect">
            <a:avLst/>
          </a:prstGeom>
          <a:ln>
            <a:noFill/>
          </a:ln>
          <a:extLst>
            <a:ext uri="{53640926-AAD7-44D8-BBD7-CCE9431645EC}">
              <a14:shadowObscured xmlns:a14="http://schemas.microsoft.com/office/drawing/2010/main"/>
            </a:ext>
          </a:extLst>
        </p:spPr>
      </p:pic>
      <p:sp>
        <p:nvSpPr>
          <p:cNvPr id="3" name="Tijdelijke aanduiding voor inhoud 2">
            <a:extLst>
              <a:ext uri="{FF2B5EF4-FFF2-40B4-BE49-F238E27FC236}">
                <a16:creationId xmlns:a16="http://schemas.microsoft.com/office/drawing/2014/main" id="{2AD4A877-DC5F-45EC-83BC-E572D756E97D}"/>
              </a:ext>
            </a:extLst>
          </p:cNvPr>
          <p:cNvSpPr>
            <a:spLocks noGrp="1"/>
          </p:cNvSpPr>
          <p:nvPr>
            <p:ph sz="half" idx="1"/>
          </p:nvPr>
        </p:nvSpPr>
        <p:spPr>
          <a:xfrm>
            <a:off x="1238703" y="181998"/>
            <a:ext cx="10024176" cy="5331757"/>
          </a:xfrm>
        </p:spPr>
        <p:txBody>
          <a:bodyPr/>
          <a:lstStyle/>
          <a:p>
            <a:pPr marL="0" indent="0">
              <a:buNone/>
            </a:pPr>
            <a:endParaRPr lang="nl-BE" dirty="0"/>
          </a:p>
          <a:p>
            <a:pPr marL="0" indent="0">
              <a:buNone/>
            </a:pPr>
            <a:r>
              <a:rPr lang="nl-BE" sz="2200" dirty="0"/>
              <a:t>6. Samenwerken met lokale basis- of faciliterende actoren op maat van lokale situatie 	</a:t>
            </a:r>
            <a:r>
              <a:rPr lang="nl-BE" dirty="0"/>
              <a:t> </a:t>
            </a:r>
            <a:r>
              <a:rPr lang="nl-BE" b="0" dirty="0"/>
              <a:t> o.a. instituten samenlevingsopbouw, armoedeverenigingen, huisartsen, 			thuiszorgdiensten, huizen van het kind, buurtwerk …).</a:t>
            </a:r>
          </a:p>
          <a:p>
            <a:pPr lvl="1"/>
            <a:endParaRPr 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endParaRPr lang="nl-BE" dirty="0"/>
          </a:p>
          <a:p>
            <a:endParaRPr lang="nl-BE" dirty="0"/>
          </a:p>
          <a:p>
            <a:pPr marL="0" indent="0">
              <a:buNone/>
            </a:pPr>
            <a:endParaRPr lang="nl-BE" dirty="0"/>
          </a:p>
        </p:txBody>
      </p:sp>
    </p:spTree>
    <p:extLst>
      <p:ext uri="{BB962C8B-B14F-4D97-AF65-F5344CB8AC3E}">
        <p14:creationId xmlns:p14="http://schemas.microsoft.com/office/powerpoint/2010/main" val="71348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37326-4C6B-4702-9453-6FD98E31995E}"/>
              </a:ext>
            </a:extLst>
          </p:cNvPr>
          <p:cNvSpPr>
            <a:spLocks noGrp="1"/>
          </p:cNvSpPr>
          <p:nvPr>
            <p:ph type="title"/>
          </p:nvPr>
        </p:nvSpPr>
        <p:spPr/>
        <p:txBody>
          <a:bodyPr/>
          <a:lstStyle/>
          <a:p>
            <a:r>
              <a:rPr lang="nl-BE"/>
              <a:t>Inleiding</a:t>
            </a:r>
          </a:p>
        </p:txBody>
      </p:sp>
      <p:sp>
        <p:nvSpPr>
          <p:cNvPr id="3" name="Tijdelijke aanduiding voor inhoud 2">
            <a:extLst>
              <a:ext uri="{FF2B5EF4-FFF2-40B4-BE49-F238E27FC236}">
                <a16:creationId xmlns:a16="http://schemas.microsoft.com/office/drawing/2014/main" id="{06B6FEB9-3483-45E5-B601-92B7394C0913}"/>
              </a:ext>
            </a:extLst>
          </p:cNvPr>
          <p:cNvSpPr>
            <a:spLocks noGrp="1"/>
          </p:cNvSpPr>
          <p:nvPr>
            <p:ph sz="half" idx="1"/>
          </p:nvPr>
        </p:nvSpPr>
        <p:spPr>
          <a:xfrm>
            <a:off x="2122447" y="1734059"/>
            <a:ext cx="8736000" cy="3816000"/>
          </a:xfrm>
        </p:spPr>
        <p:txBody>
          <a:bodyPr vert="horz" lIns="0" tIns="0" rIns="0" bIns="0" rtlCol="0" anchor="t">
            <a:noAutofit/>
          </a:bodyPr>
          <a:lstStyle/>
          <a:p>
            <a:pPr marL="287655" indent="-287655"/>
            <a:r>
              <a:rPr lang="nl-BE" sz="2800" dirty="0" err="1"/>
              <a:t>Inkanteling</a:t>
            </a:r>
            <a:r>
              <a:rPr lang="nl-BE" sz="2800" dirty="0"/>
              <a:t> OCMW in gemeente.</a:t>
            </a:r>
          </a:p>
          <a:p>
            <a:pPr marL="575655" lvl="1" indent="-287655"/>
            <a:r>
              <a:rPr lang="nl-BE" sz="2800" dirty="0"/>
              <a:t>Waarom fusioneren OCMW en gemeente?</a:t>
            </a:r>
          </a:p>
          <a:p>
            <a:pPr marL="575655" lvl="1" indent="-287655"/>
            <a:r>
              <a:rPr lang="nl-BE" sz="2800" dirty="0"/>
              <a:t>Wat is er veranderd?</a:t>
            </a:r>
          </a:p>
          <a:p>
            <a:pPr marL="575655" lvl="1" indent="-287655"/>
            <a:r>
              <a:rPr lang="nl-BE" sz="2800" dirty="0"/>
              <a:t>Kansen en voorwaarden voor het sociale beleid.</a:t>
            </a:r>
            <a:endParaRPr lang="nl-NL" sz="2800" dirty="0"/>
          </a:p>
          <a:p>
            <a:pPr marL="287655" indent="-287655"/>
            <a:r>
              <a:rPr lang="nl-BE" sz="2800" dirty="0"/>
              <a:t>Wat is de inhoud van het decreet lokaal sociaal beleid?</a:t>
            </a:r>
            <a:endParaRPr lang="nl-BE" sz="2800" dirty="0">
              <a:cs typeface="Calibri"/>
            </a:endParaRPr>
          </a:p>
          <a:p>
            <a:pPr marL="287655" indent="-287655"/>
            <a:r>
              <a:rPr lang="nl-BE" sz="2800" dirty="0">
                <a:cs typeface="Calibri"/>
              </a:rPr>
              <a:t>Vlaams en lokaal beleid versterken elkaar.</a:t>
            </a:r>
          </a:p>
          <a:p>
            <a:pPr marL="287655" indent="-287655"/>
            <a:r>
              <a:rPr lang="nl-BE" sz="2800" dirty="0"/>
              <a:t>Wat is het samenwerkingsverband GBO?</a:t>
            </a:r>
          </a:p>
          <a:p>
            <a:pPr marL="287655" indent="-287655"/>
            <a:r>
              <a:rPr lang="nl-BE" sz="2800" dirty="0">
                <a:cs typeface="Calibri"/>
              </a:rPr>
              <a:t>Tien feiten over het samenwerkingsverband GBO.</a:t>
            </a:r>
          </a:p>
          <a:p>
            <a:pPr marL="287655" indent="-287655"/>
            <a:endParaRPr lang="nl-BE" dirty="0">
              <a:cs typeface="Calibri"/>
            </a:endParaRPr>
          </a:p>
        </p:txBody>
      </p:sp>
    </p:spTree>
    <p:extLst>
      <p:ext uri="{BB962C8B-B14F-4D97-AF65-F5344CB8AC3E}">
        <p14:creationId xmlns:p14="http://schemas.microsoft.com/office/powerpoint/2010/main" val="2248064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274B790-4D39-41AC-B830-F192A530AE22}"/>
              </a:ext>
            </a:extLst>
          </p:cNvPr>
          <p:cNvSpPr>
            <a:spLocks noGrp="1"/>
          </p:cNvSpPr>
          <p:nvPr>
            <p:ph sz="half" idx="1"/>
          </p:nvPr>
        </p:nvSpPr>
        <p:spPr>
          <a:xfrm>
            <a:off x="2388000" y="334694"/>
            <a:ext cx="8280000" cy="6052659"/>
          </a:xfrm>
        </p:spPr>
        <p:txBody>
          <a:bodyPr vert="horz" lIns="0" tIns="0" rIns="0" bIns="0" rtlCol="0" anchor="t">
            <a:noAutofit/>
          </a:bodyPr>
          <a:lstStyle/>
          <a:p>
            <a:pPr marL="0" indent="0">
              <a:buNone/>
            </a:pPr>
            <a:endParaRPr lang="nl-BE" dirty="0"/>
          </a:p>
          <a:p>
            <a:pPr marL="0" indent="0">
              <a:buNone/>
            </a:pPr>
            <a:endParaRPr lang="nl-BE" dirty="0"/>
          </a:p>
          <a:p>
            <a:pPr marL="0" indent="0">
              <a:buNone/>
            </a:pPr>
            <a:r>
              <a:rPr lang="nl-BE" sz="2800" dirty="0"/>
              <a:t>7. Actieve rechtenverkenning en –realisatie</a:t>
            </a:r>
            <a:endParaRPr lang="nl-BE" sz="2800" dirty="0">
              <a:cs typeface="Calibri"/>
            </a:endParaRPr>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r>
              <a:rPr lang="nl-BE" sz="2800" dirty="0"/>
              <a:t>8. Weerkerend proces</a:t>
            </a:r>
          </a:p>
          <a:p>
            <a:pPr marL="0" indent="0">
              <a:buNone/>
            </a:pPr>
            <a:endParaRPr lang="nl-BE" dirty="0"/>
          </a:p>
        </p:txBody>
      </p:sp>
      <p:pic>
        <p:nvPicPr>
          <p:cNvPr id="7" name="Afbeelding 6">
            <a:extLst>
              <a:ext uri="{FF2B5EF4-FFF2-40B4-BE49-F238E27FC236}">
                <a16:creationId xmlns:a16="http://schemas.microsoft.com/office/drawing/2014/main" id="{CFDD8FE7-C947-4BCF-B34E-F0A1C327A30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96000" y="1806283"/>
            <a:ext cx="2770911" cy="2770911"/>
          </a:xfrm>
          <a:prstGeom prst="rect">
            <a:avLst/>
          </a:prstGeom>
        </p:spPr>
      </p:pic>
    </p:spTree>
    <p:extLst>
      <p:ext uri="{BB962C8B-B14F-4D97-AF65-F5344CB8AC3E}">
        <p14:creationId xmlns:p14="http://schemas.microsoft.com/office/powerpoint/2010/main" val="125987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058C533-0637-4A7C-9D3D-BD4084747C67}"/>
              </a:ext>
            </a:extLst>
          </p:cNvPr>
          <p:cNvSpPr>
            <a:spLocks noGrp="1"/>
          </p:cNvSpPr>
          <p:nvPr>
            <p:ph sz="half" idx="1"/>
          </p:nvPr>
        </p:nvSpPr>
        <p:spPr>
          <a:xfrm>
            <a:off x="1722982" y="442938"/>
            <a:ext cx="7857436" cy="954743"/>
          </a:xfrm>
        </p:spPr>
        <p:txBody>
          <a:bodyPr/>
          <a:lstStyle/>
          <a:p>
            <a:pPr marL="0" indent="0">
              <a:buNone/>
            </a:pPr>
            <a:endParaRPr lang="nl-BE" sz="2200" dirty="0"/>
          </a:p>
          <a:p>
            <a:pPr marL="0" indent="0">
              <a:buNone/>
            </a:pPr>
            <a:r>
              <a:rPr lang="nl-BE" sz="2800" dirty="0"/>
              <a:t>9. Onder regie van lokaal bestuur/lokale besturen</a:t>
            </a:r>
          </a:p>
          <a:p>
            <a:pPr lvl="1"/>
            <a:r>
              <a:rPr lang="nl-BE" dirty="0"/>
              <a:t>Het samenwerkingsverband maakt duidelijke en transparante afspraken over de verdeling van taken en verantwoordelijkheden, waaronder de wijze waarop het lokaal bestuur de regie voert</a:t>
            </a:r>
          </a:p>
          <a:p>
            <a:pPr marL="0" indent="0">
              <a:buNone/>
            </a:pPr>
            <a:endParaRPr lang="nl-BE" dirty="0"/>
          </a:p>
          <a:p>
            <a:endParaRPr lang="nl-BE" dirty="0"/>
          </a:p>
          <a:p>
            <a:pPr marL="0" indent="0">
              <a:buNone/>
            </a:pPr>
            <a:endParaRPr lang="nl-BE" sz="4400" dirty="0"/>
          </a:p>
          <a:p>
            <a:pPr marL="0" indent="0">
              <a:buNone/>
            </a:pPr>
            <a:endParaRPr lang="nl-BE" sz="4400" dirty="0"/>
          </a:p>
        </p:txBody>
      </p:sp>
      <p:sp>
        <p:nvSpPr>
          <p:cNvPr id="4" name="AutoShape 2" descr="Afbeeldingsresultaat voor procesbegeleiding">
            <a:extLst>
              <a:ext uri="{FF2B5EF4-FFF2-40B4-BE49-F238E27FC236}">
                <a16:creationId xmlns:a16="http://schemas.microsoft.com/office/drawing/2014/main" id="{6DE0D50B-DE14-4360-8B55-78298A63F8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9" name="Afbeelding 8">
            <a:extLst>
              <a:ext uri="{FF2B5EF4-FFF2-40B4-BE49-F238E27FC236}">
                <a16:creationId xmlns:a16="http://schemas.microsoft.com/office/drawing/2014/main" id="{5ADB6A06-707B-421C-B552-01BC96615049}"/>
              </a:ext>
            </a:extLst>
          </p:cNvPr>
          <p:cNvPicPr>
            <a:picLocks noChangeAspect="1"/>
          </p:cNvPicPr>
          <p:nvPr/>
        </p:nvPicPr>
        <p:blipFill rotWithShape="1">
          <a:blip r:embed="rId3"/>
          <a:srcRect l="1290" t="53883" b="4742"/>
          <a:stretch/>
        </p:blipFill>
        <p:spPr>
          <a:xfrm>
            <a:off x="3926726" y="3276600"/>
            <a:ext cx="6577550" cy="2756992"/>
          </a:xfrm>
          <a:prstGeom prst="rect">
            <a:avLst/>
          </a:prstGeom>
        </p:spPr>
      </p:pic>
    </p:spTree>
    <p:extLst>
      <p:ext uri="{BB962C8B-B14F-4D97-AF65-F5344CB8AC3E}">
        <p14:creationId xmlns:p14="http://schemas.microsoft.com/office/powerpoint/2010/main" val="111574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058C533-0637-4A7C-9D3D-BD4084747C67}"/>
              </a:ext>
            </a:extLst>
          </p:cNvPr>
          <p:cNvSpPr>
            <a:spLocks noGrp="1"/>
          </p:cNvSpPr>
          <p:nvPr>
            <p:ph sz="half" idx="1"/>
          </p:nvPr>
        </p:nvSpPr>
        <p:spPr>
          <a:xfrm>
            <a:off x="2388000" y="432548"/>
            <a:ext cx="7416000" cy="954743"/>
          </a:xfrm>
        </p:spPr>
        <p:txBody>
          <a:bodyPr/>
          <a:lstStyle/>
          <a:p>
            <a:pPr marL="0" indent="0">
              <a:buNone/>
            </a:pPr>
            <a:endParaRPr lang="nl-BE" sz="2200" dirty="0"/>
          </a:p>
          <a:p>
            <a:pPr marL="0" indent="0">
              <a:buNone/>
            </a:pPr>
            <a:r>
              <a:rPr lang="nl-BE" sz="2800" dirty="0"/>
              <a:t>10.     1+1+1&gt;3</a:t>
            </a:r>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pPr marL="0" indent="0">
              <a:buNone/>
            </a:pPr>
            <a:endParaRPr lang="nl-BE" sz="4400" dirty="0"/>
          </a:p>
          <a:p>
            <a:pPr marL="0" indent="0">
              <a:buNone/>
            </a:pPr>
            <a:endParaRPr lang="nl-BE" sz="4400" dirty="0"/>
          </a:p>
        </p:txBody>
      </p:sp>
      <p:sp>
        <p:nvSpPr>
          <p:cNvPr id="4" name="AutoShape 2" descr="Afbeeldingsresultaat voor procesbegeleiding">
            <a:extLst>
              <a:ext uri="{FF2B5EF4-FFF2-40B4-BE49-F238E27FC236}">
                <a16:creationId xmlns:a16="http://schemas.microsoft.com/office/drawing/2014/main" id="{6DE0D50B-DE14-4360-8B55-78298A63F8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6" name="Afbeelding 5">
            <a:extLst>
              <a:ext uri="{FF2B5EF4-FFF2-40B4-BE49-F238E27FC236}">
                <a16:creationId xmlns:a16="http://schemas.microsoft.com/office/drawing/2014/main" id="{C8DFDB37-8398-4FB7-A1A2-072FE7C1B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592" y="1387290"/>
            <a:ext cx="6240168" cy="4412780"/>
          </a:xfrm>
          <a:prstGeom prst="rect">
            <a:avLst/>
          </a:prstGeom>
        </p:spPr>
      </p:pic>
    </p:spTree>
    <p:extLst>
      <p:ext uri="{BB962C8B-B14F-4D97-AF65-F5344CB8AC3E}">
        <p14:creationId xmlns:p14="http://schemas.microsoft.com/office/powerpoint/2010/main" val="396306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6000" y="756846"/>
            <a:ext cx="5348200" cy="1800000"/>
          </a:xfrm>
        </p:spPr>
        <p:txBody>
          <a:bodyPr/>
          <a:lstStyle/>
          <a:p>
            <a:r>
              <a:rPr lang="nl-BE" b="1">
                <a:latin typeface="+mj-lt"/>
              </a:rPr>
              <a:t>Bedankt voor jullie enthousiasme ! </a:t>
            </a:r>
          </a:p>
        </p:txBody>
      </p:sp>
      <p:sp>
        <p:nvSpPr>
          <p:cNvPr id="7" name="Titel 2">
            <a:extLst>
              <a:ext uri="{FF2B5EF4-FFF2-40B4-BE49-F238E27FC236}">
                <a16:creationId xmlns:a16="http://schemas.microsoft.com/office/drawing/2014/main" id="{D7D86FB6-2427-4324-AC15-4578090417B8}"/>
              </a:ext>
            </a:extLst>
          </p:cNvPr>
          <p:cNvSpPr txBox="1">
            <a:spLocks/>
          </p:cNvSpPr>
          <p:nvPr/>
        </p:nvSpPr>
        <p:spPr>
          <a:xfrm>
            <a:off x="1727200" y="4762500"/>
            <a:ext cx="9144000" cy="1104901"/>
          </a:xfrm>
          <a:prstGeom prst="rect">
            <a:avLst/>
          </a:prstGeom>
        </p:spPr>
        <p:txBody>
          <a:bodyPr vert="horz" lIns="0" tIns="0" rIns="0" bIns="0" rtlCol="0" anchor="b" anchorCtr="0">
            <a:noAutofit/>
          </a:bodyPr>
          <a:lstStyle>
            <a:lvl1pPr algn="l" defTabSz="914400" rtl="0" eaLnBrk="1" latinLnBrk="0" hangingPunct="1">
              <a:lnSpc>
                <a:spcPts val="3800"/>
              </a:lnSpc>
              <a:spcBef>
                <a:spcPct val="0"/>
              </a:spcBef>
              <a:buNone/>
              <a:defRPr sz="3700" b="1" i="0" kern="1200">
                <a:solidFill>
                  <a:schemeClr val="bg1"/>
                </a:solidFill>
                <a:latin typeface="+mn-lt"/>
                <a:ea typeface="+mj-ea"/>
                <a:cs typeface="FlandersArtSans-Bold" panose="00000800000000000000" pitchFamily="2" charset="0"/>
              </a:defRPr>
            </a:lvl1pPr>
          </a:lstStyle>
          <a:p>
            <a:r>
              <a:rPr lang="nl-BE">
                <a:solidFill>
                  <a:srgbClr val="C00000"/>
                </a:solidFill>
                <a:latin typeface="+mj-lt"/>
              </a:rPr>
              <a:t>Nog vragen? </a:t>
            </a:r>
          </a:p>
          <a:p>
            <a:r>
              <a:rPr lang="nl-BE" sz="2800">
                <a:solidFill>
                  <a:schemeClr val="tx1"/>
                </a:solidFill>
                <a:latin typeface="+mj-lt"/>
              </a:rPr>
              <a:t>https://www.departementwvg.be/welzijn-en-samenleving/gbo</a:t>
            </a:r>
          </a:p>
        </p:txBody>
      </p:sp>
    </p:spTree>
    <p:extLst>
      <p:ext uri="{BB962C8B-B14F-4D97-AF65-F5344CB8AC3E}">
        <p14:creationId xmlns:p14="http://schemas.microsoft.com/office/powerpoint/2010/main" val="240007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06E6483-64B7-499A-9C23-92724E6CFF63}"/>
              </a:ext>
            </a:extLst>
          </p:cNvPr>
          <p:cNvSpPr txBox="1"/>
          <p:nvPr/>
        </p:nvSpPr>
        <p:spPr>
          <a:xfrm>
            <a:off x="1013010" y="215153"/>
            <a:ext cx="7584142" cy="646331"/>
          </a:xfrm>
          <a:prstGeom prst="rect">
            <a:avLst/>
          </a:prstGeom>
          <a:noFill/>
        </p:spPr>
        <p:txBody>
          <a:bodyPr wrap="square" rtlCol="0">
            <a:spAutoFit/>
          </a:bodyPr>
          <a:lstStyle/>
          <a:p>
            <a:r>
              <a:rPr lang="nl-BE" sz="3600" dirty="0" err="1"/>
              <a:t>Inkanteling</a:t>
            </a:r>
            <a:r>
              <a:rPr lang="nl-BE" sz="3600" dirty="0"/>
              <a:t> OCMW in Gemeente</a:t>
            </a:r>
          </a:p>
        </p:txBody>
      </p:sp>
      <p:sp>
        <p:nvSpPr>
          <p:cNvPr id="5" name="Tekstvak 4">
            <a:extLst>
              <a:ext uri="{FF2B5EF4-FFF2-40B4-BE49-F238E27FC236}">
                <a16:creationId xmlns:a16="http://schemas.microsoft.com/office/drawing/2014/main" id="{38E8BE2E-A08B-4BE3-80C0-AFD1CC9533A4}"/>
              </a:ext>
            </a:extLst>
          </p:cNvPr>
          <p:cNvSpPr txBox="1"/>
          <p:nvPr/>
        </p:nvSpPr>
        <p:spPr>
          <a:xfrm>
            <a:off x="1990163" y="861484"/>
            <a:ext cx="7996520" cy="523220"/>
          </a:xfrm>
          <a:prstGeom prst="rect">
            <a:avLst/>
          </a:prstGeom>
          <a:noFill/>
        </p:spPr>
        <p:txBody>
          <a:bodyPr wrap="square" rtlCol="0">
            <a:spAutoFit/>
          </a:bodyPr>
          <a:lstStyle/>
          <a:p>
            <a:r>
              <a:rPr lang="nl-BE" sz="2800" dirty="0"/>
              <a:t>Waarom fusioneren OCMW en gemeente?</a:t>
            </a:r>
          </a:p>
        </p:txBody>
      </p:sp>
      <p:sp>
        <p:nvSpPr>
          <p:cNvPr id="6" name="Tekstvak 5">
            <a:extLst>
              <a:ext uri="{FF2B5EF4-FFF2-40B4-BE49-F238E27FC236}">
                <a16:creationId xmlns:a16="http://schemas.microsoft.com/office/drawing/2014/main" id="{9CDDA220-A6F6-454F-9F56-BF939A063030}"/>
              </a:ext>
            </a:extLst>
          </p:cNvPr>
          <p:cNvSpPr txBox="1"/>
          <p:nvPr/>
        </p:nvSpPr>
        <p:spPr>
          <a:xfrm>
            <a:off x="2205317" y="1369275"/>
            <a:ext cx="9054354" cy="5632311"/>
          </a:xfrm>
          <a:prstGeom prst="rect">
            <a:avLst/>
          </a:prstGeom>
          <a:noFill/>
        </p:spPr>
        <p:txBody>
          <a:bodyPr wrap="square" rtlCol="0">
            <a:spAutoFit/>
          </a:bodyPr>
          <a:lstStyle/>
          <a:p>
            <a:r>
              <a:rPr lang="nl-BE" sz="2400" dirty="0"/>
              <a:t>Geschiedenis:</a:t>
            </a:r>
          </a:p>
          <a:p>
            <a:pPr marL="285750" indent="-285750">
              <a:buFont typeface="Arial" panose="020B0604020202020204" pitchFamily="34" charset="0"/>
              <a:buChar char="•"/>
            </a:pPr>
            <a:r>
              <a:rPr lang="nl-BE" sz="2400" dirty="0"/>
              <a:t>Van  liefdadigheid: kerk en adel naar overheid</a:t>
            </a:r>
          </a:p>
          <a:p>
            <a:pPr marL="285750" indent="-285750">
              <a:buFont typeface="Arial" panose="020B0604020202020204" pitchFamily="34" charset="0"/>
              <a:buChar char="•"/>
            </a:pPr>
            <a:r>
              <a:rPr lang="nl-BE" sz="2400" dirty="0"/>
              <a:t>1891: Wet op de openbare onderstand: burelen van weldadigheid</a:t>
            </a:r>
          </a:p>
          <a:p>
            <a:pPr marL="285750" indent="-285750">
              <a:buFont typeface="Arial" panose="020B0604020202020204" pitchFamily="34" charset="0"/>
              <a:buChar char="•"/>
            </a:pPr>
            <a:r>
              <a:rPr lang="nl-BE" sz="2400" dirty="0"/>
              <a:t>1925: Wet op de commissie voor openbare onderstand (COO): burgers voorgedragen en verkozen door gemeenteraadsleden</a:t>
            </a:r>
          </a:p>
          <a:p>
            <a:pPr marL="285750" indent="-285750">
              <a:buFont typeface="Arial" panose="020B0604020202020204" pitchFamily="34" charset="0"/>
              <a:buChar char="•"/>
            </a:pPr>
            <a:r>
              <a:rPr lang="nl-BE" sz="2400" dirty="0"/>
              <a:t>1974: het bestaansminimum – wordt in 2002 het leefloon</a:t>
            </a:r>
          </a:p>
          <a:p>
            <a:pPr marL="285750" indent="-285750">
              <a:buFont typeface="Arial" panose="020B0604020202020204" pitchFamily="34" charset="0"/>
              <a:buChar char="•"/>
            </a:pPr>
            <a:r>
              <a:rPr lang="nl-BE" sz="2400" dirty="0"/>
              <a:t>1976: De </a:t>
            </a:r>
            <a:r>
              <a:rPr lang="nl-BE" sz="2400" dirty="0" err="1"/>
              <a:t>COO’s</a:t>
            </a:r>
            <a:r>
              <a:rPr lang="nl-BE" sz="2400" dirty="0"/>
              <a:t> worden </a:t>
            </a:r>
            <a:r>
              <a:rPr lang="nl-BE" sz="2400" dirty="0" err="1"/>
              <a:t>OCMW’s</a:t>
            </a:r>
            <a:r>
              <a:rPr lang="nl-BE" sz="2400" dirty="0"/>
              <a:t>: naast een secretaris en ontvanger moet het OCMW ook minstens één maatschappelijk werker hebben</a:t>
            </a:r>
          </a:p>
          <a:p>
            <a:pPr marL="285750" indent="-285750">
              <a:buFont typeface="Arial" panose="020B0604020202020204" pitchFamily="34" charset="0"/>
              <a:buChar char="•"/>
            </a:pPr>
            <a:r>
              <a:rPr lang="nl-BE" sz="2400" dirty="0"/>
              <a:t>1999: sociaal huis als concept wordt gelanceerd</a:t>
            </a:r>
          </a:p>
          <a:p>
            <a:pPr marL="285750" indent="-285750">
              <a:buFont typeface="Arial" panose="020B0604020202020204" pitchFamily="34" charset="0"/>
              <a:buChar char="•"/>
            </a:pPr>
            <a:r>
              <a:rPr lang="nl-BE" sz="2400" dirty="0"/>
              <a:t>2018: decreet op het Lokaal Sociaal Beleid.</a:t>
            </a:r>
          </a:p>
          <a:p>
            <a:pPr marL="285750" indent="-285750">
              <a:buFont typeface="Arial" panose="020B0604020202020204" pitchFamily="34" charset="0"/>
              <a:buChar char="•"/>
            </a:pPr>
            <a:r>
              <a:rPr lang="nl-BE" sz="2400" dirty="0"/>
              <a:t>2019: </a:t>
            </a:r>
            <a:r>
              <a:rPr lang="nl-BE" sz="2400" dirty="0" err="1"/>
              <a:t>inkanteling</a:t>
            </a:r>
            <a:r>
              <a:rPr lang="nl-BE" sz="2400" dirty="0"/>
              <a:t> OCMW in gemeente</a:t>
            </a:r>
          </a:p>
          <a:p>
            <a:pPr marL="285750" indent="-285750">
              <a:buFont typeface="Arial" panose="020B0604020202020204" pitchFamily="34" charset="0"/>
              <a:buChar char="•"/>
            </a:pPr>
            <a:endParaRPr lang="nl-BE" sz="2400" dirty="0"/>
          </a:p>
          <a:p>
            <a:pPr marL="285750" indent="-285750">
              <a:buFont typeface="Arial" panose="020B0604020202020204" pitchFamily="34" charset="0"/>
              <a:buChar char="•"/>
            </a:pPr>
            <a:endParaRPr lang="nl-BE" sz="2400" dirty="0"/>
          </a:p>
          <a:p>
            <a:pPr marL="285750" indent="-285750">
              <a:buFont typeface="Arial" panose="020B0604020202020204" pitchFamily="34" charset="0"/>
              <a:buChar char="•"/>
            </a:pPr>
            <a:endParaRPr lang="nl-BE" sz="2400" dirty="0"/>
          </a:p>
          <a:p>
            <a:pPr marL="285750" indent="-285750">
              <a:buFont typeface="Arial" panose="020B0604020202020204" pitchFamily="34" charset="0"/>
              <a:buChar char="•"/>
            </a:pPr>
            <a:endParaRPr lang="nl-BE" sz="2400" dirty="0"/>
          </a:p>
        </p:txBody>
      </p:sp>
    </p:spTree>
    <p:extLst>
      <p:ext uri="{BB962C8B-B14F-4D97-AF65-F5344CB8AC3E}">
        <p14:creationId xmlns:p14="http://schemas.microsoft.com/office/powerpoint/2010/main" val="244077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D2FC683-7A9C-42BB-816B-E7A6836F0E91}"/>
              </a:ext>
            </a:extLst>
          </p:cNvPr>
          <p:cNvSpPr txBox="1"/>
          <p:nvPr/>
        </p:nvSpPr>
        <p:spPr>
          <a:xfrm>
            <a:off x="1075762" y="459880"/>
            <a:ext cx="9144002" cy="646331"/>
          </a:xfrm>
          <a:prstGeom prst="rect">
            <a:avLst/>
          </a:prstGeom>
          <a:noFill/>
        </p:spPr>
        <p:txBody>
          <a:bodyPr wrap="square" rtlCol="0">
            <a:spAutoFit/>
          </a:bodyPr>
          <a:lstStyle/>
          <a:p>
            <a:r>
              <a:rPr lang="nl-BE" sz="3600" dirty="0"/>
              <a:t>Waarom fusioneren OCMW en gemeente</a:t>
            </a:r>
            <a:r>
              <a:rPr lang="nl-BE" sz="2800" dirty="0"/>
              <a:t>?</a:t>
            </a:r>
          </a:p>
        </p:txBody>
      </p:sp>
      <p:sp>
        <p:nvSpPr>
          <p:cNvPr id="6" name="Tekstvak 5">
            <a:extLst>
              <a:ext uri="{FF2B5EF4-FFF2-40B4-BE49-F238E27FC236}">
                <a16:creationId xmlns:a16="http://schemas.microsoft.com/office/drawing/2014/main" id="{838FA671-0DD5-4B69-988D-FF8EC906A538}"/>
              </a:ext>
            </a:extLst>
          </p:cNvPr>
          <p:cNvSpPr txBox="1"/>
          <p:nvPr/>
        </p:nvSpPr>
        <p:spPr>
          <a:xfrm>
            <a:off x="1792942" y="1558987"/>
            <a:ext cx="10130116" cy="4031873"/>
          </a:xfrm>
          <a:prstGeom prst="rect">
            <a:avLst/>
          </a:prstGeom>
          <a:noFill/>
        </p:spPr>
        <p:txBody>
          <a:bodyPr wrap="square" rtlCol="0">
            <a:spAutoFit/>
          </a:bodyPr>
          <a:lstStyle/>
          <a:p>
            <a:pPr marL="342900" indent="-342900">
              <a:buAutoNum type="arabicPeriod"/>
            </a:pPr>
            <a:r>
              <a:rPr lang="nl-BE" sz="3200" dirty="0"/>
              <a:t>Een geïntegreerd sociaal beleid voeren</a:t>
            </a:r>
          </a:p>
          <a:p>
            <a:pPr lvl="2"/>
            <a:r>
              <a:rPr lang="nl-BE" sz="3200" dirty="0"/>
              <a:t>Niet naast elkaar en overal aandacht voor armoede</a:t>
            </a:r>
          </a:p>
          <a:p>
            <a:pPr marL="342900" indent="-342900">
              <a:buAutoNum type="arabicPeriod"/>
            </a:pPr>
            <a:r>
              <a:rPr lang="nl-BE" sz="3200" dirty="0"/>
              <a:t>Een sterkere gemeenteraad</a:t>
            </a:r>
          </a:p>
          <a:p>
            <a:pPr lvl="2"/>
            <a:r>
              <a:rPr lang="nl-BE" sz="3200" dirty="0"/>
              <a:t>Rechtstreeks verkozenen maken alle beleid</a:t>
            </a:r>
          </a:p>
          <a:p>
            <a:pPr marL="342900" indent="-342900">
              <a:buAutoNum type="arabicPeriod"/>
            </a:pPr>
            <a:r>
              <a:rPr lang="nl-BE" sz="3200" dirty="0"/>
              <a:t>Efficiëntiewinsten boeken</a:t>
            </a:r>
          </a:p>
          <a:p>
            <a:pPr lvl="2"/>
            <a:r>
              <a:rPr lang="nl-BE" sz="3200" dirty="0"/>
              <a:t>Middelen efficiënter inzetten </a:t>
            </a:r>
          </a:p>
          <a:p>
            <a:pPr marL="342900" indent="-342900">
              <a:buAutoNum type="arabicPeriod"/>
            </a:pPr>
            <a:r>
              <a:rPr lang="nl-BE" sz="3200" dirty="0"/>
              <a:t>Drempelverlagend voor de kwetsbare mensen</a:t>
            </a:r>
          </a:p>
          <a:p>
            <a:pPr lvl="2"/>
            <a:r>
              <a:rPr lang="nl-BE" sz="3200" dirty="0"/>
              <a:t>1 loket – geen “</a:t>
            </a:r>
            <a:r>
              <a:rPr lang="nl-BE" sz="3200" dirty="0" err="1"/>
              <a:t>ocmw</a:t>
            </a:r>
            <a:r>
              <a:rPr lang="nl-BE" sz="3200" dirty="0"/>
              <a:t>” stempel meer</a:t>
            </a:r>
          </a:p>
        </p:txBody>
      </p:sp>
    </p:spTree>
    <p:extLst>
      <p:ext uri="{BB962C8B-B14F-4D97-AF65-F5344CB8AC3E}">
        <p14:creationId xmlns:p14="http://schemas.microsoft.com/office/powerpoint/2010/main" val="324319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CDDAF0E-13AA-40B7-ABC0-16163A24DA00}"/>
              </a:ext>
            </a:extLst>
          </p:cNvPr>
          <p:cNvSpPr txBox="1"/>
          <p:nvPr/>
        </p:nvSpPr>
        <p:spPr>
          <a:xfrm>
            <a:off x="1165409" y="574247"/>
            <a:ext cx="8964708" cy="646331"/>
          </a:xfrm>
          <a:prstGeom prst="rect">
            <a:avLst/>
          </a:prstGeom>
          <a:noFill/>
        </p:spPr>
        <p:txBody>
          <a:bodyPr wrap="square" rtlCol="0">
            <a:spAutoFit/>
          </a:bodyPr>
          <a:lstStyle/>
          <a:p>
            <a:r>
              <a:rPr lang="nl-BE" sz="3600" dirty="0"/>
              <a:t>Waarom fusioneren OCMW en gemeente?</a:t>
            </a:r>
          </a:p>
        </p:txBody>
      </p:sp>
      <p:sp>
        <p:nvSpPr>
          <p:cNvPr id="7" name="Tekstvak 6">
            <a:extLst>
              <a:ext uri="{FF2B5EF4-FFF2-40B4-BE49-F238E27FC236}">
                <a16:creationId xmlns:a16="http://schemas.microsoft.com/office/drawing/2014/main" id="{A7503E9A-3AD8-4251-8409-0D544CC7805B}"/>
              </a:ext>
            </a:extLst>
          </p:cNvPr>
          <p:cNvSpPr txBox="1"/>
          <p:nvPr/>
        </p:nvSpPr>
        <p:spPr>
          <a:xfrm>
            <a:off x="1918447" y="1297522"/>
            <a:ext cx="5504330" cy="800219"/>
          </a:xfrm>
          <a:prstGeom prst="rect">
            <a:avLst/>
          </a:prstGeom>
          <a:noFill/>
        </p:spPr>
        <p:txBody>
          <a:bodyPr wrap="square" rtlCol="0">
            <a:spAutoFit/>
          </a:bodyPr>
          <a:lstStyle/>
          <a:p>
            <a:r>
              <a:rPr lang="nl-BE" sz="2800" dirty="0"/>
              <a:t>Wat is er veranderd?</a:t>
            </a:r>
          </a:p>
          <a:p>
            <a:endParaRPr lang="nl-BE" dirty="0"/>
          </a:p>
        </p:txBody>
      </p:sp>
      <p:sp>
        <p:nvSpPr>
          <p:cNvPr id="8" name="Tekstvak 7">
            <a:extLst>
              <a:ext uri="{FF2B5EF4-FFF2-40B4-BE49-F238E27FC236}">
                <a16:creationId xmlns:a16="http://schemas.microsoft.com/office/drawing/2014/main" id="{81AE8AE7-6787-4D94-9A0E-8D5B0A81D69E}"/>
              </a:ext>
            </a:extLst>
          </p:cNvPr>
          <p:cNvSpPr txBox="1"/>
          <p:nvPr/>
        </p:nvSpPr>
        <p:spPr>
          <a:xfrm>
            <a:off x="2115670" y="2097741"/>
            <a:ext cx="8444753" cy="3539430"/>
          </a:xfrm>
          <a:prstGeom prst="rect">
            <a:avLst/>
          </a:prstGeom>
          <a:noFill/>
        </p:spPr>
        <p:txBody>
          <a:bodyPr wrap="square" rtlCol="0">
            <a:spAutoFit/>
          </a:bodyPr>
          <a:lstStyle/>
          <a:p>
            <a:pPr marL="342900" indent="-342900">
              <a:buFont typeface="Arial" panose="020B0604020202020204" pitchFamily="34" charset="0"/>
              <a:buChar char="•"/>
            </a:pPr>
            <a:r>
              <a:rPr lang="nl-BE" sz="2800" dirty="0"/>
              <a:t>OCMW is niet verdwenen.</a:t>
            </a:r>
          </a:p>
          <a:p>
            <a:pPr marL="342900" indent="-342900">
              <a:buFont typeface="Arial" panose="020B0604020202020204" pitchFamily="34" charset="0"/>
              <a:buChar char="•"/>
            </a:pPr>
            <a:r>
              <a:rPr lang="nl-BE" sz="2800" dirty="0"/>
              <a:t>Maar wél grote veranderingen in structuren:</a:t>
            </a:r>
          </a:p>
          <a:p>
            <a:pPr marL="800100" lvl="1" indent="-342900">
              <a:buFont typeface="Arial" panose="020B0604020202020204" pitchFamily="34" charset="0"/>
              <a:buChar char="•"/>
            </a:pPr>
            <a:r>
              <a:rPr lang="nl-BE" sz="2800" dirty="0"/>
              <a:t>1 algemeen directeur en 1 financieel directeur voor de gemeente én het OCMW</a:t>
            </a:r>
          </a:p>
          <a:p>
            <a:pPr marL="800100" lvl="1" indent="-342900">
              <a:buFont typeface="Arial" panose="020B0604020202020204" pitchFamily="34" charset="0"/>
              <a:buChar char="•"/>
            </a:pPr>
            <a:r>
              <a:rPr lang="nl-BE" sz="2800" dirty="0"/>
              <a:t>1 managementteam </a:t>
            </a:r>
          </a:p>
          <a:p>
            <a:pPr marL="800100" lvl="1" indent="-342900">
              <a:buFont typeface="Arial" panose="020B0604020202020204" pitchFamily="34" charset="0"/>
              <a:buChar char="•"/>
            </a:pPr>
            <a:r>
              <a:rPr lang="nl-BE" sz="2800" dirty="0"/>
              <a:t>Niet langer aparte OCMW-raad of vast bureau</a:t>
            </a:r>
          </a:p>
          <a:p>
            <a:pPr marL="800100" lvl="1" indent="-342900">
              <a:buFont typeface="Arial" panose="020B0604020202020204" pitchFamily="34" charset="0"/>
              <a:buChar char="•"/>
            </a:pPr>
            <a:r>
              <a:rPr lang="nl-BE" sz="2800" dirty="0"/>
              <a:t>Wel apart comité voor sociale dienst (individuele dossiers)</a:t>
            </a:r>
          </a:p>
        </p:txBody>
      </p:sp>
    </p:spTree>
    <p:extLst>
      <p:ext uri="{BB962C8B-B14F-4D97-AF65-F5344CB8AC3E}">
        <p14:creationId xmlns:p14="http://schemas.microsoft.com/office/powerpoint/2010/main" val="244960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18216A9-A6C6-4C26-813C-5029B035E89A}"/>
              </a:ext>
            </a:extLst>
          </p:cNvPr>
          <p:cNvSpPr txBox="1"/>
          <p:nvPr/>
        </p:nvSpPr>
        <p:spPr>
          <a:xfrm>
            <a:off x="1013010" y="215153"/>
            <a:ext cx="7584142" cy="646331"/>
          </a:xfrm>
          <a:prstGeom prst="rect">
            <a:avLst/>
          </a:prstGeom>
          <a:noFill/>
        </p:spPr>
        <p:txBody>
          <a:bodyPr wrap="square" rtlCol="0">
            <a:spAutoFit/>
          </a:bodyPr>
          <a:lstStyle/>
          <a:p>
            <a:r>
              <a:rPr lang="nl-BE" sz="3600" dirty="0" err="1"/>
              <a:t>Inkanteling</a:t>
            </a:r>
            <a:r>
              <a:rPr lang="nl-BE" sz="3600" dirty="0"/>
              <a:t> OCMW in Gemeente</a:t>
            </a:r>
          </a:p>
        </p:txBody>
      </p:sp>
      <p:pic>
        <p:nvPicPr>
          <p:cNvPr id="6" name="Picture 2">
            <a:extLst>
              <a:ext uri="{FF2B5EF4-FFF2-40B4-BE49-F238E27FC236}">
                <a16:creationId xmlns:a16="http://schemas.microsoft.com/office/drawing/2014/main" id="{C231B401-218D-48A4-9DB7-DD35A28F8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047" y="1129553"/>
            <a:ext cx="9379873" cy="48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8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074388F-D0D6-42B5-8677-0723BA0C26AF}"/>
              </a:ext>
            </a:extLst>
          </p:cNvPr>
          <p:cNvSpPr txBox="1"/>
          <p:nvPr/>
        </p:nvSpPr>
        <p:spPr>
          <a:xfrm>
            <a:off x="1021977" y="31720"/>
            <a:ext cx="8964706" cy="646331"/>
          </a:xfrm>
          <a:prstGeom prst="rect">
            <a:avLst/>
          </a:prstGeom>
          <a:noFill/>
        </p:spPr>
        <p:txBody>
          <a:bodyPr wrap="square" rtlCol="0">
            <a:spAutoFit/>
          </a:bodyPr>
          <a:lstStyle/>
          <a:p>
            <a:r>
              <a:rPr lang="nl-BE" sz="3600" dirty="0"/>
              <a:t>Kansen en voorwaarden voor het sociale beleid</a:t>
            </a:r>
          </a:p>
        </p:txBody>
      </p:sp>
      <p:sp>
        <p:nvSpPr>
          <p:cNvPr id="5" name="Tekstvak 4">
            <a:extLst>
              <a:ext uri="{FF2B5EF4-FFF2-40B4-BE49-F238E27FC236}">
                <a16:creationId xmlns:a16="http://schemas.microsoft.com/office/drawing/2014/main" id="{1A297A97-734F-4424-8CDD-5D12EBFC9E57}"/>
              </a:ext>
            </a:extLst>
          </p:cNvPr>
          <p:cNvSpPr txBox="1"/>
          <p:nvPr/>
        </p:nvSpPr>
        <p:spPr>
          <a:xfrm>
            <a:off x="1425388" y="616495"/>
            <a:ext cx="4984376" cy="584775"/>
          </a:xfrm>
          <a:prstGeom prst="rect">
            <a:avLst/>
          </a:prstGeom>
          <a:noFill/>
        </p:spPr>
        <p:txBody>
          <a:bodyPr wrap="square" rtlCol="0">
            <a:spAutoFit/>
          </a:bodyPr>
          <a:lstStyle/>
          <a:p>
            <a:r>
              <a:rPr lang="nl-BE" sz="3200" dirty="0"/>
              <a:t>Voorwaarden</a:t>
            </a:r>
          </a:p>
        </p:txBody>
      </p:sp>
      <p:sp>
        <p:nvSpPr>
          <p:cNvPr id="6" name="Tekstvak 5">
            <a:extLst>
              <a:ext uri="{FF2B5EF4-FFF2-40B4-BE49-F238E27FC236}">
                <a16:creationId xmlns:a16="http://schemas.microsoft.com/office/drawing/2014/main" id="{48C3613E-5791-4494-86B3-E928B7FF8C24}"/>
              </a:ext>
            </a:extLst>
          </p:cNvPr>
          <p:cNvSpPr txBox="1"/>
          <p:nvPr/>
        </p:nvSpPr>
        <p:spPr>
          <a:xfrm>
            <a:off x="1568824" y="1398494"/>
            <a:ext cx="10381130" cy="4708981"/>
          </a:xfrm>
          <a:prstGeom prst="rect">
            <a:avLst/>
          </a:prstGeom>
          <a:noFill/>
        </p:spPr>
        <p:txBody>
          <a:bodyPr wrap="square" rtlCol="0">
            <a:spAutoFit/>
          </a:bodyPr>
          <a:lstStyle/>
          <a:p>
            <a:pPr marL="285750" indent="-285750">
              <a:buFont typeface="Arial" panose="020B0604020202020204" pitchFamily="34" charset="0"/>
              <a:buChar char="•"/>
            </a:pPr>
            <a:r>
              <a:rPr lang="nl-BE" sz="2400" dirty="0"/>
              <a:t>Menselijke waardigheid voor alle inwoners garanderen</a:t>
            </a:r>
          </a:p>
          <a:p>
            <a:pPr marL="742950" lvl="1" indent="-285750">
              <a:buFont typeface="Arial" panose="020B0604020202020204" pitchFamily="34" charset="0"/>
              <a:buChar char="•"/>
            </a:pPr>
            <a:r>
              <a:rPr lang="nl-NL" sz="2400" dirty="0"/>
              <a:t>Is iets waar we nog steeds niet in slagen (armoedecijfers).</a:t>
            </a:r>
            <a:endParaRPr lang="nl-BE" sz="2400" dirty="0"/>
          </a:p>
          <a:p>
            <a:pPr marL="285750" indent="-285750">
              <a:buFont typeface="Arial" panose="020B0604020202020204" pitchFamily="34" charset="0"/>
              <a:buChar char="•"/>
            </a:pPr>
            <a:r>
              <a:rPr lang="nl-BE" sz="2400" dirty="0"/>
              <a:t>Individueel en groepsgericht werken</a:t>
            </a:r>
          </a:p>
          <a:p>
            <a:pPr marL="742950" lvl="1" indent="-285750">
              <a:buFont typeface="Arial" panose="020B0604020202020204" pitchFamily="34" charset="0"/>
              <a:buChar char="•"/>
            </a:pPr>
            <a:r>
              <a:rPr lang="nl-NL" sz="2400" dirty="0"/>
              <a:t>privacy van mensen moet gegarandeerd blijven niet alleen individuele financiële steun, ook andere steun moet mogelijk blijven: opvoedingsondersteuning, voedselhulp, woonproblematiek,  crisisopvang, budgethulpverlening.....</a:t>
            </a:r>
            <a:endParaRPr lang="nl-BE" sz="2400" dirty="0"/>
          </a:p>
          <a:p>
            <a:pPr marL="285750" indent="-285750">
              <a:buFont typeface="Arial" panose="020B0604020202020204" pitchFamily="34" charset="0"/>
              <a:buChar char="•"/>
            </a:pPr>
            <a:r>
              <a:rPr lang="nl-BE" sz="2400" dirty="0"/>
              <a:t>Participatie van mensen in armoede aan het beleid garanderen</a:t>
            </a:r>
          </a:p>
          <a:p>
            <a:pPr marL="742950" lvl="1" indent="-285750">
              <a:buFont typeface="Arial" panose="020B0604020202020204" pitchFamily="34" charset="0"/>
              <a:buChar char="•"/>
            </a:pPr>
            <a:r>
              <a:rPr lang="nl-NL" sz="2400" dirty="0"/>
              <a:t>samenwerking met welzijnsschakel of vereniging waar armen het woord nemen</a:t>
            </a:r>
          </a:p>
          <a:p>
            <a:pPr marL="742950" lvl="1" indent="-285750">
              <a:buFont typeface="Arial" panose="020B0604020202020204" pitchFamily="34" charset="0"/>
              <a:buChar char="•"/>
            </a:pPr>
            <a:r>
              <a:rPr lang="nl-NL" sz="2400" dirty="0"/>
              <a:t>verankering van stem van mensen in armoede in adviesraden</a:t>
            </a:r>
            <a:endParaRPr lang="nl-BE" dirty="0"/>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261409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5834616-469B-47C8-9DC7-DCDB7CF64290}"/>
              </a:ext>
            </a:extLst>
          </p:cNvPr>
          <p:cNvSpPr txBox="1"/>
          <p:nvPr/>
        </p:nvSpPr>
        <p:spPr>
          <a:xfrm>
            <a:off x="1524000" y="1397674"/>
            <a:ext cx="9932894" cy="4062651"/>
          </a:xfrm>
          <a:prstGeom prst="rect">
            <a:avLst/>
          </a:prstGeom>
          <a:noFill/>
        </p:spPr>
        <p:txBody>
          <a:bodyPr wrap="square" rtlCol="0">
            <a:spAutoFit/>
          </a:bodyPr>
          <a:lstStyle/>
          <a:p>
            <a:pPr marL="285750" indent="-285750">
              <a:buFont typeface="Arial" panose="020B0604020202020204" pitchFamily="34" charset="0"/>
              <a:buChar char="•"/>
            </a:pPr>
            <a:r>
              <a:rPr lang="nl-BE" sz="2400" dirty="0"/>
              <a:t>Budgettaire garanties voor het sociale beleid</a:t>
            </a:r>
          </a:p>
          <a:p>
            <a:pPr marL="285750" indent="-285750">
              <a:buFont typeface="Arial" panose="020B0604020202020204" pitchFamily="34" charset="0"/>
              <a:buChar char="•"/>
            </a:pPr>
            <a:r>
              <a:rPr lang="nl-BE" sz="2400" dirty="0"/>
              <a:t>Professionele autonomie voor de maatschappelijk werker</a:t>
            </a:r>
          </a:p>
          <a:p>
            <a:pPr marL="742950" lvl="1" indent="-285750">
              <a:buFont typeface="Arial" panose="020B0604020202020204" pitchFamily="34" charset="0"/>
              <a:buChar char="•"/>
            </a:pPr>
            <a:r>
              <a:rPr lang="nl-NL" sz="2400" dirty="0"/>
              <a:t>de maatschappelijk werker moet onafhankelijk kunnen werken met respect voor de privacy van de cliënt. Hulp mag niet afhankelijk zijn van budgetten (kom in januari maar terug de budgetten zijn op)</a:t>
            </a:r>
            <a:endParaRPr lang="nl-BE" sz="2400" dirty="0"/>
          </a:p>
          <a:p>
            <a:pPr marL="285750" indent="-285750">
              <a:buFont typeface="Arial" panose="020B0604020202020204" pitchFamily="34" charset="0"/>
              <a:buChar char="•"/>
            </a:pPr>
            <a:r>
              <a:rPr lang="nl-BE" sz="2400" dirty="0"/>
              <a:t>Onderzoeken van bestaande drempels en vermijden toekomstige drempels</a:t>
            </a:r>
          </a:p>
          <a:p>
            <a:pPr marL="742950" lvl="1" indent="-285750">
              <a:buFont typeface="Arial" panose="020B0604020202020204" pitchFamily="34" charset="0"/>
              <a:buChar char="•"/>
            </a:pPr>
            <a:r>
              <a:rPr lang="nl-NL" sz="2400" dirty="0"/>
              <a:t>een </a:t>
            </a:r>
            <a:r>
              <a:rPr lang="nl-NL" sz="2400" dirty="0" err="1"/>
              <a:t>inkanteling</a:t>
            </a:r>
            <a:r>
              <a:rPr lang="nl-NL" sz="2400" dirty="0"/>
              <a:t> zal de drempel niet verkleinen, enkel een fysiek samengaan kan dit mogelijk realiseren.</a:t>
            </a:r>
          </a:p>
          <a:p>
            <a:pPr marL="742950" lvl="1" indent="-285750">
              <a:buFont typeface="Arial" panose="020B0604020202020204" pitchFamily="34" charset="0"/>
              <a:buChar char="•"/>
            </a:pPr>
            <a:r>
              <a:rPr lang="nl-NL" sz="2400" dirty="0"/>
              <a:t>schaamte, privacy, wachtlijsten, … zijn mogelijke drempels</a:t>
            </a:r>
          </a:p>
          <a:p>
            <a:pPr marL="742950" lvl="1" indent="-285750">
              <a:buFont typeface="Arial" panose="020B0604020202020204" pitchFamily="34" charset="0"/>
              <a:buChar char="•"/>
            </a:pPr>
            <a:r>
              <a:rPr lang="nl-NL" sz="2400" dirty="0"/>
              <a:t>participatie van mensen die zorg nodig hebben is hier noodzakelijk</a:t>
            </a:r>
            <a:endParaRPr lang="nl-BE" sz="2400" dirty="0"/>
          </a:p>
          <a:p>
            <a:pPr marL="742950" lvl="1" indent="-285750">
              <a:buFont typeface="Arial" panose="020B0604020202020204" pitchFamily="34" charset="0"/>
              <a:buChar char="•"/>
            </a:pPr>
            <a:endParaRPr lang="nl-BE" dirty="0"/>
          </a:p>
        </p:txBody>
      </p:sp>
      <p:sp>
        <p:nvSpPr>
          <p:cNvPr id="6" name="Tekstvak 5">
            <a:extLst>
              <a:ext uri="{FF2B5EF4-FFF2-40B4-BE49-F238E27FC236}">
                <a16:creationId xmlns:a16="http://schemas.microsoft.com/office/drawing/2014/main" id="{D5B801DD-C90A-4794-A7D5-E76A5EBAF966}"/>
              </a:ext>
            </a:extLst>
          </p:cNvPr>
          <p:cNvSpPr txBox="1"/>
          <p:nvPr/>
        </p:nvSpPr>
        <p:spPr>
          <a:xfrm>
            <a:off x="1524000" y="507721"/>
            <a:ext cx="3334871" cy="646331"/>
          </a:xfrm>
          <a:prstGeom prst="rect">
            <a:avLst/>
          </a:prstGeom>
          <a:noFill/>
        </p:spPr>
        <p:txBody>
          <a:bodyPr wrap="square" rtlCol="0">
            <a:spAutoFit/>
          </a:bodyPr>
          <a:lstStyle/>
          <a:p>
            <a:r>
              <a:rPr lang="nl-BE" sz="3600" dirty="0"/>
              <a:t>Voorwaarden</a:t>
            </a:r>
          </a:p>
        </p:txBody>
      </p:sp>
    </p:spTree>
    <p:extLst>
      <p:ext uri="{BB962C8B-B14F-4D97-AF65-F5344CB8AC3E}">
        <p14:creationId xmlns:p14="http://schemas.microsoft.com/office/powerpoint/2010/main" val="136640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D72375D-4163-44D6-8414-667E171A09A9}"/>
              </a:ext>
            </a:extLst>
          </p:cNvPr>
          <p:cNvSpPr txBox="1"/>
          <p:nvPr/>
        </p:nvSpPr>
        <p:spPr>
          <a:xfrm>
            <a:off x="1021976" y="214716"/>
            <a:ext cx="9699812" cy="646331"/>
          </a:xfrm>
          <a:prstGeom prst="rect">
            <a:avLst/>
          </a:prstGeom>
          <a:noFill/>
        </p:spPr>
        <p:txBody>
          <a:bodyPr wrap="square" rtlCol="0">
            <a:spAutoFit/>
          </a:bodyPr>
          <a:lstStyle/>
          <a:p>
            <a:r>
              <a:rPr lang="nl-BE" sz="3600" dirty="0"/>
              <a:t>Kansen</a:t>
            </a:r>
          </a:p>
        </p:txBody>
      </p:sp>
      <p:sp>
        <p:nvSpPr>
          <p:cNvPr id="5" name="Tekstvak 4">
            <a:extLst>
              <a:ext uri="{FF2B5EF4-FFF2-40B4-BE49-F238E27FC236}">
                <a16:creationId xmlns:a16="http://schemas.microsoft.com/office/drawing/2014/main" id="{8A6D4878-5963-46E5-BBC4-D279468ACFC7}"/>
              </a:ext>
            </a:extLst>
          </p:cNvPr>
          <p:cNvSpPr txBox="1"/>
          <p:nvPr/>
        </p:nvSpPr>
        <p:spPr>
          <a:xfrm>
            <a:off x="1470212" y="1559859"/>
            <a:ext cx="9448800" cy="3108543"/>
          </a:xfrm>
          <a:prstGeom prst="rect">
            <a:avLst/>
          </a:prstGeom>
          <a:noFill/>
        </p:spPr>
        <p:txBody>
          <a:bodyPr wrap="square" rtlCol="0">
            <a:spAutoFit/>
          </a:bodyPr>
          <a:lstStyle/>
          <a:p>
            <a:pPr marL="285750" indent="-285750">
              <a:buFont typeface="Arial" panose="020B0604020202020204" pitchFamily="34" charset="0"/>
              <a:buChar char="•"/>
            </a:pPr>
            <a:r>
              <a:rPr lang="nl-BE" sz="2800" dirty="0"/>
              <a:t>Drempelverlagende dienstverlening voor een grotere groep mensen</a:t>
            </a:r>
          </a:p>
          <a:p>
            <a:pPr marL="285750" indent="-285750">
              <a:buFont typeface="Arial" panose="020B0604020202020204" pitchFamily="34" charset="0"/>
              <a:buChar char="•"/>
            </a:pPr>
            <a:r>
              <a:rPr lang="nl-BE" sz="2800" dirty="0"/>
              <a:t>Besef van armoedeproblematiek doorheen het hele lokale bestuur en personeelsbestand</a:t>
            </a:r>
          </a:p>
          <a:p>
            <a:pPr marL="285750" indent="-285750">
              <a:buFont typeface="Arial" panose="020B0604020202020204" pitchFamily="34" charset="0"/>
              <a:buChar char="•"/>
            </a:pPr>
            <a:r>
              <a:rPr lang="nl-BE" sz="2800" dirty="0"/>
              <a:t>Betere, efficiëntere en ruimere gemeentelijke dienstverlening.</a:t>
            </a:r>
          </a:p>
          <a:p>
            <a:pPr marL="285750" indent="-285750">
              <a:buFont typeface="Arial" panose="020B0604020202020204" pitchFamily="34" charset="0"/>
              <a:buChar char="•"/>
            </a:pPr>
            <a:r>
              <a:rPr lang="nl-BE" sz="2800" dirty="0"/>
              <a:t>Versterken van het lokaal sociaal beleid</a:t>
            </a:r>
          </a:p>
          <a:p>
            <a:pPr marL="285750" indent="-285750">
              <a:buFont typeface="Arial" panose="020B0604020202020204" pitchFamily="34" charset="0"/>
              <a:buChar char="•"/>
            </a:pPr>
            <a:r>
              <a:rPr lang="nl-BE" sz="2800" dirty="0"/>
              <a:t>Decreet Lokaal Sociaal Beleid</a:t>
            </a:r>
          </a:p>
        </p:txBody>
      </p:sp>
    </p:spTree>
    <p:extLst>
      <p:ext uri="{BB962C8B-B14F-4D97-AF65-F5344CB8AC3E}">
        <p14:creationId xmlns:p14="http://schemas.microsoft.com/office/powerpoint/2010/main" val="2006720492"/>
      </p:ext>
    </p:extLst>
  </p:cSld>
  <p:clrMapOvr>
    <a:masterClrMapping/>
  </p:clrMapOvr>
</p:sld>
</file>

<file path=ppt/theme/theme1.xml><?xml version="1.0" encoding="utf-8"?>
<a:theme xmlns:a="http://schemas.openxmlformats.org/drawingml/2006/main" name="Presentatie_Dep_WVG_2015">
  <a:themeElements>
    <a:clrScheme name="DepWVG">
      <a:dk1>
        <a:sysClr val="windowText" lastClr="000000"/>
      </a:dk1>
      <a:lt1>
        <a:sysClr val="window" lastClr="FFFFFF"/>
      </a:lt1>
      <a:dk2>
        <a:srgbClr val="8BAE00"/>
      </a:dk2>
      <a:lt2>
        <a:srgbClr val="EEECE1"/>
      </a:lt2>
      <a:accent1>
        <a:srgbClr val="8BAE00"/>
      </a:accent1>
      <a:accent2>
        <a:srgbClr val="23789C"/>
      </a:accent2>
      <a:accent3>
        <a:srgbClr val="C63131"/>
      </a:accent3>
      <a:accent4>
        <a:srgbClr val="C68031"/>
      </a:accent4>
      <a:accent5>
        <a:srgbClr val="FFE615"/>
      </a:accent5>
      <a:accent6>
        <a:srgbClr val="443939"/>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Dep_WVG_2015.potx [Alleen-lezen]" id="{9FADD5B1-EDAE-4616-9472-E0660EEC6ADD}" vid="{028192F4-5905-43A1-82EC-D5BBA84C73AD}"/>
    </a:ext>
  </a:extLst>
</a:theme>
</file>

<file path=ppt/theme/theme2.xml><?xml version="1.0" encoding="utf-8"?>
<a:theme xmlns:a="http://schemas.openxmlformats.org/drawingml/2006/main" name="Aangepast ontwerp">
  <a:themeElements>
    <a:clrScheme name="DepWVG">
      <a:dk1>
        <a:sysClr val="windowText" lastClr="000000"/>
      </a:dk1>
      <a:lt1>
        <a:sysClr val="window" lastClr="FFFFFF"/>
      </a:lt1>
      <a:dk2>
        <a:srgbClr val="8BAE00"/>
      </a:dk2>
      <a:lt2>
        <a:srgbClr val="EEECE1"/>
      </a:lt2>
      <a:accent1>
        <a:srgbClr val="8BAE00"/>
      </a:accent1>
      <a:accent2>
        <a:srgbClr val="23789C"/>
      </a:accent2>
      <a:accent3>
        <a:srgbClr val="C63131"/>
      </a:accent3>
      <a:accent4>
        <a:srgbClr val="C68031"/>
      </a:accent4>
      <a:accent5>
        <a:srgbClr val="FFE615"/>
      </a:accent5>
      <a:accent6>
        <a:srgbClr val="443939"/>
      </a:accent6>
      <a:hlink>
        <a:srgbClr val="0000FF"/>
      </a:hlink>
      <a:folHlink>
        <a:srgbClr val="80008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Dep_WVG_2015.potx [Alleen-lezen]" id="{9FADD5B1-EDAE-4616-9472-E0660EEC6ADD}" vid="{247FC39B-8C46-4EC4-A520-BA52C8BEE94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830CCA1D7391409959B1D11851253B" ma:contentTypeVersion="8" ma:contentTypeDescription="Een nieuw document maken." ma:contentTypeScope="" ma:versionID="ce696789dd651674c9df2f094ec9676f">
  <xsd:schema xmlns:xsd="http://www.w3.org/2001/XMLSchema" xmlns:xs="http://www.w3.org/2001/XMLSchema" xmlns:p="http://schemas.microsoft.com/office/2006/metadata/properties" xmlns:ns2="1a2291bd-860d-4a5e-995f-8589b9b7f24e" xmlns:ns3="17a8214c-cb1c-4e19-9080-e5d39d4156e3" targetNamespace="http://schemas.microsoft.com/office/2006/metadata/properties" ma:root="true" ma:fieldsID="6441388fc45dffbaf245e6951c84c313" ns2:_="" ns3:_="">
    <xsd:import namespace="1a2291bd-860d-4a5e-995f-8589b9b7f24e"/>
    <xsd:import namespace="17a8214c-cb1c-4e19-9080-e5d39d4156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291bd-860d-4a5e-995f-8589b9b7f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8214c-cb1c-4e19-9080-e5d39d4156e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7D7C53-9E52-4AC3-95CE-D84F55005DCB}"/>
</file>

<file path=customXml/itemProps2.xml><?xml version="1.0" encoding="utf-8"?>
<ds:datastoreItem xmlns:ds="http://schemas.openxmlformats.org/officeDocument/2006/customXml" ds:itemID="{8B60660F-0DA6-478E-B88E-759E0B4FEA99}">
  <ds:schemaRefs>
    <ds:schemaRef ds:uri="http://schemas.microsoft.com/sharepoint/v3/contenttype/forms"/>
  </ds:schemaRefs>
</ds:datastoreItem>
</file>

<file path=customXml/itemProps3.xml><?xml version="1.0" encoding="utf-8"?>
<ds:datastoreItem xmlns:ds="http://schemas.openxmlformats.org/officeDocument/2006/customXml" ds:itemID="{7418CCF8-89A0-460B-8310-24F95A240C21}">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metadata/properties"/>
    <ds:schemaRef ds:uri="http://purl.org/dc/terms/"/>
    <ds:schemaRef ds:uri="4b1c13b9-6777-41c7-a9fd-2be9564c6d08"/>
    <ds:schemaRef ds:uri="965ef0fb-6ed7-4381-81fa-4d5e02ab9c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246</TotalTime>
  <Words>1938</Words>
  <Application>Microsoft Office PowerPoint</Application>
  <PresentationFormat>Breedbeeld</PresentationFormat>
  <Paragraphs>323</Paragraphs>
  <Slides>23</Slides>
  <Notes>16</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23</vt:i4>
      </vt:variant>
    </vt:vector>
  </HeadingPairs>
  <TitlesOfParts>
    <vt:vector size="31" baseType="lpstr">
      <vt:lpstr>Arial</vt:lpstr>
      <vt:lpstr>Calibri</vt:lpstr>
      <vt:lpstr>Calibri Light</vt:lpstr>
      <vt:lpstr>FlandersArtSans-Bold</vt:lpstr>
      <vt:lpstr>FlandersArtSans-Regular</vt:lpstr>
      <vt:lpstr>Wingdings</vt:lpstr>
      <vt:lpstr>Presentatie_Dep_WVG_2015</vt:lpstr>
      <vt:lpstr>Aangepast ontwerp</vt:lpstr>
      <vt:lpstr>   Inkanteling OCMW in gemeente Decreet lokaal sociaal beleid</vt:lpstr>
      <vt:lpstr>Inleiding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Wat is lokaal sociaal beleid?</vt:lpstr>
      <vt:lpstr>PowerPoint-presentatie</vt:lpstr>
      <vt:lpstr>Vlaams en lokaal beleid versterken elkaar</vt:lpstr>
      <vt:lpstr>Tien feiten over het samenwerkingsverband geïntegreerd breed onthaal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Bedankt voor jullie enthousiasme ! </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 Rudder, Carmen</dc:creator>
  <cp:lastModifiedBy>Van Noten Dirk</cp:lastModifiedBy>
  <cp:revision>30</cp:revision>
  <cp:lastPrinted>2018-12-03T11:55:12Z</cp:lastPrinted>
  <dcterms:created xsi:type="dcterms:W3CDTF">2015-01-21T14:34:17Z</dcterms:created>
  <dcterms:modified xsi:type="dcterms:W3CDTF">2019-03-28T10:16:36Z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0x0101004D830CCA1D7391409959B1D11851253B</vt:lpwstr>
  </property>
  <property fmtid="{D5CDD505-2E9C-101B-9397-08002B2CF9AE}" pid="3" name="IsMyDocuments">
    <vt:bool>true</vt:bool>
  </property>
  <property fmtid="{D5CDD505-2E9C-101B-9397-08002B2CF9AE}" pid="4" name="AuthorIds_UIVersion_1024">
    <vt:lpwstr>351</vt:lpwstr>
  </property>
</Properties>
</file>