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75"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5060D5-9FBC-4DD3-AADC-C52B0677027D}" v="288" dt="2019-04-23T14:40:41.9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30" autoAdjust="0"/>
    <p:restoredTop sz="94660"/>
  </p:normalViewPr>
  <p:slideViewPr>
    <p:cSldViewPr snapToGrid="0">
      <p:cViewPr varScale="1">
        <p:scale>
          <a:sx n="86" d="100"/>
          <a:sy n="86"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lcaen Annemie" userId="bf8b778b-45ea-473d-a011-4e4e721aac29" providerId="ADAL" clId="{4A5060D5-9FBC-4DD3-AADC-C52B0677027D}"/>
    <pc:docChg chg="undo custSel addSld delSld modSld">
      <pc:chgData name="Balcaen Annemie" userId="bf8b778b-45ea-473d-a011-4e4e721aac29" providerId="ADAL" clId="{4A5060D5-9FBC-4DD3-AADC-C52B0677027D}" dt="2019-04-23T14:40:41.934" v="286" actId="20577"/>
      <pc:docMkLst>
        <pc:docMk/>
      </pc:docMkLst>
      <pc:sldChg chg="modSp add del">
        <pc:chgData name="Balcaen Annemie" userId="bf8b778b-45ea-473d-a011-4e4e721aac29" providerId="ADAL" clId="{4A5060D5-9FBC-4DD3-AADC-C52B0677027D}" dt="2019-04-23T14:40:10.584" v="272" actId="20577"/>
        <pc:sldMkLst>
          <pc:docMk/>
          <pc:sldMk cId="1462722605" sldId="263"/>
        </pc:sldMkLst>
        <pc:spChg chg="mod">
          <ac:chgData name="Balcaen Annemie" userId="bf8b778b-45ea-473d-a011-4e4e721aac29" providerId="ADAL" clId="{4A5060D5-9FBC-4DD3-AADC-C52B0677027D}" dt="2019-04-23T14:40:10.584" v="272" actId="20577"/>
          <ac:spMkLst>
            <pc:docMk/>
            <pc:sldMk cId="1462722605" sldId="263"/>
            <ac:spMk id="27650" creationId="{00000000-0000-0000-0000-000000000000}"/>
          </ac:spMkLst>
        </pc:spChg>
      </pc:sldChg>
      <pc:sldChg chg="modSp">
        <pc:chgData name="Balcaen Annemie" userId="bf8b778b-45ea-473d-a011-4e4e721aac29" providerId="ADAL" clId="{4A5060D5-9FBC-4DD3-AADC-C52B0677027D}" dt="2019-04-23T14:40:18.280" v="273" actId="1076"/>
        <pc:sldMkLst>
          <pc:docMk/>
          <pc:sldMk cId="2478490128" sldId="264"/>
        </pc:sldMkLst>
        <pc:spChg chg="mod">
          <ac:chgData name="Balcaen Annemie" userId="bf8b778b-45ea-473d-a011-4e4e721aac29" providerId="ADAL" clId="{4A5060D5-9FBC-4DD3-AADC-C52B0677027D}" dt="2019-04-23T14:40:18.280" v="273" actId="1076"/>
          <ac:spMkLst>
            <pc:docMk/>
            <pc:sldMk cId="2478490128" sldId="264"/>
            <ac:spMk id="5" creationId="{00000000-0000-0000-0000-000000000000}"/>
          </ac:spMkLst>
        </pc:spChg>
      </pc:sldChg>
      <pc:sldChg chg="modSp modAnim">
        <pc:chgData name="Balcaen Annemie" userId="bf8b778b-45ea-473d-a011-4e4e721aac29" providerId="ADAL" clId="{4A5060D5-9FBC-4DD3-AADC-C52B0677027D}" dt="2019-04-23T14:40:41.934" v="286" actId="20577"/>
        <pc:sldMkLst>
          <pc:docMk/>
          <pc:sldMk cId="2557853865" sldId="266"/>
        </pc:sldMkLst>
        <pc:spChg chg="mod">
          <ac:chgData name="Balcaen Annemie" userId="bf8b778b-45ea-473d-a011-4e4e721aac29" providerId="ADAL" clId="{4A5060D5-9FBC-4DD3-AADC-C52B0677027D}" dt="2019-04-23T14:40:41.934" v="286" actId="20577"/>
          <ac:spMkLst>
            <pc:docMk/>
            <pc:sldMk cId="2557853865" sldId="266"/>
            <ac:spMk id="5" creationId="{00000000-0000-0000-0000-000000000000}"/>
          </ac:spMkLst>
        </pc:spChg>
      </pc:sldChg>
      <pc:sldChg chg="modSp">
        <pc:chgData name="Balcaen Annemie" userId="bf8b778b-45ea-473d-a011-4e4e721aac29" providerId="ADAL" clId="{4A5060D5-9FBC-4DD3-AADC-C52B0677027D}" dt="2019-04-23T14:38:35.699" v="174" actId="1076"/>
        <pc:sldMkLst>
          <pc:docMk/>
          <pc:sldMk cId="3643459968" sldId="275"/>
        </pc:sldMkLst>
        <pc:spChg chg="mod">
          <ac:chgData name="Balcaen Annemie" userId="bf8b778b-45ea-473d-a011-4e4e721aac29" providerId="ADAL" clId="{4A5060D5-9FBC-4DD3-AADC-C52B0677027D}" dt="2019-04-23T14:38:35.699" v="174" actId="1076"/>
          <ac:spMkLst>
            <pc:docMk/>
            <pc:sldMk cId="3643459968" sldId="275"/>
            <ac:spMk id="2" creationId="{51F35E97-4528-4A55-A28A-37D83C1E9AA0}"/>
          </ac:spMkLst>
        </pc:spChg>
      </pc:sldChg>
      <pc:sldChg chg="modSp add">
        <pc:chgData name="Balcaen Annemie" userId="bf8b778b-45ea-473d-a011-4e4e721aac29" providerId="ADAL" clId="{4A5060D5-9FBC-4DD3-AADC-C52B0677027D}" dt="2019-04-23T14:31:16.223" v="36" actId="20577"/>
        <pc:sldMkLst>
          <pc:docMk/>
          <pc:sldMk cId="407348564" sldId="276"/>
        </pc:sldMkLst>
        <pc:spChg chg="mod">
          <ac:chgData name="Balcaen Annemie" userId="bf8b778b-45ea-473d-a011-4e4e721aac29" providerId="ADAL" clId="{4A5060D5-9FBC-4DD3-AADC-C52B0677027D}" dt="2019-04-23T14:31:16.223" v="36" actId="20577"/>
          <ac:spMkLst>
            <pc:docMk/>
            <pc:sldMk cId="407348564" sldId="276"/>
            <ac:spMk id="36866" creationId="{00000000-0000-0000-0000-000000000000}"/>
          </ac:spMkLst>
        </pc:spChg>
      </pc:sldChg>
      <pc:sldChg chg="modSp add">
        <pc:chgData name="Balcaen Annemie" userId="bf8b778b-45ea-473d-a011-4e4e721aac29" providerId="ADAL" clId="{4A5060D5-9FBC-4DD3-AADC-C52B0677027D}" dt="2019-04-23T14:31:27.935" v="39" actId="207"/>
        <pc:sldMkLst>
          <pc:docMk/>
          <pc:sldMk cId="2537785758" sldId="277"/>
        </pc:sldMkLst>
        <pc:spChg chg="mod">
          <ac:chgData name="Balcaen Annemie" userId="bf8b778b-45ea-473d-a011-4e4e721aac29" providerId="ADAL" clId="{4A5060D5-9FBC-4DD3-AADC-C52B0677027D}" dt="2019-04-23T14:31:27.935" v="39" actId="207"/>
          <ac:spMkLst>
            <pc:docMk/>
            <pc:sldMk cId="2537785758" sldId="277"/>
            <ac:spMk id="37890" creationId="{00000000-0000-0000-0000-000000000000}"/>
          </ac:spMkLst>
        </pc:spChg>
      </pc:sldChg>
      <pc:sldChg chg="modSp add">
        <pc:chgData name="Balcaen Annemie" userId="bf8b778b-45ea-473d-a011-4e4e721aac29" providerId="ADAL" clId="{4A5060D5-9FBC-4DD3-AADC-C52B0677027D}" dt="2019-04-23T14:32:08.691" v="69" actId="20577"/>
        <pc:sldMkLst>
          <pc:docMk/>
          <pc:sldMk cId="497738772" sldId="278"/>
        </pc:sldMkLst>
        <pc:spChg chg="mod">
          <ac:chgData name="Balcaen Annemie" userId="bf8b778b-45ea-473d-a011-4e4e721aac29" providerId="ADAL" clId="{4A5060D5-9FBC-4DD3-AADC-C52B0677027D}" dt="2019-04-23T14:32:08.691" v="69" actId="20577"/>
          <ac:spMkLst>
            <pc:docMk/>
            <pc:sldMk cId="497738772" sldId="278"/>
            <ac:spMk id="38914" creationId="{00000000-0000-0000-0000-000000000000}"/>
          </ac:spMkLst>
        </pc:spChg>
      </pc:sldChg>
      <pc:sldChg chg="add">
        <pc:chgData name="Balcaen Annemie" userId="bf8b778b-45ea-473d-a011-4e4e721aac29" providerId="ADAL" clId="{4A5060D5-9FBC-4DD3-AADC-C52B0677027D}" dt="2019-04-23T14:30:33.106" v="12"/>
        <pc:sldMkLst>
          <pc:docMk/>
          <pc:sldMk cId="1290499257" sldId="279"/>
        </pc:sldMkLst>
      </pc:sldChg>
      <pc:sldChg chg="add">
        <pc:chgData name="Balcaen Annemie" userId="bf8b778b-45ea-473d-a011-4e4e721aac29" providerId="ADAL" clId="{4A5060D5-9FBC-4DD3-AADC-C52B0677027D}" dt="2019-04-23T14:30:33.106" v="12"/>
        <pc:sldMkLst>
          <pc:docMk/>
          <pc:sldMk cId="3361138883" sldId="280"/>
        </pc:sldMkLst>
      </pc:sldChg>
      <pc:sldChg chg="add">
        <pc:chgData name="Balcaen Annemie" userId="bf8b778b-45ea-473d-a011-4e4e721aac29" providerId="ADAL" clId="{4A5060D5-9FBC-4DD3-AADC-C52B0677027D}" dt="2019-04-23T14:30:33.106" v="12"/>
        <pc:sldMkLst>
          <pc:docMk/>
          <pc:sldMk cId="1285302320" sldId="281"/>
        </pc:sldMkLst>
      </pc:sldChg>
      <pc:sldChg chg="modSp add">
        <pc:chgData name="Balcaen Annemie" userId="bf8b778b-45ea-473d-a011-4e4e721aac29" providerId="ADAL" clId="{4A5060D5-9FBC-4DD3-AADC-C52B0677027D}" dt="2019-04-23T14:32:29.657" v="70" actId="1076"/>
        <pc:sldMkLst>
          <pc:docMk/>
          <pc:sldMk cId="3021361398" sldId="282"/>
        </pc:sldMkLst>
        <pc:spChg chg="mod">
          <ac:chgData name="Balcaen Annemie" userId="bf8b778b-45ea-473d-a011-4e4e721aac29" providerId="ADAL" clId="{4A5060D5-9FBC-4DD3-AADC-C52B0677027D}" dt="2019-04-23T14:32:29.657" v="70" actId="1076"/>
          <ac:spMkLst>
            <pc:docMk/>
            <pc:sldMk cId="3021361398" sldId="282"/>
            <ac:spMk id="4" creationId="{00000000-0000-0000-0000-000000000000}"/>
          </ac:spMkLst>
        </pc:spChg>
      </pc:sldChg>
      <pc:sldChg chg="modSp add">
        <pc:chgData name="Balcaen Annemie" userId="bf8b778b-45ea-473d-a011-4e4e721aac29" providerId="ADAL" clId="{4A5060D5-9FBC-4DD3-AADC-C52B0677027D}" dt="2019-04-23T14:33:28.785" v="75" actId="1076"/>
        <pc:sldMkLst>
          <pc:docMk/>
          <pc:sldMk cId="1137600646" sldId="283"/>
        </pc:sldMkLst>
        <pc:spChg chg="mod">
          <ac:chgData name="Balcaen Annemie" userId="bf8b778b-45ea-473d-a011-4e4e721aac29" providerId="ADAL" clId="{4A5060D5-9FBC-4DD3-AADC-C52B0677027D}" dt="2019-04-23T14:33:28.785" v="75" actId="1076"/>
          <ac:spMkLst>
            <pc:docMk/>
            <pc:sldMk cId="1137600646" sldId="283"/>
            <ac:spMk id="2" creationId="{00000000-0000-0000-0000-000000000000}"/>
          </ac:spMkLst>
        </pc:spChg>
      </pc:sldChg>
      <pc:sldChg chg="add">
        <pc:chgData name="Balcaen Annemie" userId="bf8b778b-45ea-473d-a011-4e4e721aac29" providerId="ADAL" clId="{4A5060D5-9FBC-4DD3-AADC-C52B0677027D}" dt="2019-04-23T14:30:33.106" v="12"/>
        <pc:sldMkLst>
          <pc:docMk/>
          <pc:sldMk cId="3004184542" sldId="284"/>
        </pc:sldMkLst>
      </pc:sldChg>
      <pc:sldChg chg="add">
        <pc:chgData name="Balcaen Annemie" userId="bf8b778b-45ea-473d-a011-4e4e721aac29" providerId="ADAL" clId="{4A5060D5-9FBC-4DD3-AADC-C52B0677027D}" dt="2019-04-23T14:30:33.106" v="12"/>
        <pc:sldMkLst>
          <pc:docMk/>
          <pc:sldMk cId="1110544046" sldId="285"/>
        </pc:sldMkLst>
      </pc:sldChg>
      <pc:sldChg chg="add">
        <pc:chgData name="Balcaen Annemie" userId="bf8b778b-45ea-473d-a011-4e4e721aac29" providerId="ADAL" clId="{4A5060D5-9FBC-4DD3-AADC-C52B0677027D}" dt="2019-04-23T14:30:33.106" v="12"/>
        <pc:sldMkLst>
          <pc:docMk/>
          <pc:sldMk cId="3627993639" sldId="286"/>
        </pc:sldMkLst>
      </pc:sldChg>
      <pc:sldChg chg="modSp add">
        <pc:chgData name="Balcaen Annemie" userId="bf8b778b-45ea-473d-a011-4e4e721aac29" providerId="ADAL" clId="{4A5060D5-9FBC-4DD3-AADC-C52B0677027D}" dt="2019-04-23T14:35:05.083" v="85" actId="20577"/>
        <pc:sldMkLst>
          <pc:docMk/>
          <pc:sldMk cId="1646766707" sldId="287"/>
        </pc:sldMkLst>
        <pc:spChg chg="mod">
          <ac:chgData name="Balcaen Annemie" userId="bf8b778b-45ea-473d-a011-4e4e721aac29" providerId="ADAL" clId="{4A5060D5-9FBC-4DD3-AADC-C52B0677027D}" dt="2019-04-23T14:34:56.782" v="84" actId="1076"/>
          <ac:spMkLst>
            <pc:docMk/>
            <pc:sldMk cId="1646766707" sldId="287"/>
            <ac:spMk id="2" creationId="{00000000-0000-0000-0000-000000000000}"/>
          </ac:spMkLst>
        </pc:spChg>
        <pc:spChg chg="mod">
          <ac:chgData name="Balcaen Annemie" userId="bf8b778b-45ea-473d-a011-4e4e721aac29" providerId="ADAL" clId="{4A5060D5-9FBC-4DD3-AADC-C52B0677027D}" dt="2019-04-23T14:35:05.083" v="85" actId="20577"/>
          <ac:spMkLst>
            <pc:docMk/>
            <pc:sldMk cId="1646766707" sldId="287"/>
            <ac:spMk id="3" creationId="{00000000-0000-0000-0000-000000000000}"/>
          </ac:spMkLst>
        </pc:spChg>
      </pc:sldChg>
      <pc:sldChg chg="modSp add">
        <pc:chgData name="Balcaen Annemie" userId="bf8b778b-45ea-473d-a011-4e4e721aac29" providerId="ADAL" clId="{4A5060D5-9FBC-4DD3-AADC-C52B0677027D}" dt="2019-04-23T14:34:37.896" v="81" actId="1076"/>
        <pc:sldMkLst>
          <pc:docMk/>
          <pc:sldMk cId="1465126136" sldId="288"/>
        </pc:sldMkLst>
        <pc:spChg chg="mod">
          <ac:chgData name="Balcaen Annemie" userId="bf8b778b-45ea-473d-a011-4e4e721aac29" providerId="ADAL" clId="{4A5060D5-9FBC-4DD3-AADC-C52B0677027D}" dt="2019-04-23T14:34:37.896" v="81" actId="1076"/>
          <ac:spMkLst>
            <pc:docMk/>
            <pc:sldMk cId="1465126136" sldId="288"/>
            <ac:spMk id="2" creationId="{00000000-0000-0000-0000-000000000000}"/>
          </ac:spMkLst>
        </pc:spChg>
        <pc:spChg chg="mod">
          <ac:chgData name="Balcaen Annemie" userId="bf8b778b-45ea-473d-a011-4e4e721aac29" providerId="ADAL" clId="{4A5060D5-9FBC-4DD3-AADC-C52B0677027D}" dt="2019-04-23T14:34:27.337" v="78" actId="255"/>
          <ac:spMkLst>
            <pc:docMk/>
            <pc:sldMk cId="1465126136" sldId="288"/>
            <ac:spMk id="3" creationId="{00000000-0000-0000-0000-000000000000}"/>
          </ac:spMkLst>
        </pc:spChg>
      </pc:sldChg>
      <pc:sldChg chg="add">
        <pc:chgData name="Balcaen Annemie" userId="bf8b778b-45ea-473d-a011-4e4e721aac29" providerId="ADAL" clId="{4A5060D5-9FBC-4DD3-AADC-C52B0677027D}" dt="2019-04-23T14:30:33.106" v="12"/>
        <pc:sldMkLst>
          <pc:docMk/>
          <pc:sldMk cId="1636921391" sldId="289"/>
        </pc:sldMkLst>
      </pc:sldChg>
      <pc:sldChg chg="add">
        <pc:chgData name="Balcaen Annemie" userId="bf8b778b-45ea-473d-a011-4e4e721aac29" providerId="ADAL" clId="{4A5060D5-9FBC-4DD3-AADC-C52B0677027D}" dt="2019-04-23T14:30:33.106" v="12"/>
        <pc:sldMkLst>
          <pc:docMk/>
          <pc:sldMk cId="1163497193" sldId="290"/>
        </pc:sldMkLst>
      </pc:sldChg>
      <pc:sldChg chg="add">
        <pc:chgData name="Balcaen Annemie" userId="bf8b778b-45ea-473d-a011-4e4e721aac29" providerId="ADAL" clId="{4A5060D5-9FBC-4DD3-AADC-C52B0677027D}" dt="2019-04-23T14:30:33.106" v="12"/>
        <pc:sldMkLst>
          <pc:docMk/>
          <pc:sldMk cId="569201910"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685943-6672-4E16-8C42-C2481AD2C4B5}" type="datetimeFigureOut">
              <a:rPr lang="nl-BE" smtClean="0"/>
              <a:t>23/04/2019</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0EC41C-6768-4785-A2DB-436D9DEE7408}" type="slidenum">
              <a:rPr lang="nl-BE" smtClean="0"/>
              <a:t>‹nr.›</a:t>
            </a:fld>
            <a:endParaRPr lang="nl-BE"/>
          </a:p>
        </p:txBody>
      </p:sp>
    </p:spTree>
    <p:extLst>
      <p:ext uri="{BB962C8B-B14F-4D97-AF65-F5344CB8AC3E}">
        <p14:creationId xmlns:p14="http://schemas.microsoft.com/office/powerpoint/2010/main" val="2531819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Tijdelijke aanduiding voor notities 2"/>
          <p:cNvSpPr>
            <a:spLocks noGrp="1"/>
          </p:cNvSpPr>
          <p:nvPr>
            <p:ph type="body" idx="1"/>
          </p:nvPr>
        </p:nvSpPr>
        <p:spPr/>
        <p:txBody>
          <a:bodyPr/>
          <a:lstStyle/>
          <a:p>
            <a:pPr>
              <a:lnSpc>
                <a:spcPts val="2355"/>
              </a:lnSpc>
              <a:defRPr/>
            </a:pPr>
            <a:r>
              <a:rPr lang="nl-BE" spc="11" dirty="0">
                <a:solidFill>
                  <a:srgbClr val="2B3636"/>
                </a:solidFill>
                <a:ea typeface="Times New Roman" panose="02020603050405020304" pitchFamily="18" charset="0"/>
              </a:rPr>
              <a:t>Vaak heeft een vergadering de neiging om bijna onmiddellijk over een concrete oplossing te praten: </a:t>
            </a:r>
            <a:r>
              <a:rPr lang="nl-BE" spc="11" dirty="0" err="1">
                <a:solidFill>
                  <a:srgbClr val="2B3636"/>
                </a:solidFill>
                <a:ea typeface="Times New Roman" panose="02020603050405020304" pitchFamily="18" charset="0"/>
              </a:rPr>
              <a:t>bvb</a:t>
            </a:r>
            <a:r>
              <a:rPr lang="nl-BE" spc="11" dirty="0">
                <a:solidFill>
                  <a:srgbClr val="2B3636"/>
                </a:solidFill>
                <a:ea typeface="Times New Roman" panose="02020603050405020304" pitchFamily="18" charset="0"/>
              </a:rPr>
              <a:t>. verkeersdrempels als toverformule tegen verkeersproblemen. Snel één oplossing op tafel uitwerken, gaat misschien wel snel. Maar het is zeker geen ideale vergaderformule.</a:t>
            </a:r>
            <a:endParaRPr lang="nl-BE" dirty="0">
              <a:ea typeface="Times New Roman" panose="02020603050405020304" pitchFamily="18" charset="0"/>
            </a:endParaRPr>
          </a:p>
          <a:p>
            <a:pPr>
              <a:lnSpc>
                <a:spcPts val="2355"/>
              </a:lnSpc>
              <a:defRPr/>
            </a:pPr>
            <a:r>
              <a:rPr lang="nl-BE" spc="11" dirty="0">
                <a:solidFill>
                  <a:srgbClr val="2B3636"/>
                </a:solidFill>
                <a:ea typeface="Times New Roman" panose="02020603050405020304" pitchFamily="18" charset="0"/>
              </a:rPr>
              <a:t>Hoe wordt een knelpunt vanuit verschillende gezichtspunten aangevoeld? Goed advieswerk veronderstelt dat we nadenken over meer dan één alternatief. Een brainstorm kan verschillende alternatieven bieden. </a:t>
            </a:r>
          </a:p>
          <a:p>
            <a:pPr>
              <a:lnSpc>
                <a:spcPts val="2355"/>
              </a:lnSpc>
              <a:defRPr/>
            </a:pPr>
            <a:r>
              <a:rPr lang="nl-BE" spc="11" dirty="0">
                <a:solidFill>
                  <a:srgbClr val="2B3636"/>
                </a:solidFill>
                <a:ea typeface="Times New Roman" panose="02020603050405020304" pitchFamily="18" charset="0"/>
              </a:rPr>
              <a:t>Stap 1: Vertrek steeds vanuit een vraag, bijvoorbeeld hoe kunnen we de verkeersproblemen aanpakken?…</a:t>
            </a:r>
          </a:p>
          <a:p>
            <a:pPr>
              <a:lnSpc>
                <a:spcPts val="2355"/>
              </a:lnSpc>
              <a:defRPr/>
            </a:pPr>
            <a:r>
              <a:rPr lang="nl-BE" spc="11" dirty="0">
                <a:solidFill>
                  <a:srgbClr val="2B3636"/>
                </a:solidFill>
                <a:ea typeface="Times New Roman" panose="02020603050405020304" pitchFamily="18" charset="0"/>
              </a:rPr>
              <a:t>Stap 2: Iedereen die wil, krijgt de kans om zijn mening of idee op tafel te leggen. Er wordt aanvankelijk geen commentaar op gegeven. </a:t>
            </a:r>
          </a:p>
          <a:p>
            <a:pPr>
              <a:lnSpc>
                <a:spcPts val="2355"/>
              </a:lnSpc>
              <a:defRPr/>
            </a:pPr>
            <a:r>
              <a:rPr lang="nl-BE" spc="11" dirty="0">
                <a:solidFill>
                  <a:srgbClr val="2B3636"/>
                </a:solidFill>
                <a:ea typeface="Times New Roman" panose="02020603050405020304" pitchFamily="18" charset="0"/>
              </a:rPr>
              <a:t>Stap 3: Pas iedereen aan tafel zijn idee heeft gegeven, start het échte debat. Er liggen nu verschillende opties op tafel.</a:t>
            </a:r>
            <a:endParaRPr lang="nl-BE" dirty="0">
              <a:ea typeface="Times New Roman" panose="02020603050405020304" pitchFamily="18" charset="0"/>
            </a:endParaRPr>
          </a:p>
          <a:p>
            <a:pPr>
              <a:defRPr/>
            </a:pPr>
            <a:endParaRPr lang="nl-BE" dirty="0"/>
          </a:p>
          <a:p>
            <a:pPr>
              <a:defRPr/>
            </a:pPr>
            <a:endParaRPr lang="nl-BE" i="1" dirty="0"/>
          </a:p>
          <a:p>
            <a:pPr>
              <a:defRPr/>
            </a:pPr>
            <a:endParaRPr lang="nl-BE" dirty="0"/>
          </a:p>
        </p:txBody>
      </p:sp>
      <p:sp>
        <p:nvSpPr>
          <p:cNvPr id="4403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7554" indent="-299058">
              <a:defRPr>
                <a:solidFill>
                  <a:schemeClr val="tx1"/>
                </a:solidFill>
                <a:latin typeface="Calibri" panose="020F0502020204030204" pitchFamily="34" charset="0"/>
              </a:defRPr>
            </a:lvl2pPr>
            <a:lvl3pPr marL="1196237" indent="-239248">
              <a:defRPr>
                <a:solidFill>
                  <a:schemeClr val="tx1"/>
                </a:solidFill>
                <a:latin typeface="Calibri" panose="020F0502020204030204" pitchFamily="34" charset="0"/>
              </a:defRPr>
            </a:lvl3pPr>
            <a:lvl4pPr marL="1674730" indent="-239248">
              <a:defRPr>
                <a:solidFill>
                  <a:schemeClr val="tx1"/>
                </a:solidFill>
                <a:latin typeface="Calibri" panose="020F0502020204030204" pitchFamily="34" charset="0"/>
              </a:defRPr>
            </a:lvl4pPr>
            <a:lvl5pPr marL="2153225" indent="-239248">
              <a:defRPr>
                <a:solidFill>
                  <a:schemeClr val="tx1"/>
                </a:solidFill>
                <a:latin typeface="Calibri" panose="020F0502020204030204" pitchFamily="34" charset="0"/>
              </a:defRPr>
            </a:lvl5pPr>
            <a:lvl6pPr marL="2631718" indent="-239248" eaLnBrk="0" fontAlgn="base" hangingPunct="0">
              <a:spcBef>
                <a:spcPct val="0"/>
              </a:spcBef>
              <a:spcAft>
                <a:spcPct val="0"/>
              </a:spcAft>
              <a:defRPr>
                <a:solidFill>
                  <a:schemeClr val="tx1"/>
                </a:solidFill>
                <a:latin typeface="Calibri" panose="020F0502020204030204" pitchFamily="34" charset="0"/>
              </a:defRPr>
            </a:lvl6pPr>
            <a:lvl7pPr marL="3110214" indent="-239248" eaLnBrk="0" fontAlgn="base" hangingPunct="0">
              <a:spcBef>
                <a:spcPct val="0"/>
              </a:spcBef>
              <a:spcAft>
                <a:spcPct val="0"/>
              </a:spcAft>
              <a:defRPr>
                <a:solidFill>
                  <a:schemeClr val="tx1"/>
                </a:solidFill>
                <a:latin typeface="Calibri" panose="020F0502020204030204" pitchFamily="34" charset="0"/>
              </a:defRPr>
            </a:lvl7pPr>
            <a:lvl8pPr marL="3588707" indent="-239248" eaLnBrk="0" fontAlgn="base" hangingPunct="0">
              <a:spcBef>
                <a:spcPct val="0"/>
              </a:spcBef>
              <a:spcAft>
                <a:spcPct val="0"/>
              </a:spcAft>
              <a:defRPr>
                <a:solidFill>
                  <a:schemeClr val="tx1"/>
                </a:solidFill>
                <a:latin typeface="Calibri" panose="020F0502020204030204" pitchFamily="34" charset="0"/>
              </a:defRPr>
            </a:lvl8pPr>
            <a:lvl9pPr marL="4067202" indent="-23924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DA74C17-5DC8-4AC6-BE10-BC41D0CD10CA}" type="slidenum">
              <a:rPr lang="en-GB" altLang="nl-BE" smtClean="0"/>
              <a:pPr fontAlgn="base">
                <a:spcBef>
                  <a:spcPct val="0"/>
                </a:spcBef>
                <a:spcAft>
                  <a:spcPct val="0"/>
                </a:spcAft>
              </a:pPr>
              <a:t>5</a:t>
            </a:fld>
            <a:endParaRPr lang="en-GB" altLang="nl-BE"/>
          </a:p>
        </p:txBody>
      </p:sp>
    </p:spTree>
    <p:extLst>
      <p:ext uri="{BB962C8B-B14F-4D97-AF65-F5344CB8AC3E}">
        <p14:creationId xmlns:p14="http://schemas.microsoft.com/office/powerpoint/2010/main" val="4281747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Als je als lokale ouderenraad zelf geen memorandum gepubliceerd hebt,</a:t>
            </a:r>
            <a:r>
              <a:rPr lang="nl-BE" baseline="0" dirty="0"/>
              <a:t> kun je ook steeds terugvallen op het memorandum dat de Vlaamse Ouderenraad verspreidde. Hierin worden zeven speerpunten uit de doeken gedaan voor een leeftijdsvriendelijk lokaal ouderenbeleid: </a:t>
            </a:r>
          </a:p>
          <a:p>
            <a:pPr marL="514350" indent="-514350">
              <a:buFont typeface="+mj-lt"/>
              <a:buAutoNum type="arabicPeriod"/>
            </a:pPr>
            <a:r>
              <a:rPr lang="nl-BE" dirty="0"/>
              <a:t>Vertrek vanuit dialoog met ouderen</a:t>
            </a:r>
          </a:p>
          <a:p>
            <a:pPr marL="514350" indent="-514350">
              <a:buFont typeface="+mj-lt"/>
              <a:buAutoNum type="arabicPeriod"/>
            </a:pPr>
            <a:r>
              <a:rPr lang="nl-BE" dirty="0"/>
              <a:t>Ga de strijd aan met armoede en sociale uitsluiting</a:t>
            </a:r>
          </a:p>
          <a:p>
            <a:pPr marL="514350" indent="-514350">
              <a:buFont typeface="+mj-lt"/>
              <a:buAutoNum type="arabicPeriod"/>
            </a:pPr>
            <a:r>
              <a:rPr lang="nl-BE" dirty="0"/>
              <a:t>Bied ouderen kansen om te participeren</a:t>
            </a:r>
          </a:p>
          <a:p>
            <a:pPr marL="514350" indent="-514350">
              <a:buFont typeface="+mj-lt"/>
              <a:buAutoNum type="arabicPeriod"/>
            </a:pPr>
            <a:r>
              <a:rPr lang="nl-BE" dirty="0"/>
              <a:t>Zorg dat elke oudere in een kwalitatieve en aangepaste woning kan wonen</a:t>
            </a:r>
          </a:p>
          <a:p>
            <a:pPr marL="514350" indent="-514350">
              <a:buFont typeface="+mj-lt"/>
              <a:buAutoNum type="arabicPeriod"/>
            </a:pPr>
            <a:r>
              <a:rPr lang="nl-BE" dirty="0"/>
              <a:t>Neem hindernissen weg op vlak van mobiliteit en openbare ruimte</a:t>
            </a:r>
          </a:p>
          <a:p>
            <a:pPr marL="514350" indent="-514350">
              <a:buFont typeface="+mj-lt"/>
              <a:buAutoNum type="arabicPeriod"/>
            </a:pPr>
            <a:r>
              <a:rPr lang="nl-BE" dirty="0"/>
              <a:t>Draag zorg voor ieders welzijn</a:t>
            </a:r>
          </a:p>
          <a:p>
            <a:pPr marL="514350" indent="-514350">
              <a:buFont typeface="+mj-lt"/>
              <a:buAutoNum type="arabicPeriod"/>
            </a:pPr>
            <a:r>
              <a:rPr lang="nl-BE" dirty="0"/>
              <a:t>Breng de buurt in beweging</a:t>
            </a:r>
          </a:p>
          <a:p>
            <a:pPr marL="0" indent="0">
              <a:buFont typeface="+mj-lt"/>
              <a:buNone/>
            </a:pPr>
            <a:endParaRPr lang="nl-BE" dirty="0"/>
          </a:p>
          <a:p>
            <a:pPr marL="0" indent="0">
              <a:buFont typeface="+mj-lt"/>
              <a:buNone/>
            </a:pPr>
            <a:r>
              <a:rPr lang="nl-BE" dirty="0"/>
              <a:t>In</a:t>
            </a:r>
            <a:r>
              <a:rPr lang="nl-BE" baseline="0" dirty="0"/>
              <a:t> de deelnemersmappen zit een samenvatting van dit lokale memorandum. </a:t>
            </a:r>
            <a:endParaRPr lang="nl-BE" dirty="0"/>
          </a:p>
          <a:p>
            <a:endParaRPr lang="nl-BE" dirty="0"/>
          </a:p>
        </p:txBody>
      </p:sp>
      <p:sp>
        <p:nvSpPr>
          <p:cNvPr id="4" name="Tijdelijke aanduiding voor dianummer 3"/>
          <p:cNvSpPr>
            <a:spLocks noGrp="1"/>
          </p:cNvSpPr>
          <p:nvPr>
            <p:ph type="sldNum" sz="quarter" idx="10"/>
          </p:nvPr>
        </p:nvSpPr>
        <p:spPr/>
        <p:txBody>
          <a:bodyPr/>
          <a:lstStyle/>
          <a:p>
            <a:fld id="{A7628B87-7849-460A-BD2B-C2426F8909B2}" type="slidenum">
              <a:rPr lang="en-GB" smtClean="0"/>
              <a:t>32</a:t>
            </a:fld>
            <a:endParaRPr lang="en-GB"/>
          </a:p>
        </p:txBody>
      </p:sp>
    </p:spTree>
    <p:extLst>
      <p:ext uri="{BB962C8B-B14F-4D97-AF65-F5344CB8AC3E}">
        <p14:creationId xmlns:p14="http://schemas.microsoft.com/office/powerpoint/2010/main" val="1413143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7628B87-7849-460A-BD2B-C2426F8909B2}" type="slidenum">
              <a:rPr lang="en-GB" smtClean="0"/>
              <a:t>6</a:t>
            </a:fld>
            <a:endParaRPr lang="en-GB"/>
          </a:p>
        </p:txBody>
      </p:sp>
    </p:spTree>
    <p:extLst>
      <p:ext uri="{BB962C8B-B14F-4D97-AF65-F5344CB8AC3E}">
        <p14:creationId xmlns:p14="http://schemas.microsoft.com/office/powerpoint/2010/main" val="3577244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jdelijke aanduiding voor dia-afbeelding 1"/>
          <p:cNvSpPr>
            <a:spLocks noGrp="1" noRot="1" noChangeAspect="1" noTextEdit="1"/>
          </p:cNvSpPr>
          <p:nvPr>
            <p:ph type="sldImg"/>
          </p:nvPr>
        </p:nvSpPr>
        <p:spPr>
          <a:ln/>
        </p:spPr>
      </p:sp>
      <p:sp>
        <p:nvSpPr>
          <p:cNvPr id="6656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6656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F6308F-8274-4638-B194-92C56478F22F}" type="slidenum">
              <a:rPr lang="nl-NL" altLang="nl-BE" smtClean="0"/>
              <a:pPr/>
              <a:t>16</a:t>
            </a:fld>
            <a:endParaRPr lang="nl-NL" altLang="nl-BE"/>
          </a:p>
        </p:txBody>
      </p:sp>
    </p:spTree>
    <p:extLst>
      <p:ext uri="{BB962C8B-B14F-4D97-AF65-F5344CB8AC3E}">
        <p14:creationId xmlns:p14="http://schemas.microsoft.com/office/powerpoint/2010/main" val="208792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a:t>Ook hier: elke kleine stap telt. Dit is de full option. Ook kleine dingen kunnen grote veranderingen teweeg brengen. </a:t>
            </a:r>
          </a:p>
        </p:txBody>
      </p:sp>
      <p:sp>
        <p:nvSpPr>
          <p:cNvPr id="4" name="Tijdelijke aanduiding voor dianummer 3"/>
          <p:cNvSpPr>
            <a:spLocks noGrp="1"/>
          </p:cNvSpPr>
          <p:nvPr>
            <p:ph type="sldNum" sz="quarter" idx="5"/>
          </p:nvPr>
        </p:nvSpPr>
        <p:spPr/>
        <p:txBody>
          <a:bodyPr/>
          <a:lstStyle/>
          <a:p>
            <a:pPr>
              <a:defRPr/>
            </a:pPr>
            <a:fld id="{27BB5263-BB7B-4CB4-8D1F-703473DA9742}" type="slidenum">
              <a:rPr lang="en-GB" smtClean="0"/>
              <a:pPr>
                <a:defRPr/>
              </a:pPr>
              <a:t>26</a:t>
            </a:fld>
            <a:endParaRPr lang="en-GB"/>
          </a:p>
        </p:txBody>
      </p:sp>
    </p:spTree>
    <p:extLst>
      <p:ext uri="{BB962C8B-B14F-4D97-AF65-F5344CB8AC3E}">
        <p14:creationId xmlns:p14="http://schemas.microsoft.com/office/powerpoint/2010/main" val="637121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7628B87-7849-460A-BD2B-C2426F8909B2}" type="slidenum">
              <a:rPr lang="en-GB" smtClean="0"/>
              <a:t>27</a:t>
            </a:fld>
            <a:endParaRPr lang="en-GB"/>
          </a:p>
        </p:txBody>
      </p:sp>
    </p:spTree>
    <p:extLst>
      <p:ext uri="{BB962C8B-B14F-4D97-AF65-F5344CB8AC3E}">
        <p14:creationId xmlns:p14="http://schemas.microsoft.com/office/powerpoint/2010/main" val="3783271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i="1" u="sng"/>
              <a:t>Samenvatting fragment</a:t>
            </a:r>
          </a:p>
          <a:p>
            <a:r>
              <a:rPr lang="nl-BE" altLang="nl-BE" i="1"/>
              <a:t>Afgewerkte adviezen geraken normaal via de ambtenaar bij de bevoegde schepen</a:t>
            </a:r>
          </a:p>
          <a:p>
            <a:r>
              <a:rPr lang="nl-BE" altLang="nl-BE" i="1"/>
              <a:t>Een ruimere communicatie is aan te bevelen. Communiceer systematisch naar alle gemeenteraadsleden.</a:t>
            </a:r>
          </a:p>
          <a:p>
            <a:r>
              <a:rPr lang="nl-BE" altLang="nl-BE" i="1"/>
              <a:t>Communiceer ook met je achterban, andere raden, informeer het brede publiek,… Zet bijvoorbeeld in op digitale kanalen: e-mail, website, nieuwsbrief, sociale media,…</a:t>
            </a:r>
          </a:p>
          <a:p>
            <a:endParaRPr lang="nl-BE" altLang="nl-BE" i="1"/>
          </a:p>
          <a:p>
            <a:r>
              <a:rPr lang="nl-BE" altLang="nl-BE"/>
              <a:t>Benoemen: Ouderenraden kunnen ook inzetten op de pers. Persaandacht creëert ook de aandacht van de beleidsmakers.</a:t>
            </a:r>
          </a:p>
        </p:txBody>
      </p:sp>
      <p:sp>
        <p:nvSpPr>
          <p:cNvPr id="4" name="Tijdelijke aanduiding voor dianummer 3"/>
          <p:cNvSpPr>
            <a:spLocks noGrp="1"/>
          </p:cNvSpPr>
          <p:nvPr>
            <p:ph type="sldNum" sz="quarter" idx="5"/>
          </p:nvPr>
        </p:nvSpPr>
        <p:spPr/>
        <p:txBody>
          <a:bodyPr/>
          <a:lstStyle/>
          <a:p>
            <a:pPr>
              <a:defRPr/>
            </a:pPr>
            <a:fld id="{168BB5BE-DC70-437D-B744-7D8A6F04837F}" type="slidenum">
              <a:rPr lang="en-GB" smtClean="0"/>
              <a:pPr>
                <a:defRPr/>
              </a:pPr>
              <a:t>28</a:t>
            </a:fld>
            <a:endParaRPr lang="en-GB"/>
          </a:p>
        </p:txBody>
      </p:sp>
    </p:spTree>
    <p:extLst>
      <p:ext uri="{BB962C8B-B14F-4D97-AF65-F5344CB8AC3E}">
        <p14:creationId xmlns:p14="http://schemas.microsoft.com/office/powerpoint/2010/main" val="1584113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r>
              <a:rPr lang="nl-BE" dirty="0"/>
              <a:t>Filmpje</a:t>
            </a:r>
          </a:p>
          <a:p>
            <a:pPr algn="just"/>
            <a:endParaRPr lang="nl-BE" dirty="0"/>
          </a:p>
          <a:p>
            <a:pPr algn="just"/>
            <a:r>
              <a:rPr lang="nl-BE" altLang="nl-BE" i="1" u="sng" dirty="0"/>
              <a:t>Samenvatting fragment</a:t>
            </a:r>
          </a:p>
          <a:p>
            <a:pPr algn="just"/>
            <a:r>
              <a:rPr lang="nl-BE" altLang="nl-BE" i="1" dirty="0"/>
              <a:t>Afgewerkte adviezen geraken normaal via de ambtenaar bij de bevoegde schepen</a:t>
            </a:r>
          </a:p>
          <a:p>
            <a:pPr algn="just"/>
            <a:r>
              <a:rPr lang="nl-BE" altLang="nl-BE" i="1" dirty="0"/>
              <a:t>Een ruimere communicatie is aan te bevelen. Communiceer systematisch naar alle gemeenteraadsleden.</a:t>
            </a:r>
          </a:p>
          <a:p>
            <a:pPr algn="just"/>
            <a:r>
              <a:rPr lang="nl-BE" altLang="nl-BE" i="1" dirty="0"/>
              <a:t>Communiceer ook met je achterban, andere raden, informeer het brede publiek,… Zet bijvoorbeeld in op digitale kanalen: e-mail, website, nieuwsbrief, sociale media,…</a:t>
            </a:r>
          </a:p>
          <a:p>
            <a:pPr algn="just"/>
            <a:endParaRPr lang="nl-BE" altLang="nl-BE" i="1" dirty="0"/>
          </a:p>
          <a:p>
            <a:pPr algn="just"/>
            <a:r>
              <a:rPr lang="nl-BE" altLang="nl-BE" i="0" dirty="0"/>
              <a:t>Communiceren kan via een website,</a:t>
            </a:r>
            <a:r>
              <a:rPr lang="nl-BE" altLang="nl-BE" i="0" baseline="0" dirty="0"/>
              <a:t> een (digitale) nieuwsbrief, maar ook via sociale media (zoals </a:t>
            </a:r>
            <a:r>
              <a:rPr lang="nl-BE" altLang="nl-BE" i="0" baseline="0" dirty="0" err="1"/>
              <a:t>facebook</a:t>
            </a:r>
            <a:r>
              <a:rPr lang="nl-BE" altLang="nl-BE" i="0" baseline="0" dirty="0"/>
              <a:t> en </a:t>
            </a:r>
            <a:r>
              <a:rPr lang="nl-BE" altLang="nl-BE" i="0" baseline="0" dirty="0" err="1"/>
              <a:t>twitter</a:t>
            </a:r>
            <a:r>
              <a:rPr lang="nl-BE" altLang="nl-BE" i="0" baseline="0" dirty="0"/>
              <a:t>). Je kunt zelfs persaandacht creëren, persaandacht zorgt immers voor een groot publiek en trekt ook de aandacht van de beleidsmakers. Vb. Advies </a:t>
            </a:r>
            <a:r>
              <a:rPr lang="nl-BE" altLang="nl-BE" i="0" baseline="0" dirty="0" err="1"/>
              <a:t>Hoeilaart</a:t>
            </a:r>
            <a:r>
              <a:rPr lang="nl-BE" altLang="nl-BE" i="0" baseline="0" dirty="0"/>
              <a:t>: ze communiceerden het advies via hun nieuwsbrief en website</a:t>
            </a:r>
            <a:endParaRPr lang="nl-BE" altLang="nl-BE" i="0" dirty="0"/>
          </a:p>
        </p:txBody>
      </p:sp>
      <p:sp>
        <p:nvSpPr>
          <p:cNvPr id="4" name="Tijdelijke aanduiding voor dianummer 3"/>
          <p:cNvSpPr>
            <a:spLocks noGrp="1"/>
          </p:cNvSpPr>
          <p:nvPr>
            <p:ph type="sldNum" sz="quarter" idx="10"/>
          </p:nvPr>
        </p:nvSpPr>
        <p:spPr/>
        <p:txBody>
          <a:bodyPr/>
          <a:lstStyle/>
          <a:p>
            <a:fld id="{A7628B87-7849-460A-BD2B-C2426F8909B2}"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98310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r>
              <a:rPr lang="nl-BE" dirty="0"/>
              <a:t>Ok, het advies is gecommuniceerd,</a:t>
            </a:r>
            <a:r>
              <a:rPr lang="nl-BE" baseline="0" dirty="0"/>
              <a:t> is het werk nu gedaan? </a:t>
            </a:r>
            <a:r>
              <a:rPr lang="nl-BE" dirty="0"/>
              <a:t>Na het</a:t>
            </a:r>
            <a:r>
              <a:rPr lang="nl-BE" baseline="0" dirty="0"/>
              <a:t> communiceren van het advies is het werk nog niet helemaal gedaan. In een laatste stap ga je na wat de reactie is van het lokale bestuur op het advies. </a:t>
            </a:r>
          </a:p>
          <a:p>
            <a:pPr marL="171450" indent="-171450" algn="just">
              <a:buFont typeface="Arial" panose="020B0604020202020204" pitchFamily="34" charset="0"/>
              <a:buChar char="•"/>
            </a:pPr>
            <a:r>
              <a:rPr lang="nl-BE" baseline="0" dirty="0"/>
              <a:t>Is het advies besproken?</a:t>
            </a:r>
          </a:p>
          <a:p>
            <a:pPr marL="171450" indent="-171450" algn="just">
              <a:buFont typeface="Arial" panose="020B0604020202020204" pitchFamily="34" charset="0"/>
              <a:buChar char="•"/>
            </a:pPr>
            <a:r>
              <a:rPr lang="nl-BE" baseline="0" dirty="0"/>
              <a:t>Werd het gevolgd? Is er een reactie op gekomen? </a:t>
            </a:r>
          </a:p>
          <a:p>
            <a:pPr marL="171450" indent="-171450" algn="just">
              <a:buFont typeface="Arial" panose="020B0604020202020204" pitchFamily="34" charset="0"/>
              <a:buChar char="•"/>
            </a:pPr>
            <a:r>
              <a:rPr lang="nl-BE" baseline="0" dirty="0"/>
              <a:t>Is het uitgevoerd, gerealiseerd?</a:t>
            </a:r>
          </a:p>
          <a:p>
            <a:pPr marL="171450" indent="-171450" algn="just">
              <a:buFont typeface="Arial" panose="020B0604020202020204" pitchFamily="34" charset="0"/>
              <a:buChar char="•"/>
            </a:pPr>
            <a:r>
              <a:rPr lang="nl-BE" baseline="0" dirty="0"/>
              <a:t>Is evaluatie of bijsturing nodig?</a:t>
            </a:r>
          </a:p>
          <a:p>
            <a:pPr marL="171450" indent="-171450" algn="just">
              <a:buFont typeface="Arial" panose="020B0604020202020204" pitchFamily="34" charset="0"/>
              <a:buChar char="•"/>
            </a:pPr>
            <a:r>
              <a:rPr lang="nl-BE" baseline="0" dirty="0"/>
              <a:t>Werden er acties gekoppeld aan het advies?</a:t>
            </a:r>
            <a:endParaRPr lang="nl-BE" dirty="0"/>
          </a:p>
        </p:txBody>
      </p:sp>
      <p:sp>
        <p:nvSpPr>
          <p:cNvPr id="4" name="Tijdelijke aanduiding voor dianummer 3"/>
          <p:cNvSpPr>
            <a:spLocks noGrp="1"/>
          </p:cNvSpPr>
          <p:nvPr>
            <p:ph type="sldNum" sz="quarter" idx="10"/>
          </p:nvPr>
        </p:nvSpPr>
        <p:spPr/>
        <p:txBody>
          <a:bodyPr/>
          <a:lstStyle/>
          <a:p>
            <a:fld id="{A7628B87-7849-460A-BD2B-C2426F8909B2}"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2337027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a:t>Zie document</a:t>
            </a:r>
          </a:p>
        </p:txBody>
      </p:sp>
      <p:sp>
        <p:nvSpPr>
          <p:cNvPr id="4" name="Tijdelijke aanduiding voor dianummer 3"/>
          <p:cNvSpPr>
            <a:spLocks noGrp="1"/>
          </p:cNvSpPr>
          <p:nvPr>
            <p:ph type="sldNum" sz="quarter" idx="5"/>
          </p:nvPr>
        </p:nvSpPr>
        <p:spPr/>
        <p:txBody>
          <a:bodyPr/>
          <a:lstStyle/>
          <a:p>
            <a:pPr>
              <a:defRPr/>
            </a:pPr>
            <a:fld id="{5E4CA02F-D05D-4E9D-86DA-EF4B58C26FB5}" type="slidenum">
              <a:rPr lang="en-GB" smtClean="0"/>
              <a:pPr>
                <a:defRPr/>
              </a:pPr>
              <a:t>31</a:t>
            </a:fld>
            <a:endParaRPr lang="en-GB"/>
          </a:p>
        </p:txBody>
      </p:sp>
    </p:spTree>
    <p:extLst>
      <p:ext uri="{BB962C8B-B14F-4D97-AF65-F5344CB8AC3E}">
        <p14:creationId xmlns:p14="http://schemas.microsoft.com/office/powerpoint/2010/main" val="166365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47FD7DA8-68A5-4A22-BA58-F521E8439D92}" type="datetimeFigureOut">
              <a:rPr lang="nl-BE" smtClean="0"/>
              <a:t>23/04/2019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91A87E-366A-42DB-86FF-9F1FDA5CA2EE}" type="slidenum">
              <a:rPr lang="nl-BE" smtClean="0"/>
              <a:t>‹nr.›</a:t>
            </a:fld>
            <a:endParaRPr lang="nl-BE"/>
          </a:p>
        </p:txBody>
      </p:sp>
    </p:spTree>
    <p:extLst>
      <p:ext uri="{BB962C8B-B14F-4D97-AF65-F5344CB8AC3E}">
        <p14:creationId xmlns:p14="http://schemas.microsoft.com/office/powerpoint/2010/main" val="845196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47FD7DA8-68A5-4A22-BA58-F521E8439D92}" type="datetimeFigureOut">
              <a:rPr lang="nl-BE" smtClean="0"/>
              <a:t>23/04/2019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91A87E-366A-42DB-86FF-9F1FDA5CA2EE}" type="slidenum">
              <a:rPr lang="nl-BE" smtClean="0"/>
              <a:t>‹nr.›</a:t>
            </a:fld>
            <a:endParaRPr lang="nl-BE"/>
          </a:p>
        </p:txBody>
      </p:sp>
    </p:spTree>
    <p:extLst>
      <p:ext uri="{BB962C8B-B14F-4D97-AF65-F5344CB8AC3E}">
        <p14:creationId xmlns:p14="http://schemas.microsoft.com/office/powerpoint/2010/main" val="1361105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47FD7DA8-68A5-4A22-BA58-F521E8439D92}" type="datetimeFigureOut">
              <a:rPr lang="nl-BE" smtClean="0"/>
              <a:t>23/04/2019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91A87E-366A-42DB-86FF-9F1FDA5CA2EE}" type="slidenum">
              <a:rPr lang="nl-BE" smtClean="0"/>
              <a:t>‹nr.›</a:t>
            </a:fld>
            <a:endParaRPr lang="nl-BE"/>
          </a:p>
        </p:txBody>
      </p:sp>
    </p:spTree>
    <p:extLst>
      <p:ext uri="{BB962C8B-B14F-4D97-AF65-F5344CB8AC3E}">
        <p14:creationId xmlns:p14="http://schemas.microsoft.com/office/powerpoint/2010/main" val="2067773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nhoud met bijschrift">
    <p:spTree>
      <p:nvGrpSpPr>
        <p:cNvPr id="1" name=""/>
        <p:cNvGrpSpPr/>
        <p:nvPr/>
      </p:nvGrpSpPr>
      <p:grpSpPr>
        <a:xfrm>
          <a:off x="0" y="0"/>
          <a:ext cx="0" cy="0"/>
          <a:chOff x="0" y="0"/>
          <a:chExt cx="0" cy="0"/>
        </a:xfrm>
      </p:grpSpPr>
      <p:sp>
        <p:nvSpPr>
          <p:cNvPr id="10" name="Rectangle 9"/>
          <p:cNvSpPr/>
          <p:nvPr userDrawn="1"/>
        </p:nvSpPr>
        <p:spPr>
          <a:xfrm>
            <a:off x="0" y="2016000"/>
            <a:ext cx="12192000" cy="3888000"/>
          </a:xfrm>
          <a:prstGeom prst="rect">
            <a:avLst/>
          </a:prstGeom>
          <a:solidFill>
            <a:srgbClr val="EBF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365643"/>
            <a:ext cx="5787276" cy="1300074"/>
          </a:xfrm>
          <a:prstGeom prst="rect">
            <a:avLst/>
          </a:prstGeom>
        </p:spPr>
      </p:pic>
      <p:sp>
        <p:nvSpPr>
          <p:cNvPr id="2" name="Title 1"/>
          <p:cNvSpPr>
            <a:spLocks noGrp="1"/>
          </p:cNvSpPr>
          <p:nvPr>
            <p:ph type="title"/>
          </p:nvPr>
        </p:nvSpPr>
        <p:spPr>
          <a:xfrm>
            <a:off x="2507223" y="2200175"/>
            <a:ext cx="8846576" cy="1413090"/>
          </a:xfrm>
        </p:spPr>
        <p:txBody>
          <a:bodyPr lIns="0" tIns="0" rIns="0" bIns="0" anchor="b">
            <a:normAutofit/>
          </a:bodyPr>
          <a:lstStyle>
            <a:lvl1pPr>
              <a:defRPr sz="5400" b="1">
                <a:solidFill>
                  <a:schemeClr val="accent5"/>
                </a:solidFill>
              </a:defRPr>
            </a:lvl1pPr>
          </a:lstStyle>
          <a:p>
            <a:r>
              <a:rPr lang="nl-NL"/>
              <a:t>Klik om de stijl te bewerken</a:t>
            </a:r>
            <a:endParaRPr lang="en-GB" dirty="0"/>
          </a:p>
        </p:txBody>
      </p:sp>
      <p:sp>
        <p:nvSpPr>
          <p:cNvPr id="3" name="Content Placeholder 2"/>
          <p:cNvSpPr>
            <a:spLocks noGrp="1"/>
          </p:cNvSpPr>
          <p:nvPr>
            <p:ph idx="1"/>
          </p:nvPr>
        </p:nvSpPr>
        <p:spPr>
          <a:xfrm>
            <a:off x="2507223" y="3818386"/>
            <a:ext cx="8848165" cy="1894640"/>
          </a:xfrm>
        </p:spPr>
        <p:txBody>
          <a:bodyPr lIns="0" tIns="0" rIns="0" bIns="0"/>
          <a:lstStyle>
            <a:lvl1pPr>
              <a:defRPr sz="4800" b="0" i="1">
                <a:solidFill>
                  <a:schemeClr val="accent5"/>
                </a:solidFill>
              </a:defRPr>
            </a:lvl1pPr>
            <a:lvl2pPr>
              <a:defRPr sz="2800">
                <a:solidFill>
                  <a:schemeClr val="accent5"/>
                </a:solidFill>
              </a:defRPr>
            </a:lvl2pPr>
            <a:lvl3pPr>
              <a:defRPr sz="2400">
                <a:solidFill>
                  <a:schemeClr val="accent5"/>
                </a:solidFill>
              </a:defRPr>
            </a:lvl3pPr>
            <a:lvl4pPr>
              <a:defRPr sz="2000">
                <a:solidFill>
                  <a:schemeClr val="accent5"/>
                </a:solidFill>
              </a:defRPr>
            </a:lvl4pPr>
            <a:lvl5pPr>
              <a:defRPr sz="2000">
                <a:solidFill>
                  <a:schemeClr val="accent5"/>
                </a:solidFill>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5" name="Date Placeholder 4"/>
          <p:cNvSpPr>
            <a:spLocks noGrp="1"/>
          </p:cNvSpPr>
          <p:nvPr>
            <p:ph type="dt" sz="half" idx="10"/>
          </p:nvPr>
        </p:nvSpPr>
        <p:spPr/>
        <p:txBody>
          <a:bodyPr/>
          <a:lstStyle/>
          <a:p>
            <a:fld id="{9A4A1AC6-E8FF-4AAA-94FA-431A11D8E0D1}" type="datetimeFigureOut">
              <a:rPr lang="en-GB" smtClean="0"/>
              <a:t>23/04/2019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F79835-1FD7-4D3F-831C-C5B813585567}" type="slidenum">
              <a:rPr lang="en-GB" smtClean="0"/>
              <a:t>‹nr.›</a:t>
            </a:fld>
            <a:endParaRPr lang="en-GB"/>
          </a:p>
        </p:txBody>
      </p:sp>
    </p:spTree>
    <p:extLst>
      <p:ext uri="{BB962C8B-B14F-4D97-AF65-F5344CB8AC3E}">
        <p14:creationId xmlns:p14="http://schemas.microsoft.com/office/powerpoint/2010/main" val="123519509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47FD7DA8-68A5-4A22-BA58-F521E8439D92}" type="datetimeFigureOut">
              <a:rPr lang="nl-BE" smtClean="0"/>
              <a:t>23/04/2019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91A87E-366A-42DB-86FF-9F1FDA5CA2EE}" type="slidenum">
              <a:rPr lang="nl-BE" smtClean="0"/>
              <a:t>‹nr.›</a:t>
            </a:fld>
            <a:endParaRPr lang="nl-BE"/>
          </a:p>
        </p:txBody>
      </p:sp>
    </p:spTree>
    <p:extLst>
      <p:ext uri="{BB962C8B-B14F-4D97-AF65-F5344CB8AC3E}">
        <p14:creationId xmlns:p14="http://schemas.microsoft.com/office/powerpoint/2010/main" val="1846720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47FD7DA8-68A5-4A22-BA58-F521E8439D92}" type="datetimeFigureOut">
              <a:rPr lang="nl-BE" smtClean="0"/>
              <a:t>23/04/2019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9B91A87E-366A-42DB-86FF-9F1FDA5CA2EE}" type="slidenum">
              <a:rPr lang="nl-BE" smtClean="0"/>
              <a:t>‹nr.›</a:t>
            </a:fld>
            <a:endParaRPr lang="nl-BE"/>
          </a:p>
        </p:txBody>
      </p:sp>
    </p:spTree>
    <p:extLst>
      <p:ext uri="{BB962C8B-B14F-4D97-AF65-F5344CB8AC3E}">
        <p14:creationId xmlns:p14="http://schemas.microsoft.com/office/powerpoint/2010/main" val="3890856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47FD7DA8-68A5-4A22-BA58-F521E8439D92}" type="datetimeFigureOut">
              <a:rPr lang="nl-BE" smtClean="0"/>
              <a:t>23/04/2019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9B91A87E-366A-42DB-86FF-9F1FDA5CA2EE}" type="slidenum">
              <a:rPr lang="nl-BE" smtClean="0"/>
              <a:t>‹nr.›</a:t>
            </a:fld>
            <a:endParaRPr lang="nl-BE"/>
          </a:p>
        </p:txBody>
      </p:sp>
    </p:spTree>
    <p:extLst>
      <p:ext uri="{BB962C8B-B14F-4D97-AF65-F5344CB8AC3E}">
        <p14:creationId xmlns:p14="http://schemas.microsoft.com/office/powerpoint/2010/main" val="1069790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47FD7DA8-68A5-4A22-BA58-F521E8439D92}" type="datetimeFigureOut">
              <a:rPr lang="nl-BE" smtClean="0"/>
              <a:t>23/04/2019</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9B91A87E-366A-42DB-86FF-9F1FDA5CA2EE}" type="slidenum">
              <a:rPr lang="nl-BE" smtClean="0"/>
              <a:t>‹nr.›</a:t>
            </a:fld>
            <a:endParaRPr lang="nl-BE"/>
          </a:p>
        </p:txBody>
      </p:sp>
    </p:spTree>
    <p:extLst>
      <p:ext uri="{BB962C8B-B14F-4D97-AF65-F5344CB8AC3E}">
        <p14:creationId xmlns:p14="http://schemas.microsoft.com/office/powerpoint/2010/main" val="2249256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47FD7DA8-68A5-4A22-BA58-F521E8439D92}" type="datetimeFigureOut">
              <a:rPr lang="nl-BE" smtClean="0"/>
              <a:t>23/04/2019</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9B91A87E-366A-42DB-86FF-9F1FDA5CA2EE}" type="slidenum">
              <a:rPr lang="nl-BE" smtClean="0"/>
              <a:t>‹nr.›</a:t>
            </a:fld>
            <a:endParaRPr lang="nl-BE"/>
          </a:p>
        </p:txBody>
      </p:sp>
    </p:spTree>
    <p:extLst>
      <p:ext uri="{BB962C8B-B14F-4D97-AF65-F5344CB8AC3E}">
        <p14:creationId xmlns:p14="http://schemas.microsoft.com/office/powerpoint/2010/main" val="92308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7FD7DA8-68A5-4A22-BA58-F521E8439D92}" type="datetimeFigureOut">
              <a:rPr lang="nl-BE" smtClean="0"/>
              <a:t>23/04/2019</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9B91A87E-366A-42DB-86FF-9F1FDA5CA2EE}" type="slidenum">
              <a:rPr lang="nl-BE" smtClean="0"/>
              <a:t>‹nr.›</a:t>
            </a:fld>
            <a:endParaRPr lang="nl-BE"/>
          </a:p>
        </p:txBody>
      </p:sp>
    </p:spTree>
    <p:extLst>
      <p:ext uri="{BB962C8B-B14F-4D97-AF65-F5344CB8AC3E}">
        <p14:creationId xmlns:p14="http://schemas.microsoft.com/office/powerpoint/2010/main" val="1567068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7FD7DA8-68A5-4A22-BA58-F521E8439D92}" type="datetimeFigureOut">
              <a:rPr lang="nl-BE" smtClean="0"/>
              <a:t>23/04/2019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9B91A87E-366A-42DB-86FF-9F1FDA5CA2EE}" type="slidenum">
              <a:rPr lang="nl-BE" smtClean="0"/>
              <a:t>‹nr.›</a:t>
            </a:fld>
            <a:endParaRPr lang="nl-BE"/>
          </a:p>
        </p:txBody>
      </p:sp>
    </p:spTree>
    <p:extLst>
      <p:ext uri="{BB962C8B-B14F-4D97-AF65-F5344CB8AC3E}">
        <p14:creationId xmlns:p14="http://schemas.microsoft.com/office/powerpoint/2010/main" val="4149456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47FD7DA8-68A5-4A22-BA58-F521E8439D92}" type="datetimeFigureOut">
              <a:rPr lang="nl-BE" smtClean="0"/>
              <a:t>23/04/2019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9B91A87E-366A-42DB-86FF-9F1FDA5CA2EE}" type="slidenum">
              <a:rPr lang="nl-BE" smtClean="0"/>
              <a:t>‹nr.›</a:t>
            </a:fld>
            <a:endParaRPr lang="nl-BE"/>
          </a:p>
        </p:txBody>
      </p:sp>
    </p:spTree>
    <p:extLst>
      <p:ext uri="{BB962C8B-B14F-4D97-AF65-F5344CB8AC3E}">
        <p14:creationId xmlns:p14="http://schemas.microsoft.com/office/powerpoint/2010/main" val="1179882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D7DA8-68A5-4A22-BA58-F521E8439D92}" type="datetimeFigureOut">
              <a:rPr lang="nl-BE" smtClean="0"/>
              <a:t>23/04/2019</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1A87E-366A-42DB-86FF-9F1FDA5CA2EE}" type="slidenum">
              <a:rPr lang="nl-BE" smtClean="0"/>
              <a:t>‹nr.›</a:t>
            </a:fld>
            <a:endParaRPr lang="nl-BE"/>
          </a:p>
        </p:txBody>
      </p:sp>
    </p:spTree>
    <p:extLst>
      <p:ext uri="{BB962C8B-B14F-4D97-AF65-F5344CB8AC3E}">
        <p14:creationId xmlns:p14="http://schemas.microsoft.com/office/powerpoint/2010/main" val="3433657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g"/></Relationships>
</file>

<file path=ppt/slides/_rels/slide2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www.dementie.be/memorandum-dementievriendelijke-gemeente/"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820132" y="490194"/>
            <a:ext cx="10878532" cy="2308324"/>
          </a:xfrm>
          <a:prstGeom prst="rect">
            <a:avLst/>
          </a:prstGeom>
          <a:noFill/>
        </p:spPr>
        <p:txBody>
          <a:bodyPr wrap="square" rtlCol="0">
            <a:spAutoFit/>
          </a:bodyPr>
          <a:lstStyle/>
          <a:p>
            <a:r>
              <a:rPr lang="nl-BE" sz="7200" b="1" dirty="0">
                <a:solidFill>
                  <a:srgbClr val="002060"/>
                </a:solidFill>
              </a:rPr>
              <a:t>EEN DAADKRACHTIGE OUDERENRAAD</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86" y="3652547"/>
            <a:ext cx="6986244" cy="3205453"/>
          </a:xfrm>
          <a:prstGeom prst="rect">
            <a:avLst/>
          </a:prstGeom>
        </p:spPr>
      </p:pic>
      <p:sp>
        <p:nvSpPr>
          <p:cNvPr id="6" name="AutoShape 2" descr="Afbeeldingsresultaat voor KRACHTIG"/>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7" name="Afbeelding 6"/>
          <p:cNvPicPr>
            <a:picLocks noChangeAspect="1"/>
          </p:cNvPicPr>
          <p:nvPr/>
        </p:nvPicPr>
        <p:blipFill rotWithShape="1">
          <a:blip r:embed="rId3">
            <a:extLst>
              <a:ext uri="{28A0092B-C50C-407E-A947-70E740481C1C}">
                <a14:useLocalDpi xmlns:a14="http://schemas.microsoft.com/office/drawing/2010/main" val="0"/>
              </a:ext>
            </a:extLst>
          </a:blip>
          <a:srcRect b="5407"/>
          <a:stretch/>
        </p:blipFill>
        <p:spPr>
          <a:xfrm>
            <a:off x="6629400" y="2952759"/>
            <a:ext cx="5562600" cy="3905241"/>
          </a:xfrm>
          <a:prstGeom prst="rect">
            <a:avLst/>
          </a:prstGeom>
        </p:spPr>
      </p:pic>
    </p:spTree>
    <p:extLst>
      <p:ext uri="{BB962C8B-B14F-4D97-AF65-F5344CB8AC3E}">
        <p14:creationId xmlns:p14="http://schemas.microsoft.com/office/powerpoint/2010/main" val="3327797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r>
              <a:rPr lang="nl-BE"/>
              <a:t>Wichelen: OBO 2012</a:t>
            </a:r>
          </a:p>
        </p:txBody>
      </p:sp>
      <p:sp>
        <p:nvSpPr>
          <p:cNvPr id="29698" name="Rectangle 2"/>
          <p:cNvSpPr>
            <a:spLocks noGrp="1" noChangeArrowheads="1"/>
          </p:cNvSpPr>
          <p:nvPr>
            <p:ph type="title" idx="4294967295"/>
          </p:nvPr>
        </p:nvSpPr>
        <p:spPr>
          <a:xfrm>
            <a:off x="0" y="-100013"/>
            <a:ext cx="8928100" cy="1517651"/>
          </a:xfrm>
        </p:spPr>
        <p:txBody>
          <a:bodyPr vert="horz" lIns="360000" tIns="360000" rIns="0" bIns="0" rtlCol="0" anchor="t" anchorCtr="0">
            <a:normAutofit/>
          </a:bodyPr>
          <a:lstStyle/>
          <a:p>
            <a:pPr algn="l" eaLnBrk="1" hangingPunct="1"/>
            <a:r>
              <a:rPr lang="nl-NL" altLang="nl-BE" sz="3600" b="1" u="sng" dirty="0">
                <a:solidFill>
                  <a:srgbClr val="C00000"/>
                </a:solidFill>
                <a:latin typeface="Arial" panose="020B0604020202020204" pitchFamily="34" charset="0"/>
                <a:cs typeface="Arial" panose="020B0604020202020204" pitchFamily="34" charset="0"/>
              </a:rPr>
              <a:t>2. Levenslang wonen</a:t>
            </a:r>
          </a:p>
        </p:txBody>
      </p:sp>
      <p:sp>
        <p:nvSpPr>
          <p:cNvPr id="29699" name="Tijdelijke aanduiding voor inhoud 6"/>
          <p:cNvSpPr>
            <a:spLocks noGrp="1"/>
          </p:cNvSpPr>
          <p:nvPr>
            <p:ph idx="4294967295"/>
          </p:nvPr>
        </p:nvSpPr>
        <p:spPr>
          <a:xfrm>
            <a:off x="0" y="981075"/>
            <a:ext cx="8229600" cy="5145088"/>
          </a:xfrm>
        </p:spPr>
        <p:txBody>
          <a:bodyPr/>
          <a:lstStyle/>
          <a:p>
            <a:pPr eaLnBrk="1" hangingPunct="1">
              <a:buFontTx/>
              <a:buNone/>
            </a:pPr>
            <a:endParaRPr lang="nl-BE" altLang="nl-BE">
              <a:solidFill>
                <a:srgbClr val="70405E"/>
              </a:solidFill>
            </a:endParaRPr>
          </a:p>
          <a:p>
            <a:pPr eaLnBrk="1" hangingPunct="1">
              <a:buFontTx/>
              <a:buNone/>
            </a:pPr>
            <a:endParaRPr lang="nl-BE" altLang="nl-BE" sz="2200">
              <a:solidFill>
                <a:srgbClr val="70405E"/>
              </a:solidFill>
            </a:endParaRPr>
          </a:p>
        </p:txBody>
      </p:sp>
      <p:pic>
        <p:nvPicPr>
          <p:cNvPr id="29700" name="Afbeelding 6" descr="levenslang wonen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44" y="905669"/>
            <a:ext cx="30305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Afbeelding 5" descr="kangoeroewon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4352925"/>
            <a:ext cx="4176713"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Afbeelding 7" descr="070926_snoei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3776" y="905667"/>
            <a:ext cx="2440071" cy="320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5" descr="http://t0.gstatic.com/images?q=tbn:ANd9GcRn4xyPWrTLs8hWP2M-DOXIIduhJSLEz67EwIsQ2JQwJ7L94nAh3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3847" y="983207"/>
            <a:ext cx="5087198" cy="383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6765" y="929700"/>
            <a:ext cx="4455235" cy="1960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5" name="Afbeelding 10" descr="VEIILGHEI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51488" y="4618039"/>
            <a:ext cx="62095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6099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endParaRPr lang="nl-BE" dirty="0"/>
          </a:p>
        </p:txBody>
      </p:sp>
      <p:sp>
        <p:nvSpPr>
          <p:cNvPr id="30722" name="Titel 3"/>
          <p:cNvSpPr>
            <a:spLocks noGrp="1"/>
          </p:cNvSpPr>
          <p:nvPr>
            <p:ph type="title" idx="4294967295"/>
          </p:nvPr>
        </p:nvSpPr>
        <p:spPr>
          <a:xfrm>
            <a:off x="0" y="-458788"/>
            <a:ext cx="8578850" cy="1223963"/>
          </a:xfrm>
        </p:spPr>
        <p:txBody>
          <a:bodyPr>
            <a:normAutofit/>
          </a:bodyPr>
          <a:lstStyle/>
          <a:p>
            <a:br>
              <a:rPr lang="nl-BE" altLang="nl-BE" b="1" dirty="0"/>
            </a:br>
            <a:r>
              <a:rPr lang="nl-BE" altLang="nl-BE" sz="3600" b="1" u="sng" dirty="0">
                <a:solidFill>
                  <a:srgbClr val="002060"/>
                </a:solidFill>
                <a:latin typeface="Arial" panose="020B0604020202020204" pitchFamily="34" charset="0"/>
                <a:cs typeface="Arial" panose="020B0604020202020204" pitchFamily="34" charset="0"/>
              </a:rPr>
              <a:t>Operationele doelstellingen en acties </a:t>
            </a:r>
          </a:p>
        </p:txBody>
      </p:sp>
      <p:sp>
        <p:nvSpPr>
          <p:cNvPr id="5" name="Tijdelijke aanduiding voor inhoud 4"/>
          <p:cNvSpPr>
            <a:spLocks noGrp="1"/>
          </p:cNvSpPr>
          <p:nvPr>
            <p:ph idx="4294967295"/>
          </p:nvPr>
        </p:nvSpPr>
        <p:spPr>
          <a:xfrm>
            <a:off x="115093" y="909390"/>
            <a:ext cx="11961813" cy="5976938"/>
          </a:xfrm>
        </p:spPr>
        <p:txBody>
          <a:bodyPr/>
          <a:lstStyle/>
          <a:p>
            <a:pPr marL="514350" indent="-514350">
              <a:buFont typeface="Arial" charset="0"/>
              <a:buAutoNum type="arabicPeriod"/>
              <a:defRPr/>
            </a:pPr>
            <a:r>
              <a:rPr lang="nl-BE" sz="2400" b="1" dirty="0"/>
              <a:t>Betaalbare woningen : </a:t>
            </a:r>
          </a:p>
          <a:p>
            <a:pPr marL="0" indent="0">
              <a:buNone/>
              <a:defRPr/>
            </a:pPr>
            <a:r>
              <a:rPr lang="nl-BE" sz="2400" b="1" dirty="0"/>
              <a:t>        </a:t>
            </a:r>
            <a:r>
              <a:rPr lang="nl-BE" sz="2400" b="1" dirty="0">
                <a:solidFill>
                  <a:srgbClr val="002060"/>
                </a:solidFill>
              </a:rPr>
              <a:t>uitbreiding sociale woningen – aan WZC aanleunwoningen voorzien + uitbreiding                              </a:t>
            </a:r>
          </a:p>
          <a:p>
            <a:pPr marL="0" indent="0">
              <a:buNone/>
              <a:defRPr/>
            </a:pPr>
            <a:r>
              <a:rPr lang="nl-BE" sz="2400" b="1" dirty="0">
                <a:solidFill>
                  <a:srgbClr val="002060"/>
                </a:solidFill>
              </a:rPr>
              <a:t>         assistentiewoningen</a:t>
            </a:r>
          </a:p>
          <a:p>
            <a:pPr>
              <a:defRPr/>
            </a:pPr>
            <a:r>
              <a:rPr lang="nl-BE" sz="2400" b="1" i="1" dirty="0"/>
              <a:t>2. Woningen aanpassen om levenslang te wonen </a:t>
            </a:r>
            <a:r>
              <a:rPr lang="nl-BE" sz="2400" b="1" dirty="0"/>
              <a:t>: </a:t>
            </a:r>
          </a:p>
          <a:p>
            <a:pPr marL="0" indent="0">
              <a:buNone/>
              <a:defRPr/>
            </a:pPr>
            <a:r>
              <a:rPr lang="nl-BE" sz="2400" b="1" dirty="0"/>
              <a:t>        </a:t>
            </a:r>
            <a:r>
              <a:rPr lang="nl-BE" sz="2400" b="1" dirty="0">
                <a:solidFill>
                  <a:srgbClr val="002060"/>
                </a:solidFill>
              </a:rPr>
              <a:t>promoten huisbezoeken van ergodienst – dienst stedenbouw </a:t>
            </a:r>
          </a:p>
          <a:p>
            <a:pPr marL="0" indent="0">
              <a:buNone/>
              <a:defRPr/>
            </a:pPr>
            <a:r>
              <a:rPr lang="nl-BE" sz="2400" b="1" dirty="0">
                <a:solidFill>
                  <a:srgbClr val="002060"/>
                </a:solidFill>
              </a:rPr>
              <a:t>        info aan ouderenverenigingen</a:t>
            </a:r>
            <a:r>
              <a:rPr lang="nl-BE" sz="2400" b="1" dirty="0">
                <a:solidFill>
                  <a:srgbClr val="7030A0"/>
                </a:solidFill>
              </a:rPr>
              <a:t>. </a:t>
            </a:r>
          </a:p>
          <a:p>
            <a:pPr>
              <a:defRPr/>
            </a:pPr>
            <a:r>
              <a:rPr lang="nl-BE" sz="2400" b="1" dirty="0"/>
              <a:t>3. Veiligheid in de woning : </a:t>
            </a:r>
          </a:p>
          <a:p>
            <a:pPr marL="0" indent="0">
              <a:buNone/>
              <a:defRPr/>
            </a:pPr>
            <a:r>
              <a:rPr lang="nl-BE" sz="2400" b="1" dirty="0">
                <a:solidFill>
                  <a:srgbClr val="7030A0"/>
                </a:solidFill>
              </a:rPr>
              <a:t>        </a:t>
            </a:r>
            <a:r>
              <a:rPr lang="nl-BE" sz="2400" b="1" dirty="0">
                <a:solidFill>
                  <a:srgbClr val="002060"/>
                </a:solidFill>
              </a:rPr>
              <a:t>promotie rookmelders/CO² - politie-brandweer geeft info/ bezoek aan </a:t>
            </a:r>
          </a:p>
          <a:p>
            <a:pPr marL="0" indent="0">
              <a:buNone/>
              <a:defRPr/>
            </a:pPr>
            <a:r>
              <a:rPr lang="nl-BE" sz="2400" b="1" dirty="0">
                <a:solidFill>
                  <a:srgbClr val="002060"/>
                </a:solidFill>
              </a:rPr>
              <a:t>        ouderen over inbraakveiligheid – terug opstarten BOEBS-actie.</a:t>
            </a:r>
          </a:p>
          <a:p>
            <a:pPr>
              <a:defRPr/>
            </a:pPr>
            <a:r>
              <a:rPr lang="nl-BE" sz="2400" b="1" dirty="0"/>
              <a:t>4. Ouderen stimuleren om langer thuis te wonen : </a:t>
            </a:r>
          </a:p>
          <a:p>
            <a:pPr marL="0" lvl="1" indent="0">
              <a:buNone/>
              <a:defRPr/>
            </a:pPr>
            <a:r>
              <a:rPr lang="nl-BE" sz="2400" b="1" dirty="0">
                <a:solidFill>
                  <a:srgbClr val="002060"/>
                </a:solidFill>
              </a:rPr>
              <a:t>     </a:t>
            </a:r>
            <a:r>
              <a:rPr lang="nl-BE" sz="2400" b="1" dirty="0">
                <a:solidFill>
                  <a:srgbClr val="002060"/>
                </a:solidFill>
                <a:sym typeface="Wingdings" pitchFamily="2" charset="2"/>
              </a:rPr>
              <a:t>Een klusjesdienst, boodschappendienst en “knopjesdienst”</a:t>
            </a:r>
          </a:p>
          <a:p>
            <a:pPr marL="0" lvl="1" indent="0">
              <a:buNone/>
              <a:defRPr/>
            </a:pPr>
            <a:r>
              <a:rPr lang="nl-BE" b="1" dirty="0">
                <a:solidFill>
                  <a:srgbClr val="002060"/>
                </a:solidFill>
                <a:sym typeface="Wingdings" pitchFamily="2" charset="2"/>
              </a:rPr>
              <a:t>    </a:t>
            </a:r>
            <a:r>
              <a:rPr lang="nl-BE" sz="2400" b="1" dirty="0">
                <a:solidFill>
                  <a:srgbClr val="002060"/>
                </a:solidFill>
                <a:sym typeface="Wingdings" pitchFamily="2" charset="2"/>
              </a:rPr>
              <a:t> (hulp bij huishoudtoestellen,</a:t>
            </a:r>
            <a:r>
              <a:rPr lang="nl-BE" b="1" dirty="0">
                <a:solidFill>
                  <a:srgbClr val="002060"/>
                </a:solidFill>
                <a:sym typeface="Wingdings" pitchFamily="2" charset="2"/>
              </a:rPr>
              <a:t> </a:t>
            </a:r>
            <a:r>
              <a:rPr lang="nl-BE" sz="2400" b="1" dirty="0">
                <a:solidFill>
                  <a:srgbClr val="002060"/>
                </a:solidFill>
                <a:sym typeface="Wingdings" pitchFamily="2" charset="2"/>
              </a:rPr>
              <a:t>PC,…)</a:t>
            </a:r>
          </a:p>
          <a:p>
            <a:pPr>
              <a:defRPr/>
            </a:pPr>
            <a:endParaRPr lang="nl-BE" sz="2400" dirty="0"/>
          </a:p>
        </p:txBody>
      </p:sp>
      <p:pic>
        <p:nvPicPr>
          <p:cNvPr id="6" name="Afbeelding 5" descr="WasdrogerPane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31288" y="5537200"/>
            <a:ext cx="293052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853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1000"/>
                                        <p:tgtEl>
                                          <p:spTgt spid="5">
                                            <p:txEl>
                                              <p:pRg st="6" end="6"/>
                                            </p:txEl>
                                          </p:spTgt>
                                        </p:tgtEl>
                                      </p:cBhvr>
                                    </p:animEffect>
                                    <p:anim calcmode="lin" valueType="num">
                                      <p:cBhvr>
                                        <p:cTn id="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fade">
                                      <p:cBhvr>
                                        <p:cTn id="12" dur="1000"/>
                                        <p:tgtEl>
                                          <p:spTgt spid="5">
                                            <p:txEl>
                                              <p:pRg st="7" end="7"/>
                                            </p:txEl>
                                          </p:spTgt>
                                        </p:tgtEl>
                                      </p:cBhvr>
                                    </p:animEffect>
                                    <p:anim calcmode="lin" valueType="num">
                                      <p:cBhvr>
                                        <p:cTn id="1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1000"/>
                                        <p:tgtEl>
                                          <p:spTgt spid="5">
                                            <p:txEl>
                                              <p:pRg st="8" end="8"/>
                                            </p:txEl>
                                          </p:spTgt>
                                        </p:tgtEl>
                                      </p:cBhvr>
                                    </p:animEffect>
                                    <p:anim calcmode="lin" valueType="num">
                                      <p:cBhvr>
                                        <p:cTn id="1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nodeType="clickEffect">
                                  <p:stCondLst>
                                    <p:cond delay="0"/>
                                  </p:stCondLst>
                                  <p:childTnLst>
                                    <p:set>
                                      <p:cBhvr>
                                        <p:cTn id="23" dur="1" fill="hold">
                                          <p:stCondLst>
                                            <p:cond delay="0"/>
                                          </p:stCondLst>
                                        </p:cTn>
                                        <p:tgtEl>
                                          <p:spTgt spid="5">
                                            <p:txEl>
                                              <p:pRg st="9" end="9"/>
                                            </p:txEl>
                                          </p:spTgt>
                                        </p:tgtEl>
                                        <p:attrNameLst>
                                          <p:attrName>style.visibility</p:attrName>
                                        </p:attrNameLst>
                                      </p:cBhvr>
                                      <p:to>
                                        <p:strVal val="visible"/>
                                      </p:to>
                                    </p:set>
                                    <p:animEffect transition="in" filter="wheel(1)">
                                      <p:cBhvr>
                                        <p:cTn id="24" dur="2000"/>
                                        <p:tgtEl>
                                          <p:spTgt spid="5">
                                            <p:txEl>
                                              <p:pRg st="9" end="9"/>
                                            </p:txEl>
                                          </p:spTgt>
                                        </p:tgtEl>
                                      </p:cBhvr>
                                    </p:animEffect>
                                  </p:childTnLst>
                                </p:cTn>
                              </p:par>
                              <p:par>
                                <p:cTn id="25" presetID="21" presetClass="entr" presetSubtype="1"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wheel(1)">
                                      <p:cBhvr>
                                        <p:cTn id="27" dur="2000"/>
                                        <p:tgtEl>
                                          <p:spTgt spid="5">
                                            <p:txEl>
                                              <p:pRg st="10" end="10"/>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5">
                                            <p:txEl>
                                              <p:pRg st="11" end="11"/>
                                            </p:txEl>
                                          </p:spTgt>
                                        </p:tgtEl>
                                        <p:attrNameLst>
                                          <p:attrName>style.visibility</p:attrName>
                                        </p:attrNameLst>
                                      </p:cBhvr>
                                      <p:to>
                                        <p:strVal val="visible"/>
                                      </p:to>
                                    </p:set>
                                    <p:animEffect transition="in" filter="wheel(1)">
                                      <p:cBhvr>
                                        <p:cTn id="30" dur="2000"/>
                                        <p:tgtEl>
                                          <p:spTgt spid="5">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80">
                                          <p:stCondLst>
                                            <p:cond delay="0"/>
                                          </p:stCondLst>
                                        </p:cTn>
                                        <p:tgtEl>
                                          <p:spTgt spid="6"/>
                                        </p:tgtEl>
                                      </p:cBhvr>
                                    </p:animEffect>
                                    <p:anim calcmode="lin" valueType="num">
                                      <p:cBhvr>
                                        <p:cTn id="3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gtEl>
                                      </p:cBhvr>
                                      <p:to x="100000" y="60000"/>
                                    </p:animScale>
                                    <p:animScale>
                                      <p:cBhvr>
                                        <p:cTn id="42" dur="166" decel="50000">
                                          <p:stCondLst>
                                            <p:cond delay="676"/>
                                          </p:stCondLst>
                                        </p:cTn>
                                        <p:tgtEl>
                                          <p:spTgt spid="6"/>
                                        </p:tgtEl>
                                      </p:cBhvr>
                                      <p:to x="100000" y="100000"/>
                                    </p:animScale>
                                    <p:animScale>
                                      <p:cBhvr>
                                        <p:cTn id="43" dur="26">
                                          <p:stCondLst>
                                            <p:cond delay="1312"/>
                                          </p:stCondLst>
                                        </p:cTn>
                                        <p:tgtEl>
                                          <p:spTgt spid="6"/>
                                        </p:tgtEl>
                                      </p:cBhvr>
                                      <p:to x="100000" y="80000"/>
                                    </p:animScale>
                                    <p:animScale>
                                      <p:cBhvr>
                                        <p:cTn id="44" dur="166" decel="50000">
                                          <p:stCondLst>
                                            <p:cond delay="1338"/>
                                          </p:stCondLst>
                                        </p:cTn>
                                        <p:tgtEl>
                                          <p:spTgt spid="6"/>
                                        </p:tgtEl>
                                      </p:cBhvr>
                                      <p:to x="100000" y="100000"/>
                                    </p:animScale>
                                    <p:animScale>
                                      <p:cBhvr>
                                        <p:cTn id="45" dur="26">
                                          <p:stCondLst>
                                            <p:cond delay="1642"/>
                                          </p:stCondLst>
                                        </p:cTn>
                                        <p:tgtEl>
                                          <p:spTgt spid="6"/>
                                        </p:tgtEl>
                                      </p:cBhvr>
                                      <p:to x="100000" y="90000"/>
                                    </p:animScale>
                                    <p:animScale>
                                      <p:cBhvr>
                                        <p:cTn id="46" dur="166" decel="50000">
                                          <p:stCondLst>
                                            <p:cond delay="1668"/>
                                          </p:stCondLst>
                                        </p:cTn>
                                        <p:tgtEl>
                                          <p:spTgt spid="6"/>
                                        </p:tgtEl>
                                      </p:cBhvr>
                                      <p:to x="100000" y="100000"/>
                                    </p:animScale>
                                    <p:animScale>
                                      <p:cBhvr>
                                        <p:cTn id="47" dur="26">
                                          <p:stCondLst>
                                            <p:cond delay="1808"/>
                                          </p:stCondLst>
                                        </p:cTn>
                                        <p:tgtEl>
                                          <p:spTgt spid="6"/>
                                        </p:tgtEl>
                                      </p:cBhvr>
                                      <p:to x="100000" y="95000"/>
                                    </p:animScale>
                                    <p:animScale>
                                      <p:cBhvr>
                                        <p:cTn id="4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Gele doos senioren"/>
          <p:cNvPicPr/>
          <p:nvPr/>
        </p:nvPicPr>
        <p:blipFill>
          <a:blip r:embed="rId2">
            <a:extLst>
              <a:ext uri="{28A0092B-C50C-407E-A947-70E740481C1C}">
                <a14:useLocalDpi xmlns:a14="http://schemas.microsoft.com/office/drawing/2010/main" val="0"/>
              </a:ext>
            </a:extLst>
          </a:blip>
          <a:srcRect/>
          <a:stretch>
            <a:fillRect/>
          </a:stretch>
        </p:blipFill>
        <p:spPr bwMode="auto">
          <a:xfrm>
            <a:off x="425012" y="728498"/>
            <a:ext cx="4762500" cy="2857500"/>
          </a:xfrm>
          <a:prstGeom prst="rect">
            <a:avLst/>
          </a:prstGeom>
          <a:noFill/>
          <a:ln>
            <a:noFill/>
          </a:ln>
        </p:spPr>
      </p:pic>
      <p:sp>
        <p:nvSpPr>
          <p:cNvPr id="3" name="Tekstvak 2"/>
          <p:cNvSpPr txBox="1"/>
          <p:nvPr/>
        </p:nvSpPr>
        <p:spPr>
          <a:xfrm>
            <a:off x="298888" y="50673"/>
            <a:ext cx="11893112" cy="523220"/>
          </a:xfrm>
          <a:prstGeom prst="rect">
            <a:avLst/>
          </a:prstGeom>
          <a:noFill/>
        </p:spPr>
        <p:txBody>
          <a:bodyPr wrap="square" rtlCol="0">
            <a:spAutoFit/>
          </a:bodyPr>
          <a:lstStyle/>
          <a:p>
            <a:r>
              <a:rPr lang="nl-NL" sz="2800" b="1" dirty="0">
                <a:solidFill>
                  <a:srgbClr val="002060"/>
                </a:solidFill>
                <a:latin typeface="Verdana" panose="020B0604030504040204" pitchFamily="34" charset="0"/>
                <a:ea typeface="Verdana" panose="020B0604030504040204" pitchFamily="34" charset="0"/>
              </a:rPr>
              <a:t>Stad Brugge verdeelt 400 '</a:t>
            </a:r>
            <a:r>
              <a:rPr lang="nl-NL" sz="2800" b="1" dirty="0">
                <a:solidFill>
                  <a:srgbClr val="FFFF00"/>
                </a:solidFill>
                <a:latin typeface="Verdana" panose="020B0604030504040204" pitchFamily="34" charset="0"/>
                <a:ea typeface="Verdana" panose="020B0604030504040204" pitchFamily="34" charset="0"/>
              </a:rPr>
              <a:t>gele dozen</a:t>
            </a:r>
            <a:r>
              <a:rPr lang="nl-NL" sz="2800" b="1" dirty="0">
                <a:solidFill>
                  <a:srgbClr val="002060"/>
                </a:solidFill>
                <a:latin typeface="Verdana" panose="020B0604030504040204" pitchFamily="34" charset="0"/>
                <a:ea typeface="Verdana" panose="020B0604030504040204" pitchFamily="34" charset="0"/>
              </a:rPr>
              <a:t>' onder ouderen </a:t>
            </a:r>
            <a:endParaRPr lang="nl-BE" sz="2800" dirty="0">
              <a:solidFill>
                <a:srgbClr val="002060"/>
              </a:solidFill>
              <a:latin typeface="Verdana" panose="020B0604030504040204" pitchFamily="34" charset="0"/>
              <a:ea typeface="Verdana" panose="020B0604030504040204" pitchFamily="34" charset="0"/>
            </a:endParaRPr>
          </a:p>
        </p:txBody>
      </p:sp>
      <p:sp>
        <p:nvSpPr>
          <p:cNvPr id="4" name="Tekstvak 3"/>
          <p:cNvSpPr txBox="1"/>
          <p:nvPr/>
        </p:nvSpPr>
        <p:spPr>
          <a:xfrm>
            <a:off x="472966" y="3783724"/>
            <a:ext cx="11719034" cy="2862322"/>
          </a:xfrm>
          <a:prstGeom prst="rect">
            <a:avLst/>
          </a:prstGeom>
          <a:noFill/>
        </p:spPr>
        <p:txBody>
          <a:bodyPr wrap="square" rtlCol="0">
            <a:spAutoFit/>
          </a:bodyPr>
          <a:lstStyle/>
          <a:p>
            <a:r>
              <a:rPr lang="nl-NL" b="1" dirty="0"/>
              <a:t>In de stad Brugge loopt een proefproject met een vierhonderdtal 75-plussers die een zogenaamde ‘</a:t>
            </a:r>
            <a:r>
              <a:rPr lang="nl-NL" b="1" u="sng" dirty="0"/>
              <a:t>gele doos</a:t>
            </a:r>
            <a:r>
              <a:rPr lang="nl-NL" b="1" dirty="0"/>
              <a:t>’ in hun koelkast moeten leggen. Deze bevat belangrijke medische informatie die bij een interventie snel geraadpleegd kan worden door de hulpdiensten. Een bijhorende sticker op een zichtbare plaats moet aangeven dat er effectief een gele doos in de koelkast ligt.</a:t>
            </a:r>
            <a:endParaRPr lang="nl-BE" b="1" dirty="0"/>
          </a:p>
          <a:p>
            <a:r>
              <a:rPr lang="nl-NL" b="1" dirty="0"/>
              <a:t>In de doos kunnen de gebruikers allerhande gegevens verzamelen. Iedereen kiest welke gegevens hij of zij deelt. Het kan gaan om medische gegevens, zoals medicatieschema’s en belangrijke info. Maar er kan ook medicatie bij zitten zoals insuline of medicatie voor het hart. </a:t>
            </a:r>
            <a:endParaRPr lang="nl-BE" b="1" dirty="0"/>
          </a:p>
          <a:p>
            <a:r>
              <a:rPr lang="nl-NL" b="1" dirty="0"/>
              <a:t>Het systeem is handig bij mensen die alleen wonen, maar ook bij koppels. Bij noodsituaties gaat vaak veel tijd verloren omdat hulpverleners niet de juiste informatie hebben om snel te handelen. De gele doos kan hier een oplossing bieden. Het project wordt geëvalueerd en bij succes verder uitgerold. </a:t>
            </a:r>
            <a:endParaRPr lang="nl-BE" b="1"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823" y="635448"/>
            <a:ext cx="6136394" cy="2456893"/>
          </a:xfrm>
          <a:prstGeom prst="rect">
            <a:avLst/>
          </a:prstGeom>
        </p:spPr>
      </p:pic>
      <p:sp>
        <p:nvSpPr>
          <p:cNvPr id="7" name="Tekstvak 6"/>
          <p:cNvSpPr txBox="1"/>
          <p:nvPr/>
        </p:nvSpPr>
        <p:spPr>
          <a:xfrm>
            <a:off x="6637663" y="2247441"/>
            <a:ext cx="4384713" cy="523220"/>
          </a:xfrm>
          <a:prstGeom prst="rect">
            <a:avLst/>
          </a:prstGeom>
          <a:noFill/>
        </p:spPr>
        <p:txBody>
          <a:bodyPr wrap="square" rtlCol="0">
            <a:spAutoFit/>
          </a:bodyPr>
          <a:lstStyle/>
          <a:p>
            <a:r>
              <a:rPr lang="nl-BE" sz="2800" b="1" dirty="0"/>
              <a:t>Vrijdag 17 augustus 2018</a:t>
            </a:r>
          </a:p>
        </p:txBody>
      </p:sp>
      <p:sp>
        <p:nvSpPr>
          <p:cNvPr id="5" name="Rechthoek 4"/>
          <p:cNvSpPr/>
          <p:nvPr/>
        </p:nvSpPr>
        <p:spPr>
          <a:xfrm>
            <a:off x="5761823" y="119306"/>
            <a:ext cx="2191552" cy="52322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Tekstvak 7"/>
          <p:cNvSpPr txBox="1"/>
          <p:nvPr/>
        </p:nvSpPr>
        <p:spPr>
          <a:xfrm>
            <a:off x="5848350" y="142875"/>
            <a:ext cx="2057400" cy="461665"/>
          </a:xfrm>
          <a:prstGeom prst="rect">
            <a:avLst/>
          </a:prstGeom>
          <a:noFill/>
        </p:spPr>
        <p:txBody>
          <a:bodyPr wrap="square" rtlCol="0">
            <a:spAutoFit/>
          </a:bodyPr>
          <a:lstStyle/>
          <a:p>
            <a:r>
              <a:rPr lang="nl-BE" sz="2400" b="1" dirty="0">
                <a:solidFill>
                  <a:srgbClr val="C00000"/>
                </a:solidFill>
                <a:latin typeface="Arial" panose="020B0604020202020204" pitchFamily="34" charset="0"/>
                <a:cs typeface="Arial" panose="020B0604020202020204" pitchFamily="34" charset="0"/>
              </a:rPr>
              <a:t>Gele dozen </a:t>
            </a:r>
          </a:p>
        </p:txBody>
      </p:sp>
    </p:spTree>
    <p:extLst>
      <p:ext uri="{BB962C8B-B14F-4D97-AF65-F5344CB8AC3E}">
        <p14:creationId xmlns:p14="http://schemas.microsoft.com/office/powerpoint/2010/main" val="704268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r>
              <a:rPr lang="nl-BE"/>
              <a:t>Wichelen: OBO 2012</a:t>
            </a:r>
          </a:p>
        </p:txBody>
      </p:sp>
      <p:sp>
        <p:nvSpPr>
          <p:cNvPr id="31746" name="Titel 1"/>
          <p:cNvSpPr>
            <a:spLocks noGrp="1"/>
          </p:cNvSpPr>
          <p:nvPr>
            <p:ph type="title" idx="4294967295"/>
          </p:nvPr>
        </p:nvSpPr>
        <p:spPr>
          <a:xfrm>
            <a:off x="120650" y="15875"/>
            <a:ext cx="10394950" cy="1497013"/>
          </a:xfrm>
        </p:spPr>
        <p:txBody>
          <a:bodyPr>
            <a:normAutofit/>
          </a:bodyPr>
          <a:lstStyle/>
          <a:p>
            <a:r>
              <a:rPr lang="nl-BE" altLang="nl-BE" sz="3600" b="1" u="sng" dirty="0">
                <a:solidFill>
                  <a:srgbClr val="C00000"/>
                </a:solidFill>
                <a:latin typeface="Arial" panose="020B0604020202020204" pitchFamily="34" charset="0"/>
                <a:cs typeface="Arial" panose="020B0604020202020204" pitchFamily="34" charset="0"/>
              </a:rPr>
              <a:t>3. Mobiele ouderen in een veilige en toegankelijke gemeente </a:t>
            </a:r>
          </a:p>
        </p:txBody>
      </p:sp>
      <p:pic>
        <p:nvPicPr>
          <p:cNvPr id="31747" name="Afbeelding 6" descr="doorgang stoep.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722780" y="3279776"/>
            <a:ext cx="2447925" cy="3567113"/>
          </a:xfrm>
          <a:noFill/>
        </p:spPr>
      </p:pic>
      <p:pic>
        <p:nvPicPr>
          <p:cNvPr id="31748" name="Afbeelding 11" descr="waterstofb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3" y="4492626"/>
            <a:ext cx="412591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1490663"/>
            <a:ext cx="2922806" cy="292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6749" y="3527426"/>
            <a:ext cx="2366963"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22780" y="546178"/>
            <a:ext cx="2469220" cy="251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Tijdelijke aanduiding voor inhoud 4" descr="wijkagen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77818" y="2475884"/>
            <a:ext cx="2743643" cy="420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 descr="Afbeeldingsresultaat voor OUDEREN EN VERKEER"/>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AutoShape 4" descr="Afbeeldingsresultaat voor OUDEREN EN VERKEER"/>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5" name="AutoShape 6" descr="Afbeeldingsresultaat voor OUDEREN EN VERKEER"/>
          <p:cNvSpPr>
            <a:spLocks noChangeAspect="1" noChangeArrowheads="1"/>
          </p:cNvSpPr>
          <p:nvPr/>
        </p:nvSpPr>
        <p:spPr bwMode="auto">
          <a:xfrm>
            <a:off x="2730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6" name="Afbeelding 5"/>
          <p:cNvPicPr>
            <a:picLocks noChangeAspect="1"/>
          </p:cNvPicPr>
          <p:nvPr/>
        </p:nvPicPr>
        <p:blipFill>
          <a:blip r:embed="rId8"/>
          <a:stretch>
            <a:fillRect/>
          </a:stretch>
        </p:blipFill>
        <p:spPr>
          <a:xfrm>
            <a:off x="3016468" y="1451893"/>
            <a:ext cx="4478209" cy="2507797"/>
          </a:xfrm>
          <a:prstGeom prst="rect">
            <a:avLst/>
          </a:prstGeom>
        </p:spPr>
      </p:pic>
    </p:spTree>
    <p:extLst>
      <p:ext uri="{BB962C8B-B14F-4D97-AF65-F5344CB8AC3E}">
        <p14:creationId xmlns:p14="http://schemas.microsoft.com/office/powerpoint/2010/main" val="29283360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a:xfrm>
            <a:off x="273268" y="385762"/>
            <a:ext cx="11004331" cy="1012114"/>
          </a:xfrm>
        </p:spPr>
        <p:txBody>
          <a:bodyPr>
            <a:normAutofit/>
          </a:bodyPr>
          <a:lstStyle/>
          <a:p>
            <a:r>
              <a:rPr lang="nl-BE" altLang="nl-BE" sz="3600" b="1" u="sng" dirty="0">
                <a:solidFill>
                  <a:srgbClr val="002060"/>
                </a:solidFill>
                <a:latin typeface="Arial" panose="020B0604020202020204" pitchFamily="34" charset="0"/>
                <a:cs typeface="Arial" panose="020B0604020202020204" pitchFamily="34" charset="0"/>
              </a:rPr>
              <a:t>Doelstellingen en acties </a:t>
            </a:r>
            <a:endParaRPr lang="nl-BE" altLang="nl-BE" sz="3600" b="1" i="1" u="sng" dirty="0">
              <a:solidFill>
                <a:srgbClr val="002060"/>
              </a:solidFill>
              <a:latin typeface="Arial" panose="020B0604020202020204" pitchFamily="34" charset="0"/>
              <a:cs typeface="Arial" panose="020B0604020202020204" pitchFamily="34" charset="0"/>
            </a:endParaRPr>
          </a:p>
        </p:txBody>
      </p:sp>
      <p:sp>
        <p:nvSpPr>
          <p:cNvPr id="31747" name="Tijdelijke aanduiding voor inhoud 2"/>
          <p:cNvSpPr>
            <a:spLocks noGrp="1"/>
          </p:cNvSpPr>
          <p:nvPr>
            <p:ph idx="1"/>
          </p:nvPr>
        </p:nvSpPr>
        <p:spPr>
          <a:xfrm>
            <a:off x="273268" y="1531620"/>
            <a:ext cx="11782097" cy="5558760"/>
          </a:xfrm>
        </p:spPr>
        <p:txBody>
          <a:bodyPr/>
          <a:lstStyle/>
          <a:p>
            <a:r>
              <a:rPr lang="nl-BE" altLang="nl-BE" sz="2400" b="1" dirty="0"/>
              <a:t>1. Veilige en ouderenvriendelijke voetpaden: </a:t>
            </a:r>
          </a:p>
          <a:p>
            <a:pPr marL="0" indent="0">
              <a:buNone/>
            </a:pPr>
            <a:r>
              <a:rPr lang="nl-BE" altLang="nl-BE" sz="2400" b="1" dirty="0"/>
              <a:t>        </a:t>
            </a:r>
            <a:r>
              <a:rPr lang="nl-BE" altLang="nl-BE" sz="2400" b="1" dirty="0">
                <a:solidFill>
                  <a:srgbClr val="002060"/>
                </a:solidFill>
              </a:rPr>
              <a:t>knelpuntwandeling + monitoringsplan</a:t>
            </a:r>
          </a:p>
          <a:p>
            <a:r>
              <a:rPr lang="nl-BE" altLang="nl-BE" sz="2400" b="1" dirty="0"/>
              <a:t>2. Ouderenvriendelijke fietspaden:</a:t>
            </a:r>
          </a:p>
          <a:p>
            <a:pPr marL="0" indent="0">
              <a:buNone/>
            </a:pPr>
            <a:r>
              <a:rPr lang="nl-BE" altLang="nl-BE" sz="2400" b="1" dirty="0">
                <a:solidFill>
                  <a:srgbClr val="7030A0"/>
                </a:solidFill>
              </a:rPr>
              <a:t>        </a:t>
            </a:r>
            <a:r>
              <a:rPr lang="nl-BE" altLang="nl-BE" sz="2400" b="1" dirty="0">
                <a:solidFill>
                  <a:srgbClr val="002060"/>
                </a:solidFill>
              </a:rPr>
              <a:t>onderhoud van de fietspaden </a:t>
            </a:r>
          </a:p>
          <a:p>
            <a:r>
              <a:rPr lang="nl-BE" altLang="nl-BE" sz="2400" b="1" dirty="0"/>
              <a:t>3. Aangepast openbaar en specifiek vervoer:</a:t>
            </a:r>
          </a:p>
          <a:p>
            <a:pPr marL="0" indent="0">
              <a:buNone/>
            </a:pPr>
            <a:r>
              <a:rPr lang="nl-BE" altLang="nl-BE" sz="2400" b="1" dirty="0">
                <a:solidFill>
                  <a:srgbClr val="7030A0"/>
                </a:solidFill>
              </a:rPr>
              <a:t>        </a:t>
            </a:r>
            <a:r>
              <a:rPr lang="nl-BE" altLang="nl-BE" sz="2400" b="1" dirty="0">
                <a:solidFill>
                  <a:srgbClr val="002060"/>
                </a:solidFill>
              </a:rPr>
              <a:t>leesbare info aan de bushaltes – Minder mobiele centrale beter uitbouwen</a:t>
            </a:r>
          </a:p>
          <a:p>
            <a:r>
              <a:rPr lang="nl-BE" altLang="nl-BE" sz="2400" b="1" dirty="0"/>
              <a:t>4. Toegankelijkheid van openbare en publieke gebouwen:</a:t>
            </a:r>
          </a:p>
          <a:p>
            <a:pPr marL="0" indent="0">
              <a:buNone/>
            </a:pPr>
            <a:r>
              <a:rPr lang="nl-BE" altLang="nl-BE" sz="2400" b="1" dirty="0"/>
              <a:t>        </a:t>
            </a:r>
            <a:r>
              <a:rPr lang="nl-BE" altLang="nl-BE" sz="2400" b="1" dirty="0">
                <a:solidFill>
                  <a:srgbClr val="002060"/>
                </a:solidFill>
              </a:rPr>
              <a:t>aanvraag bouwvergunningen : actief toezicht dienst stedenbouw op toegankelijkheid </a:t>
            </a:r>
          </a:p>
          <a:p>
            <a:r>
              <a:rPr lang="nl-BE" altLang="nl-BE" sz="2400" b="1" dirty="0"/>
              <a:t>5. Vorming – verkeersopvoeding – inspraak mobiliteitsplan – veiligheid: </a:t>
            </a:r>
          </a:p>
          <a:p>
            <a:pPr marL="0" indent="0">
              <a:buNone/>
            </a:pPr>
            <a:r>
              <a:rPr lang="nl-BE" altLang="nl-BE" sz="2400" b="1" dirty="0">
                <a:solidFill>
                  <a:srgbClr val="002060"/>
                </a:solidFill>
              </a:rPr>
              <a:t>        politie geeft info aan ouderenvereniging  - wijkagenten regelmatig voorstellen + </a:t>
            </a:r>
          </a:p>
          <a:p>
            <a:pPr marL="0" indent="0">
              <a:buNone/>
            </a:pPr>
            <a:r>
              <a:rPr lang="nl-BE" altLang="nl-BE" sz="2400" b="1" dirty="0">
                <a:solidFill>
                  <a:srgbClr val="002060"/>
                </a:solidFill>
              </a:rPr>
              <a:t>        zelfverdedigingslessen </a:t>
            </a:r>
          </a:p>
        </p:txBody>
      </p:sp>
      <p:sp>
        <p:nvSpPr>
          <p:cNvPr id="2" name="Tijdelijke aanduiding voor voettekst 1"/>
          <p:cNvSpPr>
            <a:spLocks noGrp="1"/>
          </p:cNvSpPr>
          <p:nvPr>
            <p:ph type="ftr" sz="quarter" idx="11"/>
          </p:nvPr>
        </p:nvSpPr>
        <p:spPr/>
        <p:txBody>
          <a:bodyPr/>
          <a:lstStyle/>
          <a:p>
            <a:pPr>
              <a:defRPr/>
            </a:pPr>
            <a:endParaRPr lang="nl-BE" dirty="0"/>
          </a:p>
        </p:txBody>
      </p:sp>
    </p:spTree>
    <p:extLst>
      <p:ext uri="{BB962C8B-B14F-4D97-AF65-F5344CB8AC3E}">
        <p14:creationId xmlns:p14="http://schemas.microsoft.com/office/powerpoint/2010/main" val="248688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747">
                                            <p:txEl>
                                              <p:pRg st="4" end="4"/>
                                            </p:txEl>
                                          </p:spTgt>
                                        </p:tgtEl>
                                        <p:attrNameLst>
                                          <p:attrName>style.visibility</p:attrName>
                                        </p:attrNameLst>
                                      </p:cBhvr>
                                      <p:to>
                                        <p:strVal val="visible"/>
                                      </p:to>
                                    </p:set>
                                    <p:animEffect transition="in" filter="barn(inVertical)">
                                      <p:cBhvr>
                                        <p:cTn id="7" dur="500"/>
                                        <p:tgtEl>
                                          <p:spTgt spid="31747">
                                            <p:txEl>
                                              <p:pRg st="4" end="4"/>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1747">
                                            <p:txEl>
                                              <p:pRg st="5" end="5"/>
                                            </p:txEl>
                                          </p:spTgt>
                                        </p:tgtEl>
                                        <p:attrNameLst>
                                          <p:attrName>style.visibility</p:attrName>
                                        </p:attrNameLst>
                                      </p:cBhvr>
                                      <p:to>
                                        <p:strVal val="visible"/>
                                      </p:to>
                                    </p:set>
                                    <p:animEffect transition="in" filter="barn(inVertical)">
                                      <p:cBhvr>
                                        <p:cTn id="10" dur="500"/>
                                        <p:tgtEl>
                                          <p:spTgt spid="31747">
                                            <p:txEl>
                                              <p:pRg st="5" end="5"/>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1747">
                                            <p:txEl>
                                              <p:pRg st="6" end="6"/>
                                            </p:txEl>
                                          </p:spTgt>
                                        </p:tgtEl>
                                        <p:attrNameLst>
                                          <p:attrName>style.visibility</p:attrName>
                                        </p:attrNameLst>
                                      </p:cBhvr>
                                      <p:to>
                                        <p:strVal val="visible"/>
                                      </p:to>
                                    </p:set>
                                    <p:animEffect transition="in" filter="barn(inVertical)">
                                      <p:cBhvr>
                                        <p:cTn id="13" dur="500"/>
                                        <p:tgtEl>
                                          <p:spTgt spid="31747">
                                            <p:txEl>
                                              <p:pRg st="6" end="6"/>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1747">
                                            <p:txEl>
                                              <p:pRg st="7" end="7"/>
                                            </p:txEl>
                                          </p:spTgt>
                                        </p:tgtEl>
                                        <p:attrNameLst>
                                          <p:attrName>style.visibility</p:attrName>
                                        </p:attrNameLst>
                                      </p:cBhvr>
                                      <p:to>
                                        <p:strVal val="visible"/>
                                      </p:to>
                                    </p:set>
                                    <p:animEffect transition="in" filter="barn(inVertical)">
                                      <p:cBhvr>
                                        <p:cTn id="16" dur="500"/>
                                        <p:tgtEl>
                                          <p:spTgt spid="31747">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1747">
                                            <p:txEl>
                                              <p:pRg st="8" end="8"/>
                                            </p:txEl>
                                          </p:spTgt>
                                        </p:tgtEl>
                                        <p:attrNameLst>
                                          <p:attrName>style.visibility</p:attrName>
                                        </p:attrNameLst>
                                      </p:cBhvr>
                                      <p:to>
                                        <p:strVal val="visible"/>
                                      </p:to>
                                    </p:set>
                                    <p:animEffect transition="in" filter="wheel(1)">
                                      <p:cBhvr>
                                        <p:cTn id="21" dur="2000"/>
                                        <p:tgtEl>
                                          <p:spTgt spid="31747">
                                            <p:txEl>
                                              <p:pRg st="8" end="8"/>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31747">
                                            <p:txEl>
                                              <p:pRg st="9" end="9"/>
                                            </p:txEl>
                                          </p:spTgt>
                                        </p:tgtEl>
                                        <p:attrNameLst>
                                          <p:attrName>style.visibility</p:attrName>
                                        </p:attrNameLst>
                                      </p:cBhvr>
                                      <p:to>
                                        <p:strVal val="visible"/>
                                      </p:to>
                                    </p:set>
                                    <p:animEffect transition="in" filter="wheel(1)">
                                      <p:cBhvr>
                                        <p:cTn id="24" dur="2000"/>
                                        <p:tgtEl>
                                          <p:spTgt spid="31747">
                                            <p:txEl>
                                              <p:pRg st="9" end="9"/>
                                            </p:txEl>
                                          </p:spTgt>
                                        </p:tgtEl>
                                      </p:cBhvr>
                                    </p:animEffect>
                                  </p:childTnLst>
                                </p:cTn>
                              </p:par>
                              <p:par>
                                <p:cTn id="25" presetID="21" presetClass="entr" presetSubtype="1" fill="hold" nodeType="withEffect">
                                  <p:stCondLst>
                                    <p:cond delay="0"/>
                                  </p:stCondLst>
                                  <p:childTnLst>
                                    <p:set>
                                      <p:cBhvr>
                                        <p:cTn id="26" dur="1" fill="hold">
                                          <p:stCondLst>
                                            <p:cond delay="0"/>
                                          </p:stCondLst>
                                        </p:cTn>
                                        <p:tgtEl>
                                          <p:spTgt spid="31747">
                                            <p:txEl>
                                              <p:pRg st="10" end="10"/>
                                            </p:txEl>
                                          </p:spTgt>
                                        </p:tgtEl>
                                        <p:attrNameLst>
                                          <p:attrName>style.visibility</p:attrName>
                                        </p:attrNameLst>
                                      </p:cBhvr>
                                      <p:to>
                                        <p:strVal val="visible"/>
                                      </p:to>
                                    </p:set>
                                    <p:animEffect transition="in" filter="wheel(1)">
                                      <p:cBhvr>
                                        <p:cTn id="27" dur="2000"/>
                                        <p:tgtEl>
                                          <p:spTgt spid="3174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jdelijke aanduiding voor voettekst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nl-BE" sz="1400" b="1">
                <a:solidFill>
                  <a:srgbClr val="FFFFFF"/>
                </a:solidFill>
              </a:rPr>
              <a:t>Brakel : project OBO 2011</a:t>
            </a:r>
          </a:p>
        </p:txBody>
      </p:sp>
      <p:sp>
        <p:nvSpPr>
          <p:cNvPr id="64516" name="Tijdelijke aanduiding voor dia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fld id="{90974A0B-C137-416B-ADF0-CD23C8FE68A1}" type="slidenum">
              <a:rPr lang="nl-BE" altLang="nl-BE">
                <a:solidFill>
                  <a:schemeClr val="tx2"/>
                </a:solidFill>
              </a:rPr>
              <a:pPr algn="l"/>
              <a:t>15</a:t>
            </a:fld>
            <a:endParaRPr lang="nl-BE" altLang="nl-BE">
              <a:solidFill>
                <a:schemeClr val="tx2"/>
              </a:solidFill>
            </a:endParaRPr>
          </a:p>
        </p:txBody>
      </p:sp>
      <p:pic>
        <p:nvPicPr>
          <p:cNvPr id="64519" name="Picture 6"/>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8316914" y="3187700"/>
            <a:ext cx="3875086" cy="36703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5" y="-60324"/>
            <a:ext cx="5730875"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791" y="-35719"/>
            <a:ext cx="6526210" cy="353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1" y="3301913"/>
            <a:ext cx="4719636" cy="354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2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405" y="3421065"/>
            <a:ext cx="4076510" cy="34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2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1671" y="1547447"/>
            <a:ext cx="4952143" cy="330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64664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jdelijke aanduiding voor voettekst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nl-BE" sz="1400" b="1">
                <a:solidFill>
                  <a:srgbClr val="FFFFFF"/>
                </a:solidFill>
              </a:rPr>
              <a:t>Brakel : project OBO 2011</a:t>
            </a:r>
          </a:p>
        </p:txBody>
      </p:sp>
      <p:sp>
        <p:nvSpPr>
          <p:cNvPr id="65540" name="Tijdelijke aanduiding voor dia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fld id="{F4D0A6C3-28E5-4CB0-959F-4EF881C870C1}" type="slidenum">
              <a:rPr lang="nl-BE" altLang="nl-BE">
                <a:solidFill>
                  <a:schemeClr val="tx2"/>
                </a:solidFill>
              </a:rPr>
              <a:pPr algn="l"/>
              <a:t>16</a:t>
            </a:fld>
            <a:endParaRPr lang="nl-BE" altLang="nl-BE">
              <a:solidFill>
                <a:schemeClr val="tx2"/>
              </a:solidFill>
            </a:endParaRPr>
          </a:p>
        </p:txBody>
      </p:sp>
      <p:pic>
        <p:nvPicPr>
          <p:cNvPr id="65542"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8330085" y="0"/>
            <a:ext cx="3861916" cy="2994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4656139"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3051" y="3176"/>
            <a:ext cx="4397758"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9726" y="2994025"/>
            <a:ext cx="5441950" cy="3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22651"/>
            <a:ext cx="3792538" cy="340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9151" y="3216276"/>
            <a:ext cx="4026387" cy="364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9771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r>
              <a:rPr lang="nl-BE"/>
              <a:t>Wichelen: OBO 2012</a:t>
            </a:r>
          </a:p>
        </p:txBody>
      </p:sp>
      <p:sp>
        <p:nvSpPr>
          <p:cNvPr id="33794" name="Titel 1"/>
          <p:cNvSpPr>
            <a:spLocks noGrp="1"/>
          </p:cNvSpPr>
          <p:nvPr>
            <p:ph type="title" idx="4294967295"/>
          </p:nvPr>
        </p:nvSpPr>
        <p:spPr>
          <a:xfrm>
            <a:off x="284163" y="-312738"/>
            <a:ext cx="11907837" cy="1584490"/>
          </a:xfrm>
        </p:spPr>
        <p:txBody>
          <a:bodyPr/>
          <a:lstStyle/>
          <a:p>
            <a:r>
              <a:rPr lang="nl-BE" altLang="nl-BE" sz="3600" b="1" u="sng" dirty="0">
                <a:solidFill>
                  <a:srgbClr val="C00000"/>
                </a:solidFill>
                <a:latin typeface="Arial" panose="020B0604020202020204" pitchFamily="34" charset="0"/>
                <a:cs typeface="Arial" panose="020B0604020202020204" pitchFamily="34" charset="0"/>
              </a:rPr>
              <a:t>4. Een ouderenzorgbeleid, waarin zorg op maat en naadloze zorg centraal staan. </a:t>
            </a:r>
          </a:p>
        </p:txBody>
      </p:sp>
      <p:pic>
        <p:nvPicPr>
          <p:cNvPr id="33795" name="Picture 11" descr="http://img.literatuurplein.nl/blobs/ORIGB/739490/1/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004888"/>
            <a:ext cx="2589213" cy="3287712"/>
          </a:xfrm>
        </p:spPr>
      </p:pic>
      <p:pic>
        <p:nvPicPr>
          <p:cNvPr id="3379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672" y="479507"/>
            <a:ext cx="4111478" cy="4135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625" y="4332544"/>
            <a:ext cx="2914650"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84625"/>
            <a:ext cx="4497388" cy="292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9740" y="1056795"/>
            <a:ext cx="4008057" cy="266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3775331"/>
            <a:ext cx="2127250" cy="320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462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a:xfrm>
            <a:off x="273268" y="472965"/>
            <a:ext cx="11636792" cy="956442"/>
          </a:xfrm>
        </p:spPr>
        <p:txBody>
          <a:bodyPr>
            <a:normAutofit/>
          </a:bodyPr>
          <a:lstStyle/>
          <a:p>
            <a:r>
              <a:rPr lang="nl-BE" altLang="nl-BE" sz="4800" b="1" u="sng" dirty="0">
                <a:solidFill>
                  <a:srgbClr val="002060"/>
                </a:solidFill>
                <a:latin typeface="Arial" panose="020B0604020202020204" pitchFamily="34" charset="0"/>
                <a:cs typeface="Arial" panose="020B0604020202020204" pitchFamily="34" charset="0"/>
              </a:rPr>
              <a:t>Doelstellingen en acties </a:t>
            </a:r>
            <a:endParaRPr lang="nl-BE" altLang="nl-BE" sz="4800" b="1" i="1" u="sng" dirty="0">
              <a:solidFill>
                <a:srgbClr val="002060"/>
              </a:solidFill>
              <a:latin typeface="Arial" panose="020B0604020202020204" pitchFamily="34" charset="0"/>
              <a:cs typeface="Arial" panose="020B0604020202020204" pitchFamily="34" charset="0"/>
            </a:endParaRPr>
          </a:p>
        </p:txBody>
      </p:sp>
      <p:sp>
        <p:nvSpPr>
          <p:cNvPr id="33795" name="Tijdelijke aanduiding voor inhoud 2"/>
          <p:cNvSpPr>
            <a:spLocks noGrp="1"/>
          </p:cNvSpPr>
          <p:nvPr>
            <p:ph idx="1"/>
          </p:nvPr>
        </p:nvSpPr>
        <p:spPr>
          <a:xfrm>
            <a:off x="189185" y="1429407"/>
            <a:ext cx="11897711" cy="5312706"/>
          </a:xfrm>
        </p:spPr>
        <p:txBody>
          <a:bodyPr/>
          <a:lstStyle/>
          <a:p>
            <a:r>
              <a:rPr lang="nl-BE" altLang="nl-BE" b="1" dirty="0"/>
              <a:t>1. Goede uitgebreide dienstverlening: </a:t>
            </a:r>
          </a:p>
          <a:p>
            <a:pPr marL="0" indent="0">
              <a:buNone/>
            </a:pPr>
            <a:r>
              <a:rPr lang="nl-BE" altLang="nl-BE" b="1" dirty="0"/>
              <a:t>        </a:t>
            </a:r>
            <a:r>
              <a:rPr lang="nl-BE" altLang="nl-BE" b="1" dirty="0">
                <a:solidFill>
                  <a:srgbClr val="002060"/>
                </a:solidFill>
              </a:rPr>
              <a:t>betere communicatie van de eigen en externe diensten </a:t>
            </a:r>
          </a:p>
          <a:p>
            <a:r>
              <a:rPr lang="nl-BE" altLang="nl-BE" b="1" dirty="0"/>
              <a:t>2. Lokaal Dienstencentrum en sociale restaurants:</a:t>
            </a:r>
          </a:p>
          <a:p>
            <a:pPr marL="0" indent="0">
              <a:buNone/>
            </a:pPr>
            <a:r>
              <a:rPr lang="nl-BE" altLang="nl-BE" b="1" dirty="0"/>
              <a:t>        </a:t>
            </a:r>
            <a:r>
              <a:rPr lang="nl-BE" altLang="nl-BE" b="1" dirty="0">
                <a:solidFill>
                  <a:srgbClr val="002060"/>
                </a:solidFill>
              </a:rPr>
              <a:t>bouw LDC + sociale restaurants = basis voor goed sociaal   ouderenbeleid</a:t>
            </a:r>
          </a:p>
          <a:p>
            <a:r>
              <a:rPr lang="nl-BE" altLang="nl-BE" b="1" dirty="0"/>
              <a:t>3. Detectie: </a:t>
            </a:r>
            <a:r>
              <a:rPr lang="nl-BE" altLang="nl-BE" b="1" dirty="0">
                <a:solidFill>
                  <a:srgbClr val="002060"/>
                </a:solidFill>
              </a:rPr>
              <a:t>o.a. alleenstaande 80+ - eenzamen  - telefoonster</a:t>
            </a:r>
          </a:p>
          <a:p>
            <a:r>
              <a:rPr lang="nl-BE" altLang="nl-BE" b="1" dirty="0"/>
              <a:t>4. Preventie: </a:t>
            </a:r>
            <a:r>
              <a:rPr lang="nl-BE" altLang="nl-BE" b="1" dirty="0">
                <a:solidFill>
                  <a:srgbClr val="002060"/>
                </a:solidFill>
              </a:rPr>
              <a:t>nationale preventieacties promoten vb. valpreventie</a:t>
            </a:r>
          </a:p>
          <a:p>
            <a:r>
              <a:rPr lang="nl-BE" altLang="nl-BE" b="1" dirty="0"/>
              <a:t>5. Intramurale en transmurale zorg: </a:t>
            </a:r>
            <a:r>
              <a:rPr lang="nl-BE" altLang="nl-BE" b="1" dirty="0">
                <a:solidFill>
                  <a:srgbClr val="002060"/>
                </a:solidFill>
              </a:rPr>
              <a:t>dag - en nachtopvang </a:t>
            </a:r>
          </a:p>
          <a:p>
            <a:r>
              <a:rPr lang="nl-BE" altLang="nl-BE" b="1" dirty="0"/>
              <a:t>6. Mantelzorgers: </a:t>
            </a:r>
          </a:p>
          <a:p>
            <a:pPr marL="0" indent="0">
              <a:buNone/>
            </a:pPr>
            <a:r>
              <a:rPr lang="nl-BE" altLang="nl-BE" b="1" dirty="0">
                <a:solidFill>
                  <a:srgbClr val="7030A0"/>
                </a:solidFill>
              </a:rPr>
              <a:t>       </a:t>
            </a:r>
            <a:r>
              <a:rPr lang="nl-BE" altLang="nl-BE" b="1" dirty="0">
                <a:solidFill>
                  <a:srgbClr val="002060"/>
                </a:solidFill>
              </a:rPr>
              <a:t>vormingsmomenten organiseren – mantelzorg dag </a:t>
            </a:r>
          </a:p>
        </p:txBody>
      </p:sp>
      <p:sp>
        <p:nvSpPr>
          <p:cNvPr id="2" name="Tijdelijke aanduiding voor voettekst 1"/>
          <p:cNvSpPr>
            <a:spLocks noGrp="1"/>
          </p:cNvSpPr>
          <p:nvPr>
            <p:ph type="ftr" sz="quarter" idx="11"/>
          </p:nvPr>
        </p:nvSpPr>
        <p:spPr/>
        <p:txBody>
          <a:bodyPr/>
          <a:lstStyle/>
          <a:p>
            <a:pPr>
              <a:defRPr/>
            </a:pPr>
            <a:endParaRPr lang="nl-BE" dirty="0"/>
          </a:p>
        </p:txBody>
      </p:sp>
    </p:spTree>
    <p:extLst>
      <p:ext uri="{BB962C8B-B14F-4D97-AF65-F5344CB8AC3E}">
        <p14:creationId xmlns:p14="http://schemas.microsoft.com/office/powerpoint/2010/main" val="40113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795">
                                            <p:txEl>
                                              <p:pRg st="4" end="4"/>
                                            </p:txEl>
                                          </p:spTgt>
                                        </p:tgtEl>
                                        <p:attrNameLst>
                                          <p:attrName>style.visibility</p:attrName>
                                        </p:attrNameLst>
                                      </p:cBhvr>
                                      <p:to>
                                        <p:strVal val="visible"/>
                                      </p:to>
                                    </p:set>
                                    <p:animEffect transition="in" filter="fade">
                                      <p:cBhvr>
                                        <p:cTn id="7" dur="1000"/>
                                        <p:tgtEl>
                                          <p:spTgt spid="33795">
                                            <p:txEl>
                                              <p:pRg st="4" end="4"/>
                                            </p:txEl>
                                          </p:spTgt>
                                        </p:tgtEl>
                                      </p:cBhvr>
                                    </p:animEffect>
                                    <p:anim calcmode="lin" valueType="num">
                                      <p:cBhvr>
                                        <p:cTn id="8" dur="10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3795">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795">
                                            <p:txEl>
                                              <p:pRg st="5" end="5"/>
                                            </p:txEl>
                                          </p:spTgt>
                                        </p:tgtEl>
                                        <p:attrNameLst>
                                          <p:attrName>style.visibility</p:attrName>
                                        </p:attrNameLst>
                                      </p:cBhvr>
                                      <p:to>
                                        <p:strVal val="visible"/>
                                      </p:to>
                                    </p:set>
                                    <p:animEffect transition="in" filter="fade">
                                      <p:cBhvr>
                                        <p:cTn id="12" dur="1000"/>
                                        <p:tgtEl>
                                          <p:spTgt spid="33795">
                                            <p:txEl>
                                              <p:pRg st="5" end="5"/>
                                            </p:txEl>
                                          </p:spTgt>
                                        </p:tgtEl>
                                      </p:cBhvr>
                                    </p:animEffect>
                                    <p:anim calcmode="lin" valueType="num">
                                      <p:cBhvr>
                                        <p:cTn id="13" dur="1000" fill="hold"/>
                                        <p:tgtEl>
                                          <p:spTgt spid="3379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379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3795">
                                            <p:txEl>
                                              <p:pRg st="6" end="6"/>
                                            </p:txEl>
                                          </p:spTgt>
                                        </p:tgtEl>
                                        <p:attrNameLst>
                                          <p:attrName>style.visibility</p:attrName>
                                        </p:attrNameLst>
                                      </p:cBhvr>
                                      <p:to>
                                        <p:strVal val="visible"/>
                                      </p:to>
                                    </p:set>
                                    <p:animEffect transition="in" filter="wheel(1)">
                                      <p:cBhvr>
                                        <p:cTn id="19" dur="2000"/>
                                        <p:tgtEl>
                                          <p:spTgt spid="33795">
                                            <p:txEl>
                                              <p:pRg st="6" end="6"/>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33795">
                                            <p:txEl>
                                              <p:pRg st="7" end="7"/>
                                            </p:txEl>
                                          </p:spTgt>
                                        </p:tgtEl>
                                        <p:attrNameLst>
                                          <p:attrName>style.visibility</p:attrName>
                                        </p:attrNameLst>
                                      </p:cBhvr>
                                      <p:to>
                                        <p:strVal val="visible"/>
                                      </p:to>
                                    </p:set>
                                    <p:animEffect transition="in" filter="wheel(1)">
                                      <p:cBhvr>
                                        <p:cTn id="22" dur="2000"/>
                                        <p:tgtEl>
                                          <p:spTgt spid="33795">
                                            <p:txEl>
                                              <p:pRg st="7" end="7"/>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33795">
                                            <p:txEl>
                                              <p:pRg st="8" end="8"/>
                                            </p:txEl>
                                          </p:spTgt>
                                        </p:tgtEl>
                                        <p:attrNameLst>
                                          <p:attrName>style.visibility</p:attrName>
                                        </p:attrNameLst>
                                      </p:cBhvr>
                                      <p:to>
                                        <p:strVal val="visible"/>
                                      </p:to>
                                    </p:set>
                                    <p:animEffect transition="in" filter="wheel(1)">
                                      <p:cBhvr>
                                        <p:cTn id="25" dur="2000"/>
                                        <p:tgtEl>
                                          <p:spTgt spid="337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endParaRPr lang="nl-BE" dirty="0"/>
          </a:p>
        </p:txBody>
      </p:sp>
      <p:sp>
        <p:nvSpPr>
          <p:cNvPr id="35842" name="Titel 3"/>
          <p:cNvSpPr>
            <a:spLocks noGrp="1"/>
          </p:cNvSpPr>
          <p:nvPr>
            <p:ph type="title" idx="4294967295"/>
          </p:nvPr>
        </p:nvSpPr>
        <p:spPr>
          <a:xfrm>
            <a:off x="1135063" y="55563"/>
            <a:ext cx="11056937" cy="669925"/>
          </a:xfrm>
        </p:spPr>
        <p:txBody>
          <a:bodyPr>
            <a:normAutofit/>
          </a:bodyPr>
          <a:lstStyle/>
          <a:p>
            <a:r>
              <a:rPr lang="nl-BE" altLang="nl-BE" sz="3600" b="1" u="sng" dirty="0">
                <a:solidFill>
                  <a:srgbClr val="C00000"/>
                </a:solidFill>
                <a:latin typeface="Arial" panose="020B0604020202020204" pitchFamily="34" charset="0"/>
                <a:cs typeface="Arial" panose="020B0604020202020204" pitchFamily="34" charset="0"/>
              </a:rPr>
              <a:t>5. Een aanvullend en zinvol vrijetijdsaanbod </a:t>
            </a:r>
          </a:p>
        </p:txBody>
      </p:sp>
      <p:pic>
        <p:nvPicPr>
          <p:cNvPr id="35843"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719138"/>
            <a:ext cx="3887788" cy="29162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718766"/>
            <a:ext cx="4067557" cy="308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375" y="719934"/>
            <a:ext cx="3845055" cy="2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7" y="3603798"/>
            <a:ext cx="3805238" cy="253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4341" y="3226676"/>
            <a:ext cx="4459684" cy="296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8" name="Picture 2" descr="G:\WICHELEN\fitness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3741" y="3603799"/>
            <a:ext cx="4338260" cy="325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824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548640" y="388620"/>
            <a:ext cx="10069830" cy="1200329"/>
          </a:xfrm>
          <a:prstGeom prst="rect">
            <a:avLst/>
          </a:prstGeom>
          <a:noFill/>
        </p:spPr>
        <p:txBody>
          <a:bodyPr wrap="square" rtlCol="0">
            <a:spAutoFit/>
          </a:bodyPr>
          <a:lstStyle/>
          <a:p>
            <a:r>
              <a:rPr lang="en-GB" sz="7200" b="1">
                <a:solidFill>
                  <a:srgbClr val="002060"/>
                </a:solidFill>
              </a:rPr>
              <a:t>Wat is een advies?</a:t>
            </a:r>
            <a:endParaRPr lang="nl-BE" sz="7200" b="1" dirty="0">
              <a:solidFill>
                <a:srgbClr val="002060"/>
              </a:solidFill>
            </a:endParaRPr>
          </a:p>
        </p:txBody>
      </p:sp>
      <p:sp>
        <p:nvSpPr>
          <p:cNvPr id="7" name="Tekstvak 6"/>
          <p:cNvSpPr txBox="1"/>
          <p:nvPr/>
        </p:nvSpPr>
        <p:spPr>
          <a:xfrm>
            <a:off x="548640" y="2080260"/>
            <a:ext cx="11372850" cy="2862322"/>
          </a:xfrm>
          <a:prstGeom prst="rect">
            <a:avLst/>
          </a:prstGeom>
          <a:noFill/>
        </p:spPr>
        <p:txBody>
          <a:bodyPr wrap="square" rtlCol="0">
            <a:spAutoFit/>
          </a:bodyPr>
          <a:lstStyle/>
          <a:p>
            <a:r>
              <a:rPr lang="nl-BE" altLang="nl-BE" sz="3600" b="1" dirty="0"/>
              <a:t>In een advies kan je aanbevelingen formuleren die erop gericht zijn om het huidige of toekomstige beleid te</a:t>
            </a:r>
          </a:p>
          <a:p>
            <a:pPr marL="571500" indent="-571500">
              <a:buFont typeface="Arial" panose="020B0604020202020204" pitchFamily="34" charset="0"/>
              <a:buChar char="•"/>
            </a:pPr>
            <a:r>
              <a:rPr lang="nl-BE" altLang="nl-BE" sz="3600" b="1" dirty="0"/>
              <a:t>veranderen</a:t>
            </a:r>
          </a:p>
          <a:p>
            <a:pPr marL="571500" indent="-571500">
              <a:buFont typeface="Arial" panose="020B0604020202020204" pitchFamily="34" charset="0"/>
              <a:buChar char="•"/>
            </a:pPr>
            <a:r>
              <a:rPr lang="nl-BE" altLang="nl-BE" sz="3600" b="1" dirty="0"/>
              <a:t>verbeteren</a:t>
            </a:r>
          </a:p>
          <a:p>
            <a:pPr marL="571500" indent="-571500">
              <a:buFont typeface="Arial" panose="020B0604020202020204" pitchFamily="34" charset="0"/>
              <a:buChar char="•"/>
            </a:pPr>
            <a:r>
              <a:rPr lang="nl-BE" altLang="nl-BE" sz="3600" b="1" dirty="0"/>
              <a:t>uit te tekenen. </a:t>
            </a:r>
          </a:p>
        </p:txBody>
      </p:sp>
    </p:spTree>
    <p:extLst>
      <p:ext uri="{BB962C8B-B14F-4D97-AF65-F5344CB8AC3E}">
        <p14:creationId xmlns:p14="http://schemas.microsoft.com/office/powerpoint/2010/main" val="1158944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endParaRPr lang="nl-BE" dirty="0"/>
          </a:p>
        </p:txBody>
      </p:sp>
      <p:sp>
        <p:nvSpPr>
          <p:cNvPr id="36866" name="Titel 1"/>
          <p:cNvSpPr>
            <a:spLocks noGrp="1"/>
          </p:cNvSpPr>
          <p:nvPr>
            <p:ph type="title" idx="4294967295"/>
          </p:nvPr>
        </p:nvSpPr>
        <p:spPr>
          <a:xfrm>
            <a:off x="0" y="231775"/>
            <a:ext cx="11578590" cy="1092200"/>
          </a:xfrm>
        </p:spPr>
        <p:txBody>
          <a:bodyPr>
            <a:normAutofit/>
          </a:bodyPr>
          <a:lstStyle/>
          <a:p>
            <a:r>
              <a:rPr lang="nl-BE" altLang="nl-BE" sz="4000" b="1" u="sng" dirty="0">
                <a:solidFill>
                  <a:srgbClr val="002060"/>
                </a:solidFill>
                <a:latin typeface="Arial" panose="020B0604020202020204" pitchFamily="34" charset="0"/>
                <a:cs typeface="Arial" panose="020B0604020202020204" pitchFamily="34" charset="0"/>
              </a:rPr>
              <a:t>Doelstellingen en acties </a:t>
            </a:r>
          </a:p>
        </p:txBody>
      </p:sp>
      <p:sp>
        <p:nvSpPr>
          <p:cNvPr id="3" name="Tijdelijke aanduiding voor inhoud 2"/>
          <p:cNvSpPr>
            <a:spLocks noGrp="1"/>
          </p:cNvSpPr>
          <p:nvPr>
            <p:ph idx="4294967295"/>
          </p:nvPr>
        </p:nvSpPr>
        <p:spPr>
          <a:xfrm>
            <a:off x="0" y="1408113"/>
            <a:ext cx="12192000" cy="5116512"/>
          </a:xfrm>
        </p:spPr>
        <p:txBody>
          <a:bodyPr/>
          <a:lstStyle/>
          <a:p>
            <a:pPr marL="514350" indent="-514350">
              <a:buFont typeface="Arial" charset="0"/>
              <a:buAutoNum type="arabicPeriod"/>
              <a:defRPr/>
            </a:pPr>
            <a:r>
              <a:rPr lang="nl-BE" sz="2400" b="1" u="sng" dirty="0"/>
              <a:t>Toegankelijkheid verenigingen</a:t>
            </a:r>
            <a:r>
              <a:rPr lang="nl-BE" sz="2400" b="1" dirty="0"/>
              <a:t>: </a:t>
            </a:r>
            <a:r>
              <a:rPr lang="nl-BE" sz="2400" b="1" dirty="0">
                <a:solidFill>
                  <a:srgbClr val="002060"/>
                </a:solidFill>
              </a:rPr>
              <a:t>gemeentelijke verenigingskalender, onthaal nieuwe leden</a:t>
            </a:r>
          </a:p>
          <a:p>
            <a:pPr marL="514350" indent="-514350">
              <a:buFont typeface="Arial" charset="0"/>
              <a:buAutoNum type="arabicPeriod"/>
              <a:defRPr/>
            </a:pPr>
            <a:r>
              <a:rPr lang="nl-BE" sz="2400" b="1" u="sng" dirty="0"/>
              <a:t>Bibliotheek</a:t>
            </a:r>
            <a:r>
              <a:rPr lang="nl-BE" sz="2400" b="1" dirty="0"/>
              <a:t>: </a:t>
            </a:r>
            <a:r>
              <a:rPr lang="nl-BE" sz="2400" b="1" dirty="0">
                <a:solidFill>
                  <a:srgbClr val="002060"/>
                </a:solidFill>
              </a:rPr>
              <a:t>dienst “boek aan huis” oprichten, aandachtshoek voor goede voorleesboeken</a:t>
            </a:r>
          </a:p>
          <a:p>
            <a:pPr marL="514350" indent="-514350">
              <a:buFont typeface="Arial" charset="0"/>
              <a:buAutoNum type="arabicPeriod"/>
              <a:defRPr/>
            </a:pPr>
            <a:r>
              <a:rPr lang="nl-BE" sz="2400" b="1" u="sng" dirty="0"/>
              <a:t>Cultuur en sport: </a:t>
            </a:r>
            <a:r>
              <a:rPr lang="nl-BE" sz="2400" b="1" dirty="0">
                <a:solidFill>
                  <a:srgbClr val="002060"/>
                </a:solidFill>
              </a:rPr>
              <a:t>beweegtuin/toestellen aan speelplein, nood aan polyvalente sportzaal ook voor ouderen !</a:t>
            </a:r>
          </a:p>
          <a:p>
            <a:pPr marL="514350" indent="-514350">
              <a:buFont typeface="Arial" charset="0"/>
              <a:buAutoNum type="arabicPeriod"/>
              <a:defRPr/>
            </a:pPr>
            <a:r>
              <a:rPr lang="nl-BE" sz="2400" b="1" u="sng" dirty="0"/>
              <a:t>Intergenerationele samenwerking en ontmoeting</a:t>
            </a:r>
            <a:r>
              <a:rPr lang="nl-BE" sz="2400" b="1" dirty="0"/>
              <a:t>: </a:t>
            </a:r>
            <a:r>
              <a:rPr lang="nl-BE" sz="2400" b="1" dirty="0">
                <a:solidFill>
                  <a:srgbClr val="002060"/>
                </a:solidFill>
              </a:rPr>
              <a:t>organiseren van competities tussen jeugd/ouderen</a:t>
            </a:r>
          </a:p>
          <a:p>
            <a:pPr marL="514350" indent="-514350">
              <a:buFont typeface="Arial" charset="0"/>
              <a:buAutoNum type="arabicPeriod"/>
              <a:defRPr/>
            </a:pPr>
            <a:r>
              <a:rPr lang="nl-BE" sz="2400" b="1" u="sng" dirty="0"/>
              <a:t>Adviesraden</a:t>
            </a:r>
            <a:r>
              <a:rPr lang="nl-BE" sz="2400" b="1" dirty="0"/>
              <a:t>: </a:t>
            </a:r>
            <a:r>
              <a:rPr lang="nl-BE" sz="2400" b="1" dirty="0">
                <a:solidFill>
                  <a:srgbClr val="002060"/>
                </a:solidFill>
              </a:rPr>
              <a:t>transversale werking promoten </a:t>
            </a:r>
          </a:p>
          <a:p>
            <a:pPr marL="514350" indent="-514350">
              <a:buFont typeface="Arial" charset="0"/>
              <a:buAutoNum type="arabicPeriod"/>
              <a:defRPr/>
            </a:pPr>
            <a:r>
              <a:rPr lang="nl-BE" sz="2400" b="1" u="sng" dirty="0"/>
              <a:t>Buurtwerk en territoriaal werken</a:t>
            </a:r>
            <a:r>
              <a:rPr lang="nl-BE" sz="2400" b="1" dirty="0"/>
              <a:t>: </a:t>
            </a:r>
            <a:r>
              <a:rPr lang="nl-BE" sz="2400" b="1" dirty="0">
                <a:solidFill>
                  <a:srgbClr val="002060"/>
                </a:solidFill>
              </a:rPr>
              <a:t>buurtwerking stimuleren- op buurtgerichte activiteiten aanwezigheid wijkagent.</a:t>
            </a:r>
            <a:r>
              <a:rPr lang="nl-BE" sz="2400" b="1" dirty="0"/>
              <a:t> </a:t>
            </a:r>
          </a:p>
          <a:p>
            <a:pPr marL="457200" indent="-457200">
              <a:buFont typeface="Arial" charset="0"/>
              <a:buAutoNum type="arabicPeriod" startAt="7"/>
              <a:defRPr/>
            </a:pPr>
            <a:r>
              <a:rPr lang="nl-BE" sz="2400" b="1" u="sng" dirty="0"/>
              <a:t>Vrijwilligers: </a:t>
            </a:r>
            <a:r>
              <a:rPr lang="nl-BE" sz="2400" b="1" dirty="0">
                <a:solidFill>
                  <a:srgbClr val="002060"/>
                </a:solidFill>
              </a:rPr>
              <a:t>vormingsmomenten organiseren – dag van de vrijwilliger organiseren </a:t>
            </a:r>
          </a:p>
          <a:p>
            <a:pPr marL="514350" indent="-514350">
              <a:buFont typeface="Arial" charset="0"/>
              <a:buAutoNum type="arabicPeriod"/>
              <a:defRPr/>
            </a:pPr>
            <a:endParaRPr lang="nl-BE" dirty="0"/>
          </a:p>
        </p:txBody>
      </p:sp>
    </p:spTree>
    <p:extLst>
      <p:ext uri="{BB962C8B-B14F-4D97-AF65-F5344CB8AC3E}">
        <p14:creationId xmlns:p14="http://schemas.microsoft.com/office/powerpoint/2010/main" val="4073485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9" dur="500"/>
                                        <p:tgtEl>
                                          <p:spTgt spid="3">
                                            <p:txEl>
                                              <p:pRg st="5" end="5"/>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endParaRPr lang="nl-BE" dirty="0"/>
          </a:p>
        </p:txBody>
      </p:sp>
      <p:sp>
        <p:nvSpPr>
          <p:cNvPr id="37890" name="Titel 1"/>
          <p:cNvSpPr>
            <a:spLocks noGrp="1"/>
          </p:cNvSpPr>
          <p:nvPr>
            <p:ph type="title" idx="4294967295"/>
          </p:nvPr>
        </p:nvSpPr>
        <p:spPr>
          <a:xfrm>
            <a:off x="0" y="274638"/>
            <a:ext cx="10380663" cy="576262"/>
          </a:xfrm>
        </p:spPr>
        <p:txBody>
          <a:bodyPr>
            <a:noAutofit/>
          </a:bodyPr>
          <a:lstStyle/>
          <a:p>
            <a:r>
              <a:rPr lang="nl-BE" altLang="nl-BE" sz="3600" b="1" u="sng" dirty="0">
                <a:solidFill>
                  <a:srgbClr val="C00000"/>
                </a:solidFill>
                <a:latin typeface="Verdana" panose="020B0604030504040204" pitchFamily="34" charset="0"/>
                <a:ea typeface="Verdana" panose="020B0604030504040204" pitchFamily="34" charset="0"/>
              </a:rPr>
              <a:t>6. Dementievriendelijke gemeente</a:t>
            </a:r>
            <a:endParaRPr lang="nl-BE" altLang="nl-BE" sz="3600" b="1" dirty="0">
              <a:solidFill>
                <a:srgbClr val="C00000"/>
              </a:solidFill>
              <a:latin typeface="Verdana" panose="020B0604030504040204" pitchFamily="34" charset="0"/>
              <a:ea typeface="Verdana" panose="020B0604030504040204" pitchFamily="34" charset="0"/>
            </a:endParaRPr>
          </a:p>
        </p:txBody>
      </p:sp>
      <p:pic>
        <p:nvPicPr>
          <p:cNvPr id="378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 y="898627"/>
            <a:ext cx="6542336" cy="293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8820" y="963018"/>
            <a:ext cx="2475541" cy="3546540"/>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041" y="3977117"/>
            <a:ext cx="4824412" cy="2835447"/>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71229"/>
            <a:ext cx="2174488" cy="3228144"/>
          </a:xfrm>
          <a:prstGeom prst="rect">
            <a:avLst/>
          </a:prstGeom>
        </p:spPr>
      </p:pic>
      <p:pic>
        <p:nvPicPr>
          <p:cNvPr id="8" name="Afbeelding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8082" y="746435"/>
            <a:ext cx="2987513" cy="3083636"/>
          </a:xfrm>
          <a:prstGeom prst="rect">
            <a:avLst/>
          </a:prstGeom>
        </p:spPr>
      </p:pic>
      <p:pic>
        <p:nvPicPr>
          <p:cNvPr id="5" name="Afbeelding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0453" y="3977117"/>
            <a:ext cx="5825143" cy="2922256"/>
          </a:xfrm>
          <a:prstGeom prst="rect">
            <a:avLst/>
          </a:prstGeom>
        </p:spPr>
      </p:pic>
    </p:spTree>
    <p:extLst>
      <p:ext uri="{BB962C8B-B14F-4D97-AF65-F5344CB8AC3E}">
        <p14:creationId xmlns:p14="http://schemas.microsoft.com/office/powerpoint/2010/main" val="2537785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a:xfrm>
            <a:off x="472967" y="441434"/>
            <a:ext cx="11304696" cy="1093076"/>
          </a:xfrm>
        </p:spPr>
        <p:txBody>
          <a:bodyPr>
            <a:normAutofit/>
          </a:bodyPr>
          <a:lstStyle/>
          <a:p>
            <a:r>
              <a:rPr lang="nl-BE" altLang="nl-BE" b="1" u="sng" dirty="0">
                <a:solidFill>
                  <a:srgbClr val="002060"/>
                </a:solidFill>
                <a:latin typeface="Arial" panose="020B0604020202020204" pitchFamily="34" charset="0"/>
                <a:cs typeface="Arial" panose="020B0604020202020204" pitchFamily="34" charset="0"/>
              </a:rPr>
              <a:t>Doelstellingen en acties </a:t>
            </a:r>
            <a:endParaRPr lang="nl-BE" altLang="nl-BE" b="1" u="sng" dirty="0">
              <a:latin typeface="Arial" panose="020B0604020202020204" pitchFamily="34" charset="0"/>
              <a:cs typeface="Arial" panose="020B0604020202020204" pitchFamily="34" charset="0"/>
            </a:endParaRPr>
          </a:p>
        </p:txBody>
      </p:sp>
      <p:sp>
        <p:nvSpPr>
          <p:cNvPr id="37891" name="Tijdelijke aanduiding voor inhoud 2"/>
          <p:cNvSpPr>
            <a:spLocks noGrp="1"/>
          </p:cNvSpPr>
          <p:nvPr>
            <p:ph idx="1"/>
          </p:nvPr>
        </p:nvSpPr>
        <p:spPr>
          <a:xfrm>
            <a:off x="210207" y="1933903"/>
            <a:ext cx="11813627" cy="4351612"/>
          </a:xfrm>
        </p:spPr>
        <p:txBody>
          <a:bodyPr/>
          <a:lstStyle/>
          <a:p>
            <a:pPr>
              <a:buFont typeface="Wingdings" panose="05000000000000000000" pitchFamily="2" charset="2"/>
              <a:buChar char="§"/>
            </a:pPr>
            <a:r>
              <a:rPr lang="nl-BE" altLang="nl-BE" b="1" dirty="0"/>
              <a:t>Oprichting werkgroep dementievriendelijke gemeente in samenwerking met de Koning Boudewijnstichting </a:t>
            </a:r>
          </a:p>
          <a:p>
            <a:pPr>
              <a:buFont typeface="Wingdings" panose="05000000000000000000" pitchFamily="2" charset="2"/>
              <a:buChar char="§"/>
            </a:pPr>
            <a:r>
              <a:rPr lang="nl-BE" altLang="nl-BE" b="1" dirty="0">
                <a:solidFill>
                  <a:srgbClr val="002060"/>
                </a:solidFill>
              </a:rPr>
              <a:t>Maatschappelijk werker met extra vorming aangaande dementie  voorzien</a:t>
            </a:r>
          </a:p>
          <a:p>
            <a:pPr>
              <a:buFont typeface="Wingdings" panose="05000000000000000000" pitchFamily="2" charset="2"/>
              <a:buChar char="§"/>
            </a:pPr>
            <a:r>
              <a:rPr lang="nl-BE" altLang="nl-BE" b="1" dirty="0"/>
              <a:t>Dementiecafé opstarten</a:t>
            </a:r>
          </a:p>
          <a:p>
            <a:pPr>
              <a:buFont typeface="Wingdings" panose="05000000000000000000" pitchFamily="2" charset="2"/>
              <a:buChar char="§"/>
            </a:pPr>
            <a:r>
              <a:rPr lang="nl-BE" altLang="nl-BE" b="1" dirty="0">
                <a:solidFill>
                  <a:srgbClr val="002060"/>
                </a:solidFill>
              </a:rPr>
              <a:t>Sensibiliseringscampagne in samenwerking met regionale expertisecentrum voor dementie </a:t>
            </a:r>
          </a:p>
          <a:p>
            <a:pPr>
              <a:buFont typeface="Wingdings" panose="05000000000000000000" pitchFamily="2" charset="2"/>
              <a:buChar char="§"/>
            </a:pPr>
            <a:r>
              <a:rPr lang="nl-BE" altLang="nl-BE" dirty="0"/>
              <a:t> </a:t>
            </a:r>
            <a:r>
              <a:rPr lang="nl-BE" altLang="nl-BE" b="1" dirty="0"/>
              <a:t>In bibliotheek EHBD (eerste hulp bij dementie) koffer voorzien. </a:t>
            </a:r>
          </a:p>
          <a:p>
            <a:pPr>
              <a:buFont typeface="Wingdings" panose="05000000000000000000" pitchFamily="2" charset="2"/>
              <a:buChar char="§"/>
            </a:pPr>
            <a:r>
              <a:rPr lang="nl-BE" altLang="nl-BE" b="1" dirty="0"/>
              <a:t> </a:t>
            </a:r>
            <a:r>
              <a:rPr lang="nl-BE" altLang="nl-BE" b="1" dirty="0">
                <a:solidFill>
                  <a:srgbClr val="002060"/>
                </a:solidFill>
              </a:rPr>
              <a:t>Eerste Hulp Bij Denken = ruimer dan alleen dementie</a:t>
            </a:r>
          </a:p>
        </p:txBody>
      </p:sp>
    </p:spTree>
    <p:extLst>
      <p:ext uri="{BB962C8B-B14F-4D97-AF65-F5344CB8AC3E}">
        <p14:creationId xmlns:p14="http://schemas.microsoft.com/office/powerpoint/2010/main" val="4977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891">
                                            <p:txEl>
                                              <p:pRg st="3" end="3"/>
                                            </p:txEl>
                                          </p:spTgt>
                                        </p:tgtEl>
                                        <p:attrNameLst>
                                          <p:attrName>style.visibility</p:attrName>
                                        </p:attrNameLst>
                                      </p:cBhvr>
                                      <p:to>
                                        <p:strVal val="visible"/>
                                      </p:to>
                                    </p:set>
                                    <p:animEffect transition="in" filter="wipe(down)">
                                      <p:cBhvr>
                                        <p:cTn id="7" dur="580">
                                          <p:stCondLst>
                                            <p:cond delay="0"/>
                                          </p:stCondLst>
                                        </p:cTn>
                                        <p:tgtEl>
                                          <p:spTgt spid="37891">
                                            <p:txEl>
                                              <p:pRg st="3" end="3"/>
                                            </p:txEl>
                                          </p:spTgt>
                                        </p:tgtEl>
                                      </p:cBhvr>
                                    </p:animEffect>
                                    <p:anim calcmode="lin" valueType="num">
                                      <p:cBhvr>
                                        <p:cTn id="8" dur="1822" tmFilter="0,0; 0.14,0.36; 0.43,0.73; 0.71,0.91; 1.0,1.0">
                                          <p:stCondLst>
                                            <p:cond delay="0"/>
                                          </p:stCondLst>
                                        </p:cTn>
                                        <p:tgtEl>
                                          <p:spTgt spid="37891">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891">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891">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891">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891">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7891">
                                            <p:txEl>
                                              <p:pRg st="3" end="3"/>
                                            </p:txEl>
                                          </p:spTgt>
                                        </p:tgtEl>
                                      </p:cBhvr>
                                      <p:to x="100000" y="60000"/>
                                    </p:animScale>
                                    <p:animScale>
                                      <p:cBhvr>
                                        <p:cTn id="14" dur="166" decel="50000">
                                          <p:stCondLst>
                                            <p:cond delay="676"/>
                                          </p:stCondLst>
                                        </p:cTn>
                                        <p:tgtEl>
                                          <p:spTgt spid="37891">
                                            <p:txEl>
                                              <p:pRg st="3" end="3"/>
                                            </p:txEl>
                                          </p:spTgt>
                                        </p:tgtEl>
                                      </p:cBhvr>
                                      <p:to x="100000" y="100000"/>
                                    </p:animScale>
                                    <p:animScale>
                                      <p:cBhvr>
                                        <p:cTn id="15" dur="26">
                                          <p:stCondLst>
                                            <p:cond delay="1312"/>
                                          </p:stCondLst>
                                        </p:cTn>
                                        <p:tgtEl>
                                          <p:spTgt spid="37891">
                                            <p:txEl>
                                              <p:pRg st="3" end="3"/>
                                            </p:txEl>
                                          </p:spTgt>
                                        </p:tgtEl>
                                      </p:cBhvr>
                                      <p:to x="100000" y="80000"/>
                                    </p:animScale>
                                    <p:animScale>
                                      <p:cBhvr>
                                        <p:cTn id="16" dur="166" decel="50000">
                                          <p:stCondLst>
                                            <p:cond delay="1338"/>
                                          </p:stCondLst>
                                        </p:cTn>
                                        <p:tgtEl>
                                          <p:spTgt spid="37891">
                                            <p:txEl>
                                              <p:pRg st="3" end="3"/>
                                            </p:txEl>
                                          </p:spTgt>
                                        </p:tgtEl>
                                      </p:cBhvr>
                                      <p:to x="100000" y="100000"/>
                                    </p:animScale>
                                    <p:animScale>
                                      <p:cBhvr>
                                        <p:cTn id="17" dur="26">
                                          <p:stCondLst>
                                            <p:cond delay="1642"/>
                                          </p:stCondLst>
                                        </p:cTn>
                                        <p:tgtEl>
                                          <p:spTgt spid="37891">
                                            <p:txEl>
                                              <p:pRg st="3" end="3"/>
                                            </p:txEl>
                                          </p:spTgt>
                                        </p:tgtEl>
                                      </p:cBhvr>
                                      <p:to x="100000" y="90000"/>
                                    </p:animScale>
                                    <p:animScale>
                                      <p:cBhvr>
                                        <p:cTn id="18" dur="166" decel="50000">
                                          <p:stCondLst>
                                            <p:cond delay="1668"/>
                                          </p:stCondLst>
                                        </p:cTn>
                                        <p:tgtEl>
                                          <p:spTgt spid="37891">
                                            <p:txEl>
                                              <p:pRg st="3" end="3"/>
                                            </p:txEl>
                                          </p:spTgt>
                                        </p:tgtEl>
                                      </p:cBhvr>
                                      <p:to x="100000" y="100000"/>
                                    </p:animScale>
                                    <p:animScale>
                                      <p:cBhvr>
                                        <p:cTn id="19" dur="26">
                                          <p:stCondLst>
                                            <p:cond delay="1808"/>
                                          </p:stCondLst>
                                        </p:cTn>
                                        <p:tgtEl>
                                          <p:spTgt spid="37891">
                                            <p:txEl>
                                              <p:pRg st="3" end="3"/>
                                            </p:txEl>
                                          </p:spTgt>
                                        </p:tgtEl>
                                      </p:cBhvr>
                                      <p:to x="100000" y="95000"/>
                                    </p:animScale>
                                    <p:animScale>
                                      <p:cBhvr>
                                        <p:cTn id="20" dur="166" decel="50000">
                                          <p:stCondLst>
                                            <p:cond delay="1834"/>
                                          </p:stCondLst>
                                        </p:cTn>
                                        <p:tgtEl>
                                          <p:spTgt spid="37891">
                                            <p:txEl>
                                              <p:pRg st="3" end="3"/>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7891">
                                            <p:txEl>
                                              <p:pRg st="4" end="4"/>
                                            </p:txEl>
                                          </p:spTgt>
                                        </p:tgtEl>
                                        <p:attrNameLst>
                                          <p:attrName>style.visibility</p:attrName>
                                        </p:attrNameLst>
                                      </p:cBhvr>
                                      <p:to>
                                        <p:strVal val="visible"/>
                                      </p:to>
                                    </p:set>
                                    <p:animEffect transition="in" filter="wipe(down)">
                                      <p:cBhvr>
                                        <p:cTn id="23" dur="580">
                                          <p:stCondLst>
                                            <p:cond delay="0"/>
                                          </p:stCondLst>
                                        </p:cTn>
                                        <p:tgtEl>
                                          <p:spTgt spid="37891">
                                            <p:txEl>
                                              <p:pRg st="4" end="4"/>
                                            </p:txEl>
                                          </p:spTgt>
                                        </p:tgtEl>
                                      </p:cBhvr>
                                    </p:animEffect>
                                    <p:anim calcmode="lin" valueType="num">
                                      <p:cBhvr>
                                        <p:cTn id="24" dur="1822" tmFilter="0,0; 0.14,0.36; 0.43,0.73; 0.71,0.91; 1.0,1.0">
                                          <p:stCondLst>
                                            <p:cond delay="0"/>
                                          </p:stCondLst>
                                        </p:cTn>
                                        <p:tgtEl>
                                          <p:spTgt spid="37891">
                                            <p:txEl>
                                              <p:pRg st="4" end="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7891">
                                            <p:txEl>
                                              <p:pRg st="4" end="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7891">
                                            <p:txEl>
                                              <p:pRg st="4" end="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7891">
                                            <p:txEl>
                                              <p:pRg st="4" end="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7891">
                                            <p:txEl>
                                              <p:pRg st="4" end="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7891">
                                            <p:txEl>
                                              <p:pRg st="4" end="4"/>
                                            </p:txEl>
                                          </p:spTgt>
                                        </p:tgtEl>
                                      </p:cBhvr>
                                      <p:to x="100000" y="60000"/>
                                    </p:animScale>
                                    <p:animScale>
                                      <p:cBhvr>
                                        <p:cTn id="30" dur="166" decel="50000">
                                          <p:stCondLst>
                                            <p:cond delay="676"/>
                                          </p:stCondLst>
                                        </p:cTn>
                                        <p:tgtEl>
                                          <p:spTgt spid="37891">
                                            <p:txEl>
                                              <p:pRg st="4" end="4"/>
                                            </p:txEl>
                                          </p:spTgt>
                                        </p:tgtEl>
                                      </p:cBhvr>
                                      <p:to x="100000" y="100000"/>
                                    </p:animScale>
                                    <p:animScale>
                                      <p:cBhvr>
                                        <p:cTn id="31" dur="26">
                                          <p:stCondLst>
                                            <p:cond delay="1312"/>
                                          </p:stCondLst>
                                        </p:cTn>
                                        <p:tgtEl>
                                          <p:spTgt spid="37891">
                                            <p:txEl>
                                              <p:pRg st="4" end="4"/>
                                            </p:txEl>
                                          </p:spTgt>
                                        </p:tgtEl>
                                      </p:cBhvr>
                                      <p:to x="100000" y="80000"/>
                                    </p:animScale>
                                    <p:animScale>
                                      <p:cBhvr>
                                        <p:cTn id="32" dur="166" decel="50000">
                                          <p:stCondLst>
                                            <p:cond delay="1338"/>
                                          </p:stCondLst>
                                        </p:cTn>
                                        <p:tgtEl>
                                          <p:spTgt spid="37891">
                                            <p:txEl>
                                              <p:pRg st="4" end="4"/>
                                            </p:txEl>
                                          </p:spTgt>
                                        </p:tgtEl>
                                      </p:cBhvr>
                                      <p:to x="100000" y="100000"/>
                                    </p:animScale>
                                    <p:animScale>
                                      <p:cBhvr>
                                        <p:cTn id="33" dur="26">
                                          <p:stCondLst>
                                            <p:cond delay="1642"/>
                                          </p:stCondLst>
                                        </p:cTn>
                                        <p:tgtEl>
                                          <p:spTgt spid="37891">
                                            <p:txEl>
                                              <p:pRg st="4" end="4"/>
                                            </p:txEl>
                                          </p:spTgt>
                                        </p:tgtEl>
                                      </p:cBhvr>
                                      <p:to x="100000" y="90000"/>
                                    </p:animScale>
                                    <p:animScale>
                                      <p:cBhvr>
                                        <p:cTn id="34" dur="166" decel="50000">
                                          <p:stCondLst>
                                            <p:cond delay="1668"/>
                                          </p:stCondLst>
                                        </p:cTn>
                                        <p:tgtEl>
                                          <p:spTgt spid="37891">
                                            <p:txEl>
                                              <p:pRg st="4" end="4"/>
                                            </p:txEl>
                                          </p:spTgt>
                                        </p:tgtEl>
                                      </p:cBhvr>
                                      <p:to x="100000" y="100000"/>
                                    </p:animScale>
                                    <p:animScale>
                                      <p:cBhvr>
                                        <p:cTn id="35" dur="26">
                                          <p:stCondLst>
                                            <p:cond delay="1808"/>
                                          </p:stCondLst>
                                        </p:cTn>
                                        <p:tgtEl>
                                          <p:spTgt spid="37891">
                                            <p:txEl>
                                              <p:pRg st="4" end="4"/>
                                            </p:txEl>
                                          </p:spTgt>
                                        </p:tgtEl>
                                      </p:cBhvr>
                                      <p:to x="100000" y="95000"/>
                                    </p:animScale>
                                    <p:animScale>
                                      <p:cBhvr>
                                        <p:cTn id="36" dur="166" decel="50000">
                                          <p:stCondLst>
                                            <p:cond delay="1834"/>
                                          </p:stCondLst>
                                        </p:cTn>
                                        <p:tgtEl>
                                          <p:spTgt spid="37891">
                                            <p:txEl>
                                              <p:pRg st="4" end="4"/>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7891">
                                            <p:txEl>
                                              <p:pRg st="5" end="5"/>
                                            </p:txEl>
                                          </p:spTgt>
                                        </p:tgtEl>
                                        <p:attrNameLst>
                                          <p:attrName>style.visibility</p:attrName>
                                        </p:attrNameLst>
                                      </p:cBhvr>
                                      <p:to>
                                        <p:strVal val="visible"/>
                                      </p:to>
                                    </p:set>
                                    <p:animEffect transition="in" filter="wipe(down)">
                                      <p:cBhvr>
                                        <p:cTn id="39" dur="580">
                                          <p:stCondLst>
                                            <p:cond delay="0"/>
                                          </p:stCondLst>
                                        </p:cTn>
                                        <p:tgtEl>
                                          <p:spTgt spid="37891">
                                            <p:txEl>
                                              <p:pRg st="5" end="5"/>
                                            </p:txEl>
                                          </p:spTgt>
                                        </p:tgtEl>
                                      </p:cBhvr>
                                    </p:animEffect>
                                    <p:anim calcmode="lin" valueType="num">
                                      <p:cBhvr>
                                        <p:cTn id="40" dur="1822" tmFilter="0,0; 0.14,0.36; 0.43,0.73; 0.71,0.91; 1.0,1.0">
                                          <p:stCondLst>
                                            <p:cond delay="0"/>
                                          </p:stCondLst>
                                        </p:cTn>
                                        <p:tgtEl>
                                          <p:spTgt spid="37891">
                                            <p:txEl>
                                              <p:pRg st="5" end="5"/>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7891">
                                            <p:txEl>
                                              <p:pRg st="5" end="5"/>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7891">
                                            <p:txEl>
                                              <p:pRg st="5" end="5"/>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7891">
                                            <p:txEl>
                                              <p:pRg st="5" end="5"/>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7891">
                                            <p:txEl>
                                              <p:pRg st="5" end="5"/>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7891">
                                            <p:txEl>
                                              <p:pRg st="5" end="5"/>
                                            </p:txEl>
                                          </p:spTgt>
                                        </p:tgtEl>
                                      </p:cBhvr>
                                      <p:to x="100000" y="60000"/>
                                    </p:animScale>
                                    <p:animScale>
                                      <p:cBhvr>
                                        <p:cTn id="46" dur="166" decel="50000">
                                          <p:stCondLst>
                                            <p:cond delay="676"/>
                                          </p:stCondLst>
                                        </p:cTn>
                                        <p:tgtEl>
                                          <p:spTgt spid="37891">
                                            <p:txEl>
                                              <p:pRg st="5" end="5"/>
                                            </p:txEl>
                                          </p:spTgt>
                                        </p:tgtEl>
                                      </p:cBhvr>
                                      <p:to x="100000" y="100000"/>
                                    </p:animScale>
                                    <p:animScale>
                                      <p:cBhvr>
                                        <p:cTn id="47" dur="26">
                                          <p:stCondLst>
                                            <p:cond delay="1312"/>
                                          </p:stCondLst>
                                        </p:cTn>
                                        <p:tgtEl>
                                          <p:spTgt spid="37891">
                                            <p:txEl>
                                              <p:pRg st="5" end="5"/>
                                            </p:txEl>
                                          </p:spTgt>
                                        </p:tgtEl>
                                      </p:cBhvr>
                                      <p:to x="100000" y="80000"/>
                                    </p:animScale>
                                    <p:animScale>
                                      <p:cBhvr>
                                        <p:cTn id="48" dur="166" decel="50000">
                                          <p:stCondLst>
                                            <p:cond delay="1338"/>
                                          </p:stCondLst>
                                        </p:cTn>
                                        <p:tgtEl>
                                          <p:spTgt spid="37891">
                                            <p:txEl>
                                              <p:pRg st="5" end="5"/>
                                            </p:txEl>
                                          </p:spTgt>
                                        </p:tgtEl>
                                      </p:cBhvr>
                                      <p:to x="100000" y="100000"/>
                                    </p:animScale>
                                    <p:animScale>
                                      <p:cBhvr>
                                        <p:cTn id="49" dur="26">
                                          <p:stCondLst>
                                            <p:cond delay="1642"/>
                                          </p:stCondLst>
                                        </p:cTn>
                                        <p:tgtEl>
                                          <p:spTgt spid="37891">
                                            <p:txEl>
                                              <p:pRg st="5" end="5"/>
                                            </p:txEl>
                                          </p:spTgt>
                                        </p:tgtEl>
                                      </p:cBhvr>
                                      <p:to x="100000" y="90000"/>
                                    </p:animScale>
                                    <p:animScale>
                                      <p:cBhvr>
                                        <p:cTn id="50" dur="166" decel="50000">
                                          <p:stCondLst>
                                            <p:cond delay="1668"/>
                                          </p:stCondLst>
                                        </p:cTn>
                                        <p:tgtEl>
                                          <p:spTgt spid="37891">
                                            <p:txEl>
                                              <p:pRg st="5" end="5"/>
                                            </p:txEl>
                                          </p:spTgt>
                                        </p:tgtEl>
                                      </p:cBhvr>
                                      <p:to x="100000" y="100000"/>
                                    </p:animScale>
                                    <p:animScale>
                                      <p:cBhvr>
                                        <p:cTn id="51" dur="26">
                                          <p:stCondLst>
                                            <p:cond delay="1808"/>
                                          </p:stCondLst>
                                        </p:cTn>
                                        <p:tgtEl>
                                          <p:spTgt spid="37891">
                                            <p:txEl>
                                              <p:pRg st="5" end="5"/>
                                            </p:txEl>
                                          </p:spTgt>
                                        </p:tgtEl>
                                      </p:cBhvr>
                                      <p:to x="100000" y="95000"/>
                                    </p:animScale>
                                    <p:animScale>
                                      <p:cBhvr>
                                        <p:cTn id="52" dur="166" decel="50000">
                                          <p:stCondLst>
                                            <p:cond delay="1834"/>
                                          </p:stCondLst>
                                        </p:cTn>
                                        <p:tgtEl>
                                          <p:spTgt spid="37891">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950"/>
            <a:ext cx="5886493" cy="3301955"/>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2536"/>
            <a:ext cx="6423102" cy="3475463"/>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6060" y="3953107"/>
            <a:ext cx="5255940" cy="3005254"/>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0424" y="-23218"/>
            <a:ext cx="5961576" cy="3976325"/>
          </a:xfrm>
          <a:prstGeom prst="rect">
            <a:avLst/>
          </a:prstGeom>
        </p:spPr>
      </p:pic>
    </p:spTree>
    <p:extLst>
      <p:ext uri="{BB962C8B-B14F-4D97-AF65-F5344CB8AC3E}">
        <p14:creationId xmlns:p14="http://schemas.microsoft.com/office/powerpoint/2010/main" val="12904992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61138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379141" y="0"/>
            <a:ext cx="11307337" cy="6602257"/>
          </a:xfrm>
          <a:prstGeom prst="rect">
            <a:avLst/>
          </a:prstGeom>
        </p:spPr>
        <p:txBody>
          <a:bodyPr wrap="square">
            <a:spAutoFit/>
          </a:bodyPr>
          <a:lstStyle/>
          <a:p>
            <a:pPr>
              <a:lnSpc>
                <a:spcPct val="107000"/>
              </a:lnSpc>
              <a:spcAft>
                <a:spcPts val="800"/>
              </a:spcAft>
            </a:pPr>
            <a:r>
              <a:rPr lang="nl-BE" sz="2800" b="1" u="sng" kern="18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Aantal mensen met dementie zal vooral stijgen in landelijke gemeenten</a:t>
            </a:r>
            <a:r>
              <a:rPr lang="nl-BE" sz="28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nl-BE" sz="2800" b="1" u="sng"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nl-BE" dirty="0">
                <a:latin typeface="Arial Black" panose="020B0A04020102020204" pitchFamily="34" charset="0"/>
                <a:ea typeface="Times New Roman" panose="02020603050405020304" pitchFamily="18" charset="0"/>
                <a:cs typeface="Times New Roman" panose="02020603050405020304" pitchFamily="18" charset="0"/>
              </a:rPr>
              <a:t>Het Expertisecentrum Dementie Vlaanderen verwacht dat de helft meer mensen te kampen zal krijgen met dementie tegen 2035. </a:t>
            </a:r>
            <a:endParaRPr lang="nl-BE"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dirty="0">
                <a:latin typeface="Arial Black" panose="020B0A04020102020204" pitchFamily="34" charset="0"/>
                <a:ea typeface="Times New Roman" panose="02020603050405020304" pitchFamily="18" charset="0"/>
                <a:cs typeface="Times New Roman" panose="02020603050405020304" pitchFamily="18" charset="0"/>
              </a:rPr>
              <a:t>‘Elke Vlaamse gemeente heeft een aantal inwoners met dementie’, aldus het centrum. ‘En in alle gemeenten zal dat aantal enkel maar stijgen.’ De dementiecijfers verschillen erg tussen de gemeentes. Vooral in Limburg en de Kempen wordt een grote stijging verwacht. In grote steden is er meestal een kleinere stijging van het aantal mensen met dementie. Daar is de vergrijzing al eerder ingezet.</a:t>
            </a:r>
            <a:endParaRPr lang="nl-BE"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2400" b="1" u="sng" dirty="0">
                <a:solidFill>
                  <a:srgbClr val="002060"/>
                </a:solidFill>
                <a:latin typeface="Arial Black" panose="020B0A04020102020204" pitchFamily="34" charset="0"/>
                <a:ea typeface="Times New Roman" panose="02020603050405020304" pitchFamily="18" charset="0"/>
                <a:cs typeface="Times New Roman" panose="02020603050405020304" pitchFamily="18" charset="0"/>
              </a:rPr>
              <a:t>Maatregelen nodig</a:t>
            </a:r>
            <a:endParaRPr lang="nl-BE" sz="2400" b="1" u="sng"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dirty="0">
                <a:latin typeface="Arial Black" panose="020B0A04020102020204" pitchFamily="34" charset="0"/>
                <a:ea typeface="Times New Roman" panose="02020603050405020304" pitchFamily="18" charset="0"/>
                <a:cs typeface="Times New Roman" panose="02020603050405020304" pitchFamily="18" charset="0"/>
              </a:rPr>
              <a:t>Het expertisecentrum pleit voor ‘</a:t>
            </a:r>
            <a:r>
              <a:rPr lang="nl-BE" u="sng" dirty="0">
                <a:solidFill>
                  <a:srgbClr val="0000FF"/>
                </a:solidFill>
                <a:latin typeface="Arial Black" panose="020B0A04020102020204" pitchFamily="34" charset="0"/>
                <a:ea typeface="Times New Roman" panose="02020603050405020304" pitchFamily="18" charset="0"/>
                <a:cs typeface="Times New Roman" panose="02020603050405020304" pitchFamily="18" charset="0"/>
                <a:hlinkClick r:id="rId2"/>
              </a:rPr>
              <a:t>dementievriendelijke gemeenten</a:t>
            </a:r>
            <a:r>
              <a:rPr lang="nl-BE" dirty="0">
                <a:latin typeface="Arial Black" panose="020B0A04020102020204" pitchFamily="34" charset="0"/>
                <a:ea typeface="Times New Roman" panose="02020603050405020304" pitchFamily="18" charset="0"/>
                <a:cs typeface="Times New Roman" panose="02020603050405020304" pitchFamily="18" charset="0"/>
              </a:rPr>
              <a:t>’ omdat de cijfers duidelijk maken dat nieuwe maatregelen zich opdringen. ‘</a:t>
            </a:r>
            <a:r>
              <a:rPr lang="nl-BE" b="1" u="sng" dirty="0">
                <a:solidFill>
                  <a:srgbClr val="C00000"/>
                </a:solidFill>
                <a:latin typeface="Arial Black" panose="020B0A04020102020204" pitchFamily="34" charset="0"/>
                <a:ea typeface="Times New Roman" panose="02020603050405020304" pitchFamily="18" charset="0"/>
                <a:cs typeface="Times New Roman" panose="02020603050405020304" pitchFamily="18" charset="0"/>
              </a:rPr>
              <a:t>Zeventig procent van de mensen met dementie woont thuis</a:t>
            </a:r>
            <a:r>
              <a:rPr lang="nl-BE" dirty="0">
                <a:latin typeface="Arial Black" panose="020B0A04020102020204" pitchFamily="34" charset="0"/>
                <a:ea typeface="Times New Roman" panose="02020603050405020304" pitchFamily="18" charset="0"/>
                <a:cs typeface="Times New Roman" panose="02020603050405020304" pitchFamily="18" charset="0"/>
              </a:rPr>
              <a:t>. Lokale overheden zijn verantwoordelijk voor de kwaliteit van het leven van hun burgers’, aldus het centrum. Het is volgens de experten vooral belangrijk dat mensen met dementie zo lang mogelijk aan de samenleving kunnen blijven deelnemen.</a:t>
            </a:r>
            <a:endParaRPr lang="nl-BE"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dirty="0">
                <a:latin typeface="Arial Black" panose="020B0A04020102020204" pitchFamily="34" charset="0"/>
                <a:ea typeface="Times New Roman" panose="02020603050405020304" pitchFamily="18" charset="0"/>
                <a:cs typeface="Times New Roman" panose="02020603050405020304" pitchFamily="18" charset="0"/>
              </a:rPr>
              <a:t>Het aantal mensen met dementie in 2018 wordt voor het Vlaamse Gewest geschat op 131.818. Dat stijgt volgens het expertisecentrum naar 188.183 tegen 2035, een stijging van 42,7 procent.</a:t>
            </a:r>
            <a:endParaRPr lang="nl-BE"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dirty="0">
                <a:latin typeface="Arial Black" panose="020B0A04020102020204" pitchFamily="34" charset="0"/>
                <a:ea typeface="Calibri" panose="020F0502020204030204" pitchFamily="34" charset="0"/>
                <a:cs typeface="Times New Roman" panose="02020603050405020304" pitchFamily="18" charset="0"/>
              </a:rPr>
              <a:t>De Standaard 27/08/2018</a:t>
            </a:r>
            <a:endParaRPr lang="nl-BE" dirty="0">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8530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p:cTn id="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4">
                                            <p:txEl>
                                              <p:pRg st="3" end="3"/>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 calcmode="lin" valueType="num">
                                      <p:cBhvr>
                                        <p:cTn id="1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4">
                                            <p:txEl>
                                              <p:pRg st="4" end="4"/>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 calcmode="lin" valueType="num">
                                      <p:cBhvr>
                                        <p:cTn id="1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19" dur="500"/>
                                        <p:tgtEl>
                                          <p:spTgt spid="4">
                                            <p:txEl>
                                              <p:pRg st="5" end="5"/>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 calcmode="lin" valueType="num">
                                      <p:cBhvr>
                                        <p:cTn id="22"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2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91490" y="1096507"/>
            <a:ext cx="10284460" cy="972324"/>
          </a:xfrm>
        </p:spPr>
        <p:txBody>
          <a:bodyPr/>
          <a:lstStyle/>
          <a:p>
            <a:r>
              <a:rPr lang="nl-BE" b="1" dirty="0"/>
              <a:t>Maakt een advies met impact</a:t>
            </a:r>
          </a:p>
        </p:txBody>
      </p:sp>
      <p:sp>
        <p:nvSpPr>
          <p:cNvPr id="3" name="Tijdelijke aanduiding voor inhoud 2"/>
          <p:cNvSpPr>
            <a:spLocks noGrp="1"/>
          </p:cNvSpPr>
          <p:nvPr>
            <p:ph idx="4294967295"/>
          </p:nvPr>
        </p:nvSpPr>
        <p:spPr>
          <a:xfrm>
            <a:off x="358218" y="2243578"/>
            <a:ext cx="11833781" cy="4614422"/>
          </a:xfrm>
        </p:spPr>
        <p:txBody>
          <a:bodyPr>
            <a:normAutofit fontScale="55000" lnSpcReduction="20000"/>
          </a:bodyPr>
          <a:lstStyle/>
          <a:p>
            <a:r>
              <a:rPr lang="nl-BE" sz="5800" b="1" dirty="0">
                <a:latin typeface="Arial" panose="020B0604020202020204" pitchFamily="34" charset="0"/>
                <a:cs typeface="Arial" panose="020B0604020202020204" pitchFamily="34" charset="0"/>
              </a:rPr>
              <a:t>Enkele aandachtspunten bij het neerschrijven van het advies.</a:t>
            </a:r>
          </a:p>
          <a:p>
            <a:r>
              <a:rPr lang="nl-BE" sz="5800" b="1" dirty="0">
                <a:solidFill>
                  <a:srgbClr val="C00000"/>
                </a:solidFill>
                <a:latin typeface="Arial" panose="020B0604020202020204" pitchFamily="34" charset="0"/>
                <a:cs typeface="Arial" panose="020B0604020202020204" pitchFamily="34" charset="0"/>
              </a:rPr>
              <a:t>Geef een schriftelijk advies, op papier. Een mondelinge toelichting aan schepen of college is een meerwaarde.</a:t>
            </a:r>
          </a:p>
          <a:p>
            <a:r>
              <a:rPr lang="nl-BE" sz="5800" b="1" dirty="0">
                <a:latin typeface="Arial" panose="020B0604020202020204" pitchFamily="34" charset="0"/>
                <a:cs typeface="Arial" panose="020B0604020202020204" pitchFamily="34" charset="0"/>
              </a:rPr>
              <a:t>Maak per onderwerp een apart advies op.</a:t>
            </a:r>
          </a:p>
          <a:p>
            <a:r>
              <a:rPr lang="nl-BE" sz="5800" b="1" dirty="0">
                <a:solidFill>
                  <a:srgbClr val="C00000"/>
                </a:solidFill>
                <a:latin typeface="Arial" panose="020B0604020202020204" pitchFamily="34" charset="0"/>
                <a:cs typeface="Arial" panose="020B0604020202020204" pitchFamily="34" charset="0"/>
              </a:rPr>
              <a:t>Nummer de adviezen en schrijf de datum op.</a:t>
            </a:r>
          </a:p>
          <a:p>
            <a:r>
              <a:rPr lang="nl-BE" sz="5800" b="1" dirty="0">
                <a:solidFill>
                  <a:srgbClr val="C00000"/>
                </a:solidFill>
                <a:latin typeface="Arial" panose="020B0604020202020204" pitchFamily="34" charset="0"/>
                <a:cs typeface="Arial" panose="020B0604020202020204" pitchFamily="34" charset="0"/>
              </a:rPr>
              <a:t>Zoek een goede/gevatte titel.</a:t>
            </a:r>
          </a:p>
          <a:p>
            <a:r>
              <a:rPr lang="nl-BE" sz="5800" b="1" dirty="0">
                <a:latin typeface="Arial" panose="020B0604020202020204" pitchFamily="34" charset="0"/>
                <a:cs typeface="Arial" panose="020B0604020202020204" pitchFamily="34" charset="0"/>
              </a:rPr>
              <a:t>Schets de context.</a:t>
            </a:r>
          </a:p>
          <a:p>
            <a:r>
              <a:rPr lang="nl-BE" sz="5800" b="1" dirty="0">
                <a:latin typeface="Arial" panose="020B0604020202020204" pitchFamily="34" charset="0"/>
                <a:cs typeface="Arial" panose="020B0604020202020204" pitchFamily="34" charset="0"/>
              </a:rPr>
              <a:t>Gebruik een constructieve en positieve toon.</a:t>
            </a:r>
          </a:p>
          <a:p>
            <a:r>
              <a:rPr lang="nl-BE" sz="5800" b="1" dirty="0">
                <a:solidFill>
                  <a:srgbClr val="C00000"/>
                </a:solidFill>
                <a:latin typeface="Arial" panose="020B0604020202020204" pitchFamily="34" charset="0"/>
                <a:cs typeface="Arial" panose="020B0604020202020204" pitchFamily="34" charset="0"/>
              </a:rPr>
              <a:t>Aandacht voor de lengte van je zinnen !</a:t>
            </a:r>
          </a:p>
          <a:p>
            <a:endParaRPr lang="nl-BE" dirty="0"/>
          </a:p>
          <a:p>
            <a:endParaRPr lang="nl-BE" dirty="0"/>
          </a:p>
          <a:p>
            <a:endParaRPr lang="nl-BE" dirty="0"/>
          </a:p>
        </p:txBody>
      </p:sp>
      <p:sp>
        <p:nvSpPr>
          <p:cNvPr id="4" name="Tekstvak 3"/>
          <p:cNvSpPr txBox="1"/>
          <p:nvPr/>
        </p:nvSpPr>
        <p:spPr>
          <a:xfrm>
            <a:off x="661941" y="388621"/>
            <a:ext cx="9486900" cy="707886"/>
          </a:xfrm>
          <a:prstGeom prst="rect">
            <a:avLst/>
          </a:prstGeom>
          <a:noFill/>
        </p:spPr>
        <p:txBody>
          <a:bodyPr wrap="square" rtlCol="0">
            <a:spAutoFit/>
          </a:bodyPr>
          <a:lstStyle/>
          <a:p>
            <a:r>
              <a:rPr lang="nl-BE" sz="4000" b="1" dirty="0">
                <a:solidFill>
                  <a:srgbClr val="002060"/>
                </a:solidFill>
                <a:latin typeface="Arial" panose="020B0604020202020204" pitchFamily="34" charset="0"/>
                <a:cs typeface="Arial" panose="020B0604020202020204" pitchFamily="34" charset="0"/>
              </a:rPr>
              <a:t>Stap 4: Formuleer/Formaliseer</a:t>
            </a:r>
          </a:p>
        </p:txBody>
      </p:sp>
    </p:spTree>
    <p:extLst>
      <p:ext uri="{BB962C8B-B14F-4D97-AF65-F5344CB8AC3E}">
        <p14:creationId xmlns:p14="http://schemas.microsoft.com/office/powerpoint/2010/main" val="302136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wipe(down)">
                                      <p:cBhvr>
                                        <p:cTn id="27" dur="500"/>
                                        <p:tgtEl>
                                          <p:spTgt spid="3">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wipe(down)">
                                      <p:cBhvr>
                                        <p:cTn id="3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72070" y="456868"/>
            <a:ext cx="10570210" cy="1234439"/>
          </a:xfrm>
        </p:spPr>
        <p:txBody>
          <a:bodyPr>
            <a:normAutofit/>
          </a:bodyPr>
          <a:lstStyle/>
          <a:p>
            <a:r>
              <a:rPr lang="nl-BE" b="1" dirty="0">
                <a:latin typeface="Arial" panose="020B0604020202020204" pitchFamily="34" charset="0"/>
                <a:cs typeface="Arial" panose="020B0604020202020204" pitchFamily="34" charset="0"/>
              </a:rPr>
              <a:t>Advies met impact</a:t>
            </a:r>
          </a:p>
        </p:txBody>
      </p:sp>
      <p:sp>
        <p:nvSpPr>
          <p:cNvPr id="3" name="Tijdelijke aanduiding voor inhoud 2"/>
          <p:cNvSpPr>
            <a:spLocks noGrp="1"/>
          </p:cNvSpPr>
          <p:nvPr>
            <p:ph idx="4294967295"/>
          </p:nvPr>
        </p:nvSpPr>
        <p:spPr>
          <a:xfrm>
            <a:off x="342901" y="1451610"/>
            <a:ext cx="11849100" cy="5406390"/>
          </a:xfrm>
        </p:spPr>
        <p:txBody>
          <a:bodyPr>
            <a:normAutofit fontScale="92500" lnSpcReduction="10000"/>
          </a:bodyPr>
          <a:lstStyle/>
          <a:p>
            <a:endParaRPr lang="nl-BE" dirty="0"/>
          </a:p>
          <a:p>
            <a:r>
              <a:rPr lang="nl-BE" sz="3200" b="1" dirty="0">
                <a:sym typeface="Symbol" panose="05050102010706020507" pitchFamily="18" charset="2"/>
              </a:rPr>
              <a:t>Schrijf </a:t>
            </a:r>
            <a:r>
              <a:rPr lang="nl-BE" sz="3200" b="1" dirty="0" err="1">
                <a:sym typeface="Symbol" panose="05050102010706020507" pitchFamily="18" charset="2"/>
              </a:rPr>
              <a:t>scanbaar</a:t>
            </a:r>
            <a:r>
              <a:rPr lang="nl-BE" sz="3200" b="1" dirty="0">
                <a:sym typeface="Symbol" panose="05050102010706020507" pitchFamily="18" charset="2"/>
              </a:rPr>
              <a:t>. </a:t>
            </a:r>
          </a:p>
          <a:p>
            <a:r>
              <a:rPr lang="nl-BE" sz="3200" b="1" dirty="0">
                <a:sym typeface="Symbol" panose="05050102010706020507" pitchFamily="18" charset="2"/>
              </a:rPr>
              <a:t>Vooraleer een lezer beslist om een tekst te lezen, bekijkt (‘scant’) hij/zij de tekst. Met eenvoudig toepasbare tips zorg je ervoor dat je de aandacht van de lezer kan opwekken voor het advies van jouw ouderenraad.</a:t>
            </a:r>
          </a:p>
          <a:p>
            <a:r>
              <a:rPr lang="nl-BE" sz="3200" b="1" dirty="0">
                <a:solidFill>
                  <a:srgbClr val="C00000"/>
                </a:solidFill>
                <a:sym typeface="Symbol" panose="05050102010706020507" pitchFamily="18" charset="2"/>
              </a:rPr>
              <a:t>Geef speerpunten weer in een onpaar getal.</a:t>
            </a:r>
          </a:p>
          <a:p>
            <a:r>
              <a:rPr lang="nl-BE" sz="3200" b="1" dirty="0">
                <a:solidFill>
                  <a:srgbClr val="C00000"/>
                </a:solidFill>
                <a:sym typeface="Symbol" panose="05050102010706020507" pitchFamily="18" charset="2"/>
              </a:rPr>
              <a:t>Zet alle info in de eerste twee regels.</a:t>
            </a:r>
          </a:p>
          <a:p>
            <a:r>
              <a:rPr lang="nl-BE" sz="3200" b="1" dirty="0">
                <a:sym typeface="Symbol" panose="05050102010706020507" pitchFamily="18" charset="2"/>
              </a:rPr>
              <a:t>Gebruik opsommingstekens, vb. 1 – 2 – 3 regel is kampioen.</a:t>
            </a:r>
          </a:p>
          <a:p>
            <a:r>
              <a:rPr lang="nl-BE" sz="3200" b="1" dirty="0">
                <a:sym typeface="Symbol" panose="05050102010706020507" pitchFamily="18" charset="2"/>
              </a:rPr>
              <a:t>Denk vanuit de lezer en niet vanuit wat je zelf aanbiedt.</a:t>
            </a:r>
          </a:p>
          <a:p>
            <a:r>
              <a:rPr lang="nl-BE" sz="3200" b="1" dirty="0">
                <a:solidFill>
                  <a:srgbClr val="C00000"/>
                </a:solidFill>
                <a:sym typeface="Symbol" panose="05050102010706020507" pitchFamily="18" charset="2"/>
              </a:rPr>
              <a:t>Laat mensen aan het woord. Mensen hebben belangstelling voor mensen</a:t>
            </a:r>
          </a:p>
          <a:p>
            <a:endParaRPr lang="nl-BE" dirty="0">
              <a:sym typeface="Symbol" panose="05050102010706020507" pitchFamily="18" charset="2"/>
            </a:endParaRPr>
          </a:p>
          <a:p>
            <a:endParaRPr lang="nl-BE" dirty="0"/>
          </a:p>
        </p:txBody>
      </p:sp>
    </p:spTree>
    <p:extLst>
      <p:ext uri="{BB962C8B-B14F-4D97-AF65-F5344CB8AC3E}">
        <p14:creationId xmlns:p14="http://schemas.microsoft.com/office/powerpoint/2010/main" val="113760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1000"/>
                                        <p:tgtEl>
                                          <p:spTgt spid="3">
                                            <p:txEl>
                                              <p:pRg st="5" end="5"/>
                                            </p:txEl>
                                          </p:spTgt>
                                        </p:tgtEl>
                                      </p:cBhvr>
                                    </p:animEffect>
                                    <p:anim calcmode="lin" valueType="num">
                                      <p:cBhvr>
                                        <p:cTn id="1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1000"/>
                                        <p:tgtEl>
                                          <p:spTgt spid="3">
                                            <p:txEl>
                                              <p:pRg st="6" end="6"/>
                                            </p:txEl>
                                          </p:spTgt>
                                        </p:tgtEl>
                                      </p:cBhvr>
                                    </p:animEffect>
                                    <p:anim calcmode="lin" valueType="num">
                                      <p:cBhvr>
                                        <p:cTn id="2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0061" y="297181"/>
            <a:ext cx="11711940" cy="1268729"/>
          </a:xfrm>
        </p:spPr>
        <p:txBody>
          <a:bodyPr/>
          <a:lstStyle/>
          <a:p>
            <a:r>
              <a:rPr lang="nl-BE" dirty="0">
                <a:solidFill>
                  <a:srgbClr val="002060"/>
                </a:solidFill>
                <a:latin typeface="Arial" panose="020B0604020202020204" pitchFamily="34" charset="0"/>
                <a:cs typeface="Arial" panose="020B0604020202020204" pitchFamily="34" charset="0"/>
              </a:rPr>
              <a:t>Stap 5: Communiceer</a:t>
            </a:r>
            <a:endParaRPr lang="en-GB" dirty="0">
              <a:solidFill>
                <a:srgbClr val="002060"/>
              </a:solidFill>
              <a:latin typeface="Arial" panose="020B0604020202020204" pitchFamily="34" charset="0"/>
              <a:cs typeface="Arial" panose="020B0604020202020204" pitchFamily="34" charset="0"/>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705" y="1487805"/>
            <a:ext cx="5132070" cy="5132070"/>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099" y="1409699"/>
            <a:ext cx="5210175" cy="5210175"/>
          </a:xfrm>
          <a:prstGeom prst="rect">
            <a:avLst/>
          </a:prstGeom>
        </p:spPr>
      </p:pic>
    </p:spTree>
    <p:extLst>
      <p:ext uri="{BB962C8B-B14F-4D97-AF65-F5344CB8AC3E}">
        <p14:creationId xmlns:p14="http://schemas.microsoft.com/office/powerpoint/2010/main" val="3004184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a:xfrm>
            <a:off x="3558014" y="10867"/>
            <a:ext cx="10515600" cy="1147669"/>
          </a:xfrm>
        </p:spPr>
        <p:txBody>
          <a:bodyPr/>
          <a:lstStyle/>
          <a:p>
            <a:r>
              <a:rPr lang="nl-BE" dirty="0">
                <a:solidFill>
                  <a:srgbClr val="D78B56"/>
                </a:solidFill>
              </a:rPr>
              <a:t>Communiceer</a:t>
            </a:r>
          </a:p>
        </p:txBody>
      </p:sp>
      <p:grpSp>
        <p:nvGrpSpPr>
          <p:cNvPr id="9" name="Groep 8"/>
          <p:cNvGrpSpPr/>
          <p:nvPr/>
        </p:nvGrpSpPr>
        <p:grpSpPr>
          <a:xfrm>
            <a:off x="137160" y="143298"/>
            <a:ext cx="3117703" cy="1816033"/>
            <a:chOff x="951377" y="2514596"/>
            <a:chExt cx="3429001" cy="1937957"/>
          </a:xfrm>
        </p:grpSpPr>
        <p:pic>
          <p:nvPicPr>
            <p:cNvPr id="10" name="Picture 2" descr="Afbeeldingsresultaat voor stempel"/>
            <p:cNvPicPr>
              <a:picLocks noChangeAspect="1" noChangeArrowheads="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t="15274" b="16960"/>
            <a:stretch/>
          </p:blipFill>
          <p:spPr bwMode="auto">
            <a:xfrm>
              <a:off x="951377" y="2514596"/>
              <a:ext cx="3429001" cy="193795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p:cNvSpPr txBox="1"/>
            <p:nvPr/>
          </p:nvSpPr>
          <p:spPr>
            <a:xfrm rot="20618582">
              <a:off x="1168426" y="3104257"/>
              <a:ext cx="3005873" cy="755412"/>
            </a:xfrm>
            <a:prstGeom prst="rect">
              <a:avLst/>
            </a:prstGeom>
            <a:solidFill>
              <a:schemeClr val="bg1"/>
            </a:solidFill>
          </p:spPr>
          <p:txBody>
            <a:bodyPr wrap="square" rtlCol="0">
              <a:spAutoFit/>
            </a:bodyPr>
            <a:lstStyle/>
            <a:p>
              <a:pPr algn="ctr"/>
              <a:r>
                <a:rPr lang="nl-BE" sz="4000" spc="250" dirty="0">
                  <a:solidFill>
                    <a:srgbClr val="D78B56"/>
                  </a:solidFill>
                  <a:latin typeface="Bernard MT Condensed" panose="02050806060905020404" pitchFamily="18" charset="0"/>
                </a:rPr>
                <a:t>STAP 5</a:t>
              </a:r>
            </a:p>
          </p:txBody>
        </p:sp>
      </p:grpSp>
      <p:pic>
        <p:nvPicPr>
          <p:cNvPr id="12" name="Picture 2" descr="Afbeeldingsresultaat voor roepen"/>
          <p:cNvPicPr>
            <a:picLocks noChangeAspect="1" noChangeArrowheads="1"/>
          </p:cNvPicPr>
          <p:nvPr/>
        </p:nvPicPr>
        <p:blipFill rotWithShape="1">
          <a:blip r:embed="rId4">
            <a:extLst>
              <a:ext uri="{28A0092B-C50C-407E-A947-70E740481C1C}">
                <a14:useLocalDpi xmlns:a14="http://schemas.microsoft.com/office/drawing/2010/main" val="0"/>
              </a:ext>
            </a:extLst>
          </a:blip>
          <a:srcRect b="9121"/>
          <a:stretch/>
        </p:blipFill>
        <p:spPr bwMode="auto">
          <a:xfrm flipH="1">
            <a:off x="8660656" y="1158536"/>
            <a:ext cx="3531344" cy="4581493"/>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p:cNvPicPr>
            <a:picLocks noChangeAspect="1"/>
          </p:cNvPicPr>
          <p:nvPr/>
        </p:nvPicPr>
        <p:blipFill rotWithShape="1">
          <a:blip r:embed="rId5"/>
          <a:srcRect t="3891" b="3888"/>
          <a:stretch/>
        </p:blipFill>
        <p:spPr>
          <a:xfrm rot="21307303">
            <a:off x="1610361" y="2171305"/>
            <a:ext cx="5170620" cy="2682239"/>
          </a:xfrm>
          <a:prstGeom prst="rect">
            <a:avLst/>
          </a:prstGeom>
        </p:spPr>
      </p:pic>
      <p:pic>
        <p:nvPicPr>
          <p:cNvPr id="14" name="Afbeelding 13"/>
          <p:cNvPicPr>
            <a:picLocks noChangeAspect="1"/>
          </p:cNvPicPr>
          <p:nvPr/>
        </p:nvPicPr>
        <p:blipFill rotWithShape="1">
          <a:blip r:embed="rId6"/>
          <a:srcRect l="46208" t="9362" b="11703"/>
          <a:stretch/>
        </p:blipFill>
        <p:spPr>
          <a:xfrm rot="254964">
            <a:off x="2558911" y="1644517"/>
            <a:ext cx="4655886" cy="3843107"/>
          </a:xfrm>
          <a:prstGeom prst="rect">
            <a:avLst/>
          </a:prstGeom>
        </p:spPr>
      </p:pic>
      <p:pic>
        <p:nvPicPr>
          <p:cNvPr id="15" name="Afbeelding 14"/>
          <p:cNvPicPr>
            <a:picLocks noChangeAspect="1"/>
          </p:cNvPicPr>
          <p:nvPr/>
        </p:nvPicPr>
        <p:blipFill rotWithShape="1">
          <a:blip r:embed="rId7"/>
          <a:srcRect l="24521" t="10664" r="26682" b="19257"/>
          <a:stretch/>
        </p:blipFill>
        <p:spPr>
          <a:xfrm rot="21353444">
            <a:off x="1465159" y="1647406"/>
            <a:ext cx="4889282" cy="3949600"/>
          </a:xfrm>
          <a:prstGeom prst="rect">
            <a:avLst/>
          </a:prstGeom>
        </p:spPr>
      </p:pic>
      <p:pic>
        <p:nvPicPr>
          <p:cNvPr id="16" name="Afbeelding 15"/>
          <p:cNvPicPr>
            <a:picLocks noChangeAspect="1"/>
          </p:cNvPicPr>
          <p:nvPr/>
        </p:nvPicPr>
        <p:blipFill rotWithShape="1">
          <a:blip r:embed="rId8"/>
          <a:srcRect l="11479" t="16657" r="31224"/>
          <a:stretch/>
        </p:blipFill>
        <p:spPr>
          <a:xfrm rot="210961">
            <a:off x="2786312" y="1503343"/>
            <a:ext cx="4895025" cy="4005166"/>
          </a:xfrm>
          <a:prstGeom prst="rect">
            <a:avLst/>
          </a:prstGeom>
        </p:spPr>
      </p:pic>
      <p:pic>
        <p:nvPicPr>
          <p:cNvPr id="2" name="Afbeelding 1"/>
          <p:cNvPicPr>
            <a:picLocks noChangeAspect="1"/>
          </p:cNvPicPr>
          <p:nvPr/>
        </p:nvPicPr>
        <p:blipFill rotWithShape="1">
          <a:blip r:embed="rId9"/>
          <a:srcRect l="26785" t="11479" r="41545" b="5125"/>
          <a:stretch/>
        </p:blipFill>
        <p:spPr>
          <a:xfrm rot="21366890">
            <a:off x="2631980" y="1218119"/>
            <a:ext cx="3170331" cy="4695901"/>
          </a:xfrm>
          <a:prstGeom prst="rect">
            <a:avLst/>
          </a:prstGeom>
        </p:spPr>
      </p:pic>
    </p:spTree>
    <p:extLst>
      <p:ext uri="{BB962C8B-B14F-4D97-AF65-F5344CB8AC3E}">
        <p14:creationId xmlns:p14="http://schemas.microsoft.com/office/powerpoint/2010/main" val="111054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1F35E97-4528-4A55-A28A-37D83C1E9AA0}"/>
              </a:ext>
            </a:extLst>
          </p:cNvPr>
          <p:cNvSpPr txBox="1"/>
          <p:nvPr/>
        </p:nvSpPr>
        <p:spPr>
          <a:xfrm>
            <a:off x="1340528" y="719091"/>
            <a:ext cx="8928150" cy="6801862"/>
          </a:xfrm>
          <a:prstGeom prst="rect">
            <a:avLst/>
          </a:prstGeom>
          <a:noFill/>
        </p:spPr>
        <p:txBody>
          <a:bodyPr wrap="none" rtlCol="0">
            <a:spAutoFit/>
          </a:bodyPr>
          <a:lstStyle/>
          <a:p>
            <a:r>
              <a:rPr lang="nl-BE" sz="2600" b="1" dirty="0">
                <a:solidFill>
                  <a:srgbClr val="002060"/>
                </a:solidFill>
              </a:rPr>
              <a:t>Stap 1: Verzamel informatie</a:t>
            </a:r>
          </a:p>
          <a:p>
            <a:r>
              <a:rPr lang="nl-BE" sz="2600" b="1" dirty="0">
                <a:solidFill>
                  <a:srgbClr val="002060"/>
                </a:solidFill>
              </a:rPr>
              <a:t>Stap 2: Bespreek mogelijke oplossingen</a:t>
            </a:r>
          </a:p>
          <a:p>
            <a:r>
              <a:rPr lang="nl-BE" sz="2600" b="1" dirty="0">
                <a:solidFill>
                  <a:srgbClr val="002060"/>
                </a:solidFill>
              </a:rPr>
              <a:t>Stap 3: Maak een keuze - voorbeelden</a:t>
            </a:r>
          </a:p>
          <a:p>
            <a:pPr marL="800100" lvl="1" indent="-342900">
              <a:buFont typeface="+mj-lt"/>
              <a:buAutoNum type="arabicPeriod"/>
            </a:pPr>
            <a:r>
              <a:rPr lang="nl-BE" sz="2600" b="1" dirty="0">
                <a:solidFill>
                  <a:srgbClr val="C00000"/>
                </a:solidFill>
              </a:rPr>
              <a:t>Communicatie, beeldvorming en participatie</a:t>
            </a:r>
          </a:p>
          <a:p>
            <a:pPr marL="800100" lvl="1" indent="-342900">
              <a:buFont typeface="+mj-lt"/>
              <a:buAutoNum type="arabicPeriod"/>
            </a:pPr>
            <a:r>
              <a:rPr lang="nl-BE" sz="2600" b="1" dirty="0">
                <a:solidFill>
                  <a:srgbClr val="C00000"/>
                </a:solidFill>
              </a:rPr>
              <a:t>Levenslang wonen</a:t>
            </a:r>
          </a:p>
          <a:p>
            <a:pPr marL="800100" lvl="1" indent="-342900">
              <a:buFont typeface="+mj-lt"/>
              <a:buAutoNum type="arabicPeriod"/>
            </a:pPr>
            <a:r>
              <a:rPr lang="nl-BE" sz="2600" b="1" dirty="0">
                <a:solidFill>
                  <a:srgbClr val="C00000"/>
                </a:solidFill>
              </a:rPr>
              <a:t>Mobiliteit en toegankelijkheid</a:t>
            </a:r>
          </a:p>
          <a:p>
            <a:pPr marL="800100" lvl="1" indent="-342900">
              <a:buFont typeface="+mj-lt"/>
              <a:buAutoNum type="arabicPeriod"/>
            </a:pPr>
            <a:r>
              <a:rPr lang="nl-BE" sz="2600" b="1" dirty="0">
                <a:solidFill>
                  <a:srgbClr val="C00000"/>
                </a:solidFill>
              </a:rPr>
              <a:t>Zorg op maat, naadloze zorg</a:t>
            </a:r>
          </a:p>
          <a:p>
            <a:pPr marL="800100" lvl="1" indent="-342900">
              <a:buFont typeface="+mj-lt"/>
              <a:buAutoNum type="arabicPeriod"/>
            </a:pPr>
            <a:r>
              <a:rPr lang="nl-BE" altLang="nl-BE" sz="2600" b="1" dirty="0">
                <a:solidFill>
                  <a:srgbClr val="C00000"/>
                </a:solidFill>
              </a:rPr>
              <a:t>Een aanvullend en zinvol vrijetijdsaanbod </a:t>
            </a:r>
          </a:p>
          <a:p>
            <a:pPr marL="800100" lvl="1" indent="-342900">
              <a:buFont typeface="+mj-lt"/>
              <a:buAutoNum type="arabicPeriod"/>
            </a:pPr>
            <a:r>
              <a:rPr lang="nl-BE" altLang="nl-BE" sz="2600" b="1" dirty="0">
                <a:solidFill>
                  <a:srgbClr val="C00000"/>
                </a:solidFill>
              </a:rPr>
              <a:t>Dementievriendelijke gemeente</a:t>
            </a:r>
          </a:p>
          <a:p>
            <a:r>
              <a:rPr lang="nl-BE" sz="2600" b="1" dirty="0">
                <a:solidFill>
                  <a:srgbClr val="002060"/>
                </a:solidFill>
              </a:rPr>
              <a:t>Stap 4: Formuleer/Formaliseer</a:t>
            </a:r>
          </a:p>
          <a:p>
            <a:r>
              <a:rPr lang="nl-BE" sz="2600" b="1" dirty="0">
                <a:solidFill>
                  <a:srgbClr val="002060"/>
                </a:solidFill>
              </a:rPr>
              <a:t>Stap 5: Communiceer</a:t>
            </a:r>
          </a:p>
          <a:p>
            <a:r>
              <a:rPr lang="nl-BE" sz="2600" b="1" dirty="0">
                <a:solidFill>
                  <a:srgbClr val="002060"/>
                </a:solidFill>
              </a:rPr>
              <a:t>Stap 6: Volg op</a:t>
            </a:r>
          </a:p>
          <a:p>
            <a:endParaRPr lang="nl-BE" sz="2600" b="1" dirty="0">
              <a:solidFill>
                <a:srgbClr val="002060"/>
              </a:solidFill>
            </a:endParaRPr>
          </a:p>
          <a:p>
            <a:r>
              <a:rPr lang="nl-BE" sz="2600" b="1" dirty="0">
                <a:solidFill>
                  <a:srgbClr val="002060"/>
                </a:solidFill>
              </a:rPr>
              <a:t>Speerpunten voor een leeftijdsvriendelijk lokaal ouderenbeleid</a:t>
            </a:r>
          </a:p>
          <a:p>
            <a:endParaRPr lang="nl-BE" sz="2400" b="1" dirty="0">
              <a:solidFill>
                <a:srgbClr val="C00000"/>
              </a:solidFill>
            </a:endParaRPr>
          </a:p>
          <a:p>
            <a:endParaRPr lang="nl-BE" sz="2400" b="1" dirty="0">
              <a:solidFill>
                <a:srgbClr val="002060"/>
              </a:solidFill>
            </a:endParaRPr>
          </a:p>
          <a:p>
            <a:endParaRPr lang="nl-BE" sz="2400" dirty="0"/>
          </a:p>
        </p:txBody>
      </p:sp>
    </p:spTree>
    <p:extLst>
      <p:ext uri="{BB962C8B-B14F-4D97-AF65-F5344CB8AC3E}">
        <p14:creationId xmlns:p14="http://schemas.microsoft.com/office/powerpoint/2010/main" val="3643459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74720" y="75368"/>
            <a:ext cx="10515600" cy="1147669"/>
          </a:xfrm>
        </p:spPr>
        <p:txBody>
          <a:bodyPr/>
          <a:lstStyle/>
          <a:p>
            <a:r>
              <a:rPr lang="nl-BE" dirty="0">
                <a:solidFill>
                  <a:srgbClr val="D78B56"/>
                </a:solidFill>
              </a:rPr>
              <a:t>VOLG OP</a:t>
            </a:r>
          </a:p>
        </p:txBody>
      </p:sp>
      <p:grpSp>
        <p:nvGrpSpPr>
          <p:cNvPr id="5" name="Groep 4"/>
          <p:cNvGrpSpPr/>
          <p:nvPr/>
        </p:nvGrpSpPr>
        <p:grpSpPr>
          <a:xfrm>
            <a:off x="67457" y="137160"/>
            <a:ext cx="3117703" cy="1816033"/>
            <a:chOff x="951377" y="2514596"/>
            <a:chExt cx="3429001" cy="1937957"/>
          </a:xfrm>
        </p:grpSpPr>
        <p:pic>
          <p:nvPicPr>
            <p:cNvPr id="6" name="Picture 2" descr="Afbeeldingsresultaat voor stempel"/>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15274" b="16960"/>
            <a:stretch/>
          </p:blipFill>
          <p:spPr bwMode="auto">
            <a:xfrm>
              <a:off x="951377" y="2514596"/>
              <a:ext cx="3429001" cy="1937957"/>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rot="20618582">
              <a:off x="1168426" y="3104257"/>
              <a:ext cx="3005873" cy="755412"/>
            </a:xfrm>
            <a:prstGeom prst="rect">
              <a:avLst/>
            </a:prstGeom>
            <a:solidFill>
              <a:schemeClr val="bg1"/>
            </a:solidFill>
          </p:spPr>
          <p:txBody>
            <a:bodyPr wrap="square" rtlCol="0">
              <a:spAutoFit/>
            </a:bodyPr>
            <a:lstStyle/>
            <a:p>
              <a:pPr algn="ctr"/>
              <a:r>
                <a:rPr lang="nl-BE" sz="4000" spc="250" dirty="0">
                  <a:solidFill>
                    <a:srgbClr val="D78B56"/>
                  </a:solidFill>
                  <a:latin typeface="Bernard MT Condensed" panose="02050806060905020404" pitchFamily="18" charset="0"/>
                </a:rPr>
                <a:t>STAP 6</a:t>
              </a:r>
            </a:p>
          </p:txBody>
        </p:sp>
      </p:grpSp>
      <p:pic>
        <p:nvPicPr>
          <p:cNvPr id="8" name="Picture 2" descr="Afbeeldingsresultaat voor roepen"/>
          <p:cNvPicPr>
            <a:picLocks noChangeAspect="1" noChangeArrowheads="1"/>
          </p:cNvPicPr>
          <p:nvPr/>
        </p:nvPicPr>
        <p:blipFill rotWithShape="1">
          <a:blip r:embed="rId4">
            <a:extLst>
              <a:ext uri="{28A0092B-C50C-407E-A947-70E740481C1C}">
                <a14:useLocalDpi xmlns:a14="http://schemas.microsoft.com/office/drawing/2010/main" val="0"/>
              </a:ext>
            </a:extLst>
          </a:blip>
          <a:srcRect b="9121"/>
          <a:stretch/>
        </p:blipFill>
        <p:spPr bwMode="auto">
          <a:xfrm flipH="1">
            <a:off x="8660656" y="1158536"/>
            <a:ext cx="3531344" cy="45814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fbeeldingsresultaat voor groep mannetj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720" y="1505476"/>
            <a:ext cx="4234552" cy="4234553"/>
          </a:xfrm>
          <a:prstGeom prst="rect">
            <a:avLst/>
          </a:prstGeom>
          <a:noFill/>
          <a:extLst>
            <a:ext uri="{909E8E84-426E-40DD-AFC4-6F175D3DCCD1}">
              <a14:hiddenFill xmlns:a14="http://schemas.microsoft.com/office/drawing/2010/main">
                <a:solidFill>
                  <a:srgbClr val="FFFFFF"/>
                </a:solidFill>
              </a14:hiddenFill>
            </a:ext>
          </a:extLst>
        </p:spPr>
      </p:pic>
      <p:sp>
        <p:nvSpPr>
          <p:cNvPr id="13" name="Gekromde PIJL-OMLAAG 12"/>
          <p:cNvSpPr/>
          <p:nvPr/>
        </p:nvSpPr>
        <p:spPr>
          <a:xfrm flipH="1">
            <a:off x="6793408" y="813421"/>
            <a:ext cx="2869373" cy="954696"/>
          </a:xfrm>
          <a:prstGeom prst="curvedDownArrow">
            <a:avLst>
              <a:gd name="adj1" fmla="val 25000"/>
              <a:gd name="adj2" fmla="val 89900"/>
              <a:gd name="adj3" fmla="val 56250"/>
            </a:avLst>
          </a:prstGeom>
          <a:solidFill>
            <a:srgbClr val="D6E1E8"/>
          </a:solidFill>
          <a:ln>
            <a:solidFill>
              <a:srgbClr val="EE88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black"/>
              </a:solidFill>
            </a:endParaRPr>
          </a:p>
        </p:txBody>
      </p:sp>
      <p:sp>
        <p:nvSpPr>
          <p:cNvPr id="15" name="Tekstvak 14"/>
          <p:cNvSpPr txBox="1"/>
          <p:nvPr/>
        </p:nvSpPr>
        <p:spPr>
          <a:xfrm rot="466037">
            <a:off x="4218154" y="2905626"/>
            <a:ext cx="2936168" cy="707886"/>
          </a:xfrm>
          <a:prstGeom prst="rect">
            <a:avLst/>
          </a:prstGeom>
          <a:solidFill>
            <a:schemeClr val="bg1"/>
          </a:solidFill>
        </p:spPr>
        <p:txBody>
          <a:bodyPr wrap="square" rtlCol="0">
            <a:spAutoFit/>
          </a:bodyPr>
          <a:lstStyle/>
          <a:p>
            <a:pPr algn="ctr"/>
            <a:r>
              <a:rPr lang="nl-BE" sz="4000" spc="250" dirty="0">
                <a:solidFill>
                  <a:srgbClr val="D78B56"/>
                </a:solidFill>
                <a:latin typeface="Bernard MT Condensed" panose="02050806060905020404" pitchFamily="18" charset="0"/>
              </a:rPr>
              <a:t>Reactie?</a:t>
            </a:r>
          </a:p>
        </p:txBody>
      </p:sp>
    </p:spTree>
    <p:extLst>
      <p:ext uri="{BB962C8B-B14F-4D97-AF65-F5344CB8AC3E}">
        <p14:creationId xmlns:p14="http://schemas.microsoft.com/office/powerpoint/2010/main" val="362799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26"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1331" y="2075888"/>
            <a:ext cx="11206654" cy="805784"/>
          </a:xfrm>
        </p:spPr>
        <p:txBody>
          <a:bodyPr>
            <a:normAutofit fontScale="90000"/>
          </a:bodyPr>
          <a:lstStyle/>
          <a:p>
            <a:r>
              <a:rPr lang="nl-BE" dirty="0"/>
              <a:t>7 tips voor meer impact van je ouderenraad</a:t>
            </a:r>
          </a:p>
        </p:txBody>
      </p:sp>
      <p:sp>
        <p:nvSpPr>
          <p:cNvPr id="3" name="Tijdelijke aanduiding voor inhoud 2"/>
          <p:cNvSpPr>
            <a:spLocks noGrp="1"/>
          </p:cNvSpPr>
          <p:nvPr>
            <p:ph idx="1"/>
          </p:nvPr>
        </p:nvSpPr>
        <p:spPr>
          <a:xfrm>
            <a:off x="440108" y="3005959"/>
            <a:ext cx="11447092" cy="3174124"/>
          </a:xfrm>
        </p:spPr>
        <p:txBody>
          <a:bodyPr>
            <a:normAutofit fontScale="62500" lnSpcReduction="20000"/>
          </a:bodyPr>
          <a:lstStyle/>
          <a:p>
            <a:pPr marL="0" indent="0">
              <a:buNone/>
            </a:pPr>
            <a:r>
              <a:rPr lang="nl-BE" dirty="0"/>
              <a:t>1. Vertrek vanuit de wensen en noden van de ouderen in je gemeente</a:t>
            </a:r>
          </a:p>
          <a:p>
            <a:pPr marL="0" indent="0">
              <a:buNone/>
            </a:pPr>
            <a:r>
              <a:rPr lang="nl-BE" dirty="0"/>
              <a:t>2. Zorg voor kwaliteit en draagvlak</a:t>
            </a:r>
          </a:p>
          <a:p>
            <a:pPr marL="0" indent="0">
              <a:buNone/>
            </a:pPr>
            <a:r>
              <a:rPr lang="nl-BE" dirty="0"/>
              <a:t>3. Hou de blik breed</a:t>
            </a:r>
          </a:p>
          <a:p>
            <a:pPr marL="0" indent="0">
              <a:buNone/>
            </a:pPr>
            <a:r>
              <a:rPr lang="nl-BE" dirty="0"/>
              <a:t>4. Ken de werking van je gemeente</a:t>
            </a:r>
          </a:p>
          <a:p>
            <a:pPr marL="0" indent="0">
              <a:buNone/>
            </a:pPr>
            <a:r>
              <a:rPr lang="nl-BE" dirty="0"/>
              <a:t>5. Communiceer</a:t>
            </a:r>
          </a:p>
          <a:p>
            <a:pPr marL="0" indent="0">
              <a:buNone/>
            </a:pPr>
            <a:r>
              <a:rPr lang="nl-BE" dirty="0"/>
              <a:t>6  Waardeer ieders rol</a:t>
            </a:r>
          </a:p>
          <a:p>
            <a:pPr marL="0" indent="0">
              <a:buNone/>
            </a:pPr>
            <a:r>
              <a:rPr lang="nl-BE" dirty="0"/>
              <a:t>7. Maak keuzes</a:t>
            </a:r>
          </a:p>
          <a:p>
            <a:endParaRPr lang="nl-BE" dirty="0"/>
          </a:p>
          <a:p>
            <a:endParaRPr lang="nl-BE" dirty="0"/>
          </a:p>
        </p:txBody>
      </p:sp>
    </p:spTree>
    <p:extLst>
      <p:ext uri="{BB962C8B-B14F-4D97-AF65-F5344CB8AC3E}">
        <p14:creationId xmlns:p14="http://schemas.microsoft.com/office/powerpoint/2010/main" val="16467667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par>
                                <p:cTn id="25" presetID="21" presetClass="entr" presetSubtype="1"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heel(1)">
                                      <p:cBhvr>
                                        <p:cTn id="27" dur="2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0520" y="319596"/>
            <a:ext cx="11795760" cy="1147669"/>
          </a:xfrm>
        </p:spPr>
        <p:txBody>
          <a:bodyPr>
            <a:normAutofit/>
          </a:bodyPr>
          <a:lstStyle/>
          <a:p>
            <a:r>
              <a:rPr lang="nl-BE" b="1" dirty="0">
                <a:solidFill>
                  <a:srgbClr val="002060"/>
                </a:solidFill>
                <a:latin typeface="Arial" panose="020B0604020202020204" pitchFamily="34" charset="0"/>
                <a:cs typeface="Arial" panose="020B0604020202020204" pitchFamily="34" charset="0"/>
              </a:rPr>
              <a:t>Memorandum Vlaamse Ouderenraad</a:t>
            </a:r>
          </a:p>
        </p:txBody>
      </p:sp>
      <p:sp>
        <p:nvSpPr>
          <p:cNvPr id="3" name="Tijdelijke aanduiding voor inhoud 2"/>
          <p:cNvSpPr>
            <a:spLocks noGrp="1"/>
          </p:cNvSpPr>
          <p:nvPr>
            <p:ph idx="1"/>
          </p:nvPr>
        </p:nvSpPr>
        <p:spPr>
          <a:xfrm>
            <a:off x="838200" y="1530032"/>
            <a:ext cx="5943600" cy="4026535"/>
          </a:xfrm>
        </p:spPr>
        <p:txBody>
          <a:bodyPr anchor="ctr">
            <a:normAutofit/>
          </a:bodyPr>
          <a:lstStyle/>
          <a:p>
            <a:pPr marL="0" indent="0" algn="ctr">
              <a:spcAft>
                <a:spcPts val="1500"/>
              </a:spcAft>
              <a:buNone/>
            </a:pPr>
            <a:r>
              <a:rPr lang="nl-BE" sz="3600" dirty="0">
                <a:solidFill>
                  <a:srgbClr val="ED7C2F"/>
                </a:solidFill>
                <a:effectLst>
                  <a:outerShdw blurRad="38100" dist="38100" dir="2700000" algn="tl">
                    <a:srgbClr val="000000">
                      <a:alpha val="43137"/>
                    </a:srgbClr>
                  </a:outerShdw>
                </a:effectLst>
              </a:rPr>
              <a:t>7</a:t>
            </a:r>
            <a:r>
              <a:rPr lang="nl-BE" sz="3600" dirty="0">
                <a:solidFill>
                  <a:srgbClr val="ED7C2F"/>
                </a:solidFill>
              </a:rPr>
              <a:t> speerpunten </a:t>
            </a:r>
          </a:p>
          <a:p>
            <a:pPr marL="0" indent="0" algn="ctr">
              <a:buNone/>
            </a:pPr>
            <a:r>
              <a:rPr lang="nl-BE" sz="3600" dirty="0"/>
              <a:t>voor een </a:t>
            </a:r>
            <a:br>
              <a:rPr lang="nl-BE" sz="3600" dirty="0"/>
            </a:br>
            <a:r>
              <a:rPr lang="nl-BE" sz="3600" dirty="0"/>
              <a:t>leeftijdsvriendelijk lokaal ouderenbeleid </a:t>
            </a:r>
          </a:p>
        </p:txBody>
      </p:sp>
      <p:pic>
        <p:nvPicPr>
          <p:cNvPr id="1026" name="Picture 2" descr="Afbeeldingsresultaat voor documenten vector"/>
          <p:cNvPicPr>
            <a:picLocks noChangeAspect="1" noChangeArrowheads="1"/>
          </p:cNvPicPr>
          <p:nvPr/>
        </p:nvPicPr>
        <p:blipFill rotWithShape="1">
          <a:blip r:embed="rId3">
            <a:clrChange>
              <a:clrFrom>
                <a:srgbClr val="FBFBFB"/>
              </a:clrFrom>
              <a:clrTo>
                <a:srgbClr val="FBFBFB">
                  <a:alpha val="0"/>
                </a:srgbClr>
              </a:clrTo>
            </a:clrChange>
            <a:extLst>
              <a:ext uri="{28A0092B-C50C-407E-A947-70E740481C1C}">
                <a14:useLocalDpi xmlns:a14="http://schemas.microsoft.com/office/drawing/2010/main" val="0"/>
              </a:ext>
            </a:extLst>
          </a:blip>
          <a:srcRect r="50000" b="13915"/>
          <a:stretch/>
        </p:blipFill>
        <p:spPr bwMode="auto">
          <a:xfrm>
            <a:off x="6248400" y="1234439"/>
            <a:ext cx="5503854" cy="461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126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flipH="1">
            <a:off x="128588" y="1387138"/>
            <a:ext cx="11791949" cy="5570756"/>
          </a:xfrm>
          <a:prstGeom prst="rect">
            <a:avLst/>
          </a:prstGeom>
        </p:spPr>
        <p:txBody>
          <a:bodyPr wrap="square">
            <a:spAutoFit/>
          </a:bodyPr>
          <a:lstStyle/>
          <a:p>
            <a:r>
              <a:rPr lang="nl-BE" sz="2400" b="1" dirty="0"/>
              <a:t>1. Vertrek vanuit de dialoog met ouderen</a:t>
            </a:r>
          </a:p>
          <a:p>
            <a:r>
              <a:rPr lang="nl-BE" sz="2400" dirty="0"/>
              <a:t>Een leeftijdsvriendelijke gemeente kan je niet bouwen zonder dialoog met de ouderen zelf. </a:t>
            </a:r>
          </a:p>
          <a:p>
            <a:endParaRPr lang="nl-BE" sz="2400" b="1" dirty="0"/>
          </a:p>
          <a:p>
            <a:r>
              <a:rPr lang="nl-BE" sz="2400" b="1" dirty="0"/>
              <a:t>2. Ga de strijd aan met armoede en sociale uitsluiting</a:t>
            </a:r>
          </a:p>
          <a:p>
            <a:r>
              <a:rPr lang="nl-BE" sz="2400" dirty="0"/>
              <a:t>Een grote groep ouderen moet nog steeds rondkomen met een inkomen onder de armoedegrens. </a:t>
            </a:r>
          </a:p>
          <a:p>
            <a:endParaRPr lang="nl-BE" sz="2400" b="1" dirty="0"/>
          </a:p>
          <a:p>
            <a:r>
              <a:rPr lang="nl-BE" sz="2400" b="1" dirty="0"/>
              <a:t>3. Bied ouderen kansen om te participeren</a:t>
            </a:r>
          </a:p>
          <a:p>
            <a:r>
              <a:rPr lang="nl-BE" sz="2400" dirty="0"/>
              <a:t>De tijd waarin mensen na hun pensioen opzij werden geschoven, is definitief </a:t>
            </a:r>
            <a:r>
              <a:rPr lang="nl-BE" sz="2400" i="1" dirty="0"/>
              <a:t>passé</a:t>
            </a:r>
            <a:r>
              <a:rPr lang="nl-BE" sz="2400" dirty="0"/>
              <a:t>. Ouderen willen actief ouder kunnen worden. </a:t>
            </a:r>
          </a:p>
          <a:p>
            <a:endParaRPr lang="nl-BE" sz="2400" dirty="0"/>
          </a:p>
          <a:p>
            <a:r>
              <a:rPr lang="nl-BE" sz="2400" b="1" dirty="0"/>
              <a:t>4. Zorg dat elke oudere in een kwalitatieve en aangepaste woning kan wonen</a:t>
            </a:r>
          </a:p>
          <a:p>
            <a:r>
              <a:rPr lang="nl-BE" sz="2400" dirty="0"/>
              <a:t>Veel ouderen zijn gehecht aan hun woning, en blijven dan ook graag zo lang mogelijk in hun vertrouwde huis en omgeving wonen. </a:t>
            </a:r>
          </a:p>
          <a:p>
            <a:endParaRPr lang="nl-BE" sz="2000" dirty="0"/>
          </a:p>
        </p:txBody>
      </p:sp>
      <p:sp>
        <p:nvSpPr>
          <p:cNvPr id="5" name="Tekstvak 4"/>
          <p:cNvSpPr txBox="1"/>
          <p:nvPr/>
        </p:nvSpPr>
        <p:spPr>
          <a:xfrm>
            <a:off x="585787" y="371475"/>
            <a:ext cx="10301288" cy="1015663"/>
          </a:xfrm>
          <a:prstGeom prst="rect">
            <a:avLst/>
          </a:prstGeom>
          <a:noFill/>
        </p:spPr>
        <p:txBody>
          <a:bodyPr wrap="square" rtlCol="0">
            <a:spAutoFit/>
          </a:bodyPr>
          <a:lstStyle/>
          <a:p>
            <a:r>
              <a:rPr lang="nl-BE" sz="6000" b="1" dirty="0">
                <a:solidFill>
                  <a:srgbClr val="002060"/>
                </a:solidFill>
              </a:rPr>
              <a:t>DE 7 SPEERPUNTEN </a:t>
            </a:r>
          </a:p>
        </p:txBody>
      </p:sp>
    </p:spTree>
    <p:extLst>
      <p:ext uri="{BB962C8B-B14F-4D97-AF65-F5344CB8AC3E}">
        <p14:creationId xmlns:p14="http://schemas.microsoft.com/office/powerpoint/2010/main" val="163692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wipe(down)">
                                      <p:cBhvr>
                                        <p:cTn id="29" dur="580">
                                          <p:stCondLst>
                                            <p:cond delay="0"/>
                                          </p:stCondLst>
                                        </p:cTn>
                                        <p:tgtEl>
                                          <p:spTgt spid="4">
                                            <p:txEl>
                                              <p:pRg st="6" end="6"/>
                                            </p:txEl>
                                          </p:spTgt>
                                        </p:tgtEl>
                                      </p:cBhvr>
                                    </p:animEffect>
                                    <p:anim calcmode="lin" valueType="num">
                                      <p:cBhvr>
                                        <p:cTn id="30" dur="1822" tmFilter="0,0; 0.14,0.36; 0.43,0.73; 0.71,0.91; 1.0,1.0">
                                          <p:stCondLst>
                                            <p:cond delay="0"/>
                                          </p:stCondLst>
                                        </p:cTn>
                                        <p:tgtEl>
                                          <p:spTgt spid="4">
                                            <p:txEl>
                                              <p:pRg st="6" end="6"/>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
                                            <p:txEl>
                                              <p:pRg st="6" end="6"/>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
                                            <p:txEl>
                                              <p:pRg st="6" end="6"/>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
                                            <p:txEl>
                                              <p:pRg st="6" end="6"/>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
                                            <p:txEl>
                                              <p:pRg st="6" end="6"/>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4">
                                            <p:txEl>
                                              <p:pRg st="6" end="6"/>
                                            </p:txEl>
                                          </p:spTgt>
                                        </p:tgtEl>
                                      </p:cBhvr>
                                      <p:to x="100000" y="60000"/>
                                    </p:animScale>
                                    <p:animScale>
                                      <p:cBhvr>
                                        <p:cTn id="36" dur="166" decel="50000">
                                          <p:stCondLst>
                                            <p:cond delay="676"/>
                                          </p:stCondLst>
                                        </p:cTn>
                                        <p:tgtEl>
                                          <p:spTgt spid="4">
                                            <p:txEl>
                                              <p:pRg st="6" end="6"/>
                                            </p:txEl>
                                          </p:spTgt>
                                        </p:tgtEl>
                                      </p:cBhvr>
                                      <p:to x="100000" y="100000"/>
                                    </p:animScale>
                                    <p:animScale>
                                      <p:cBhvr>
                                        <p:cTn id="37" dur="26">
                                          <p:stCondLst>
                                            <p:cond delay="1312"/>
                                          </p:stCondLst>
                                        </p:cTn>
                                        <p:tgtEl>
                                          <p:spTgt spid="4">
                                            <p:txEl>
                                              <p:pRg st="6" end="6"/>
                                            </p:txEl>
                                          </p:spTgt>
                                        </p:tgtEl>
                                      </p:cBhvr>
                                      <p:to x="100000" y="80000"/>
                                    </p:animScale>
                                    <p:animScale>
                                      <p:cBhvr>
                                        <p:cTn id="38" dur="166" decel="50000">
                                          <p:stCondLst>
                                            <p:cond delay="1338"/>
                                          </p:stCondLst>
                                        </p:cTn>
                                        <p:tgtEl>
                                          <p:spTgt spid="4">
                                            <p:txEl>
                                              <p:pRg st="6" end="6"/>
                                            </p:txEl>
                                          </p:spTgt>
                                        </p:tgtEl>
                                      </p:cBhvr>
                                      <p:to x="100000" y="100000"/>
                                    </p:animScale>
                                    <p:animScale>
                                      <p:cBhvr>
                                        <p:cTn id="39" dur="26">
                                          <p:stCondLst>
                                            <p:cond delay="1642"/>
                                          </p:stCondLst>
                                        </p:cTn>
                                        <p:tgtEl>
                                          <p:spTgt spid="4">
                                            <p:txEl>
                                              <p:pRg st="6" end="6"/>
                                            </p:txEl>
                                          </p:spTgt>
                                        </p:tgtEl>
                                      </p:cBhvr>
                                      <p:to x="100000" y="90000"/>
                                    </p:animScale>
                                    <p:animScale>
                                      <p:cBhvr>
                                        <p:cTn id="40" dur="166" decel="50000">
                                          <p:stCondLst>
                                            <p:cond delay="1668"/>
                                          </p:stCondLst>
                                        </p:cTn>
                                        <p:tgtEl>
                                          <p:spTgt spid="4">
                                            <p:txEl>
                                              <p:pRg st="6" end="6"/>
                                            </p:txEl>
                                          </p:spTgt>
                                        </p:tgtEl>
                                      </p:cBhvr>
                                      <p:to x="100000" y="100000"/>
                                    </p:animScale>
                                    <p:animScale>
                                      <p:cBhvr>
                                        <p:cTn id="41" dur="26">
                                          <p:stCondLst>
                                            <p:cond delay="1808"/>
                                          </p:stCondLst>
                                        </p:cTn>
                                        <p:tgtEl>
                                          <p:spTgt spid="4">
                                            <p:txEl>
                                              <p:pRg st="6" end="6"/>
                                            </p:txEl>
                                          </p:spTgt>
                                        </p:tgtEl>
                                      </p:cBhvr>
                                      <p:to x="100000" y="95000"/>
                                    </p:animScale>
                                    <p:animScale>
                                      <p:cBhvr>
                                        <p:cTn id="42" dur="166" decel="50000">
                                          <p:stCondLst>
                                            <p:cond delay="1834"/>
                                          </p:stCondLst>
                                        </p:cTn>
                                        <p:tgtEl>
                                          <p:spTgt spid="4">
                                            <p:txEl>
                                              <p:pRg st="6" end="6"/>
                                            </p:txEl>
                                          </p:spTgt>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animEffect transition="in" filter="wipe(down)">
                                      <p:cBhvr>
                                        <p:cTn id="45" dur="580">
                                          <p:stCondLst>
                                            <p:cond delay="0"/>
                                          </p:stCondLst>
                                        </p:cTn>
                                        <p:tgtEl>
                                          <p:spTgt spid="4">
                                            <p:txEl>
                                              <p:pRg st="7" end="7"/>
                                            </p:txEl>
                                          </p:spTgt>
                                        </p:tgtEl>
                                      </p:cBhvr>
                                    </p:animEffect>
                                    <p:anim calcmode="lin" valueType="num">
                                      <p:cBhvr>
                                        <p:cTn id="46" dur="1822" tmFilter="0,0; 0.14,0.36; 0.43,0.73; 0.71,0.91; 1.0,1.0">
                                          <p:stCondLst>
                                            <p:cond delay="0"/>
                                          </p:stCondLst>
                                        </p:cTn>
                                        <p:tgtEl>
                                          <p:spTgt spid="4">
                                            <p:txEl>
                                              <p:pRg st="7" end="7"/>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4">
                                            <p:txEl>
                                              <p:pRg st="7" end="7"/>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4">
                                            <p:txEl>
                                              <p:pRg st="7" end="7"/>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4">
                                            <p:txEl>
                                              <p:pRg st="7" end="7"/>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4">
                                            <p:txEl>
                                              <p:pRg st="7" end="7"/>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4">
                                            <p:txEl>
                                              <p:pRg st="7" end="7"/>
                                            </p:txEl>
                                          </p:spTgt>
                                        </p:tgtEl>
                                      </p:cBhvr>
                                      <p:to x="100000" y="60000"/>
                                    </p:animScale>
                                    <p:animScale>
                                      <p:cBhvr>
                                        <p:cTn id="52" dur="166" decel="50000">
                                          <p:stCondLst>
                                            <p:cond delay="676"/>
                                          </p:stCondLst>
                                        </p:cTn>
                                        <p:tgtEl>
                                          <p:spTgt spid="4">
                                            <p:txEl>
                                              <p:pRg st="7" end="7"/>
                                            </p:txEl>
                                          </p:spTgt>
                                        </p:tgtEl>
                                      </p:cBhvr>
                                      <p:to x="100000" y="100000"/>
                                    </p:animScale>
                                    <p:animScale>
                                      <p:cBhvr>
                                        <p:cTn id="53" dur="26">
                                          <p:stCondLst>
                                            <p:cond delay="1312"/>
                                          </p:stCondLst>
                                        </p:cTn>
                                        <p:tgtEl>
                                          <p:spTgt spid="4">
                                            <p:txEl>
                                              <p:pRg st="7" end="7"/>
                                            </p:txEl>
                                          </p:spTgt>
                                        </p:tgtEl>
                                      </p:cBhvr>
                                      <p:to x="100000" y="80000"/>
                                    </p:animScale>
                                    <p:animScale>
                                      <p:cBhvr>
                                        <p:cTn id="54" dur="166" decel="50000">
                                          <p:stCondLst>
                                            <p:cond delay="1338"/>
                                          </p:stCondLst>
                                        </p:cTn>
                                        <p:tgtEl>
                                          <p:spTgt spid="4">
                                            <p:txEl>
                                              <p:pRg st="7" end="7"/>
                                            </p:txEl>
                                          </p:spTgt>
                                        </p:tgtEl>
                                      </p:cBhvr>
                                      <p:to x="100000" y="100000"/>
                                    </p:animScale>
                                    <p:animScale>
                                      <p:cBhvr>
                                        <p:cTn id="55" dur="26">
                                          <p:stCondLst>
                                            <p:cond delay="1642"/>
                                          </p:stCondLst>
                                        </p:cTn>
                                        <p:tgtEl>
                                          <p:spTgt spid="4">
                                            <p:txEl>
                                              <p:pRg st="7" end="7"/>
                                            </p:txEl>
                                          </p:spTgt>
                                        </p:tgtEl>
                                      </p:cBhvr>
                                      <p:to x="100000" y="90000"/>
                                    </p:animScale>
                                    <p:animScale>
                                      <p:cBhvr>
                                        <p:cTn id="56" dur="166" decel="50000">
                                          <p:stCondLst>
                                            <p:cond delay="1668"/>
                                          </p:stCondLst>
                                        </p:cTn>
                                        <p:tgtEl>
                                          <p:spTgt spid="4">
                                            <p:txEl>
                                              <p:pRg st="7" end="7"/>
                                            </p:txEl>
                                          </p:spTgt>
                                        </p:tgtEl>
                                      </p:cBhvr>
                                      <p:to x="100000" y="100000"/>
                                    </p:animScale>
                                    <p:animScale>
                                      <p:cBhvr>
                                        <p:cTn id="57" dur="26">
                                          <p:stCondLst>
                                            <p:cond delay="1808"/>
                                          </p:stCondLst>
                                        </p:cTn>
                                        <p:tgtEl>
                                          <p:spTgt spid="4">
                                            <p:txEl>
                                              <p:pRg st="7" end="7"/>
                                            </p:txEl>
                                          </p:spTgt>
                                        </p:tgtEl>
                                      </p:cBhvr>
                                      <p:to x="100000" y="95000"/>
                                    </p:animScale>
                                    <p:animScale>
                                      <p:cBhvr>
                                        <p:cTn id="58" dur="166" decel="50000">
                                          <p:stCondLst>
                                            <p:cond delay="1834"/>
                                          </p:stCondLst>
                                        </p:cTn>
                                        <p:tgtEl>
                                          <p:spTgt spid="4">
                                            <p:txEl>
                                              <p:pRg st="7" end="7"/>
                                            </p:txEl>
                                          </p:spTgt>
                                        </p:tgtEl>
                                      </p:cBhvr>
                                      <p:to x="100000" y="100000"/>
                                    </p:animScale>
                                  </p:childTnLst>
                                </p:cTn>
                              </p:par>
                              <p:par>
                                <p:cTn id="59" presetID="26" presetClass="entr" presetSubtype="0" fill="hold" nodeType="with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Effect transition="in" filter="wipe(down)">
                                      <p:cBhvr>
                                        <p:cTn id="61" dur="580">
                                          <p:stCondLst>
                                            <p:cond delay="0"/>
                                          </p:stCondLst>
                                        </p:cTn>
                                        <p:tgtEl>
                                          <p:spTgt spid="4">
                                            <p:txEl>
                                              <p:pRg st="9" end="9"/>
                                            </p:txEl>
                                          </p:spTgt>
                                        </p:tgtEl>
                                      </p:cBhvr>
                                    </p:animEffect>
                                    <p:anim calcmode="lin" valueType="num">
                                      <p:cBhvr>
                                        <p:cTn id="62" dur="1822" tmFilter="0,0; 0.14,0.36; 0.43,0.73; 0.71,0.91; 1.0,1.0">
                                          <p:stCondLst>
                                            <p:cond delay="0"/>
                                          </p:stCondLst>
                                        </p:cTn>
                                        <p:tgtEl>
                                          <p:spTgt spid="4">
                                            <p:txEl>
                                              <p:pRg st="9" end="9"/>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
                                            <p:txEl>
                                              <p:pRg st="9" end="9"/>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
                                            <p:txEl>
                                              <p:pRg st="9" end="9"/>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
                                            <p:txEl>
                                              <p:pRg st="9" end="9"/>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
                                            <p:txEl>
                                              <p:pRg st="9" end="9"/>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4">
                                            <p:txEl>
                                              <p:pRg st="9" end="9"/>
                                            </p:txEl>
                                          </p:spTgt>
                                        </p:tgtEl>
                                      </p:cBhvr>
                                      <p:to x="100000" y="60000"/>
                                    </p:animScale>
                                    <p:animScale>
                                      <p:cBhvr>
                                        <p:cTn id="68" dur="166" decel="50000">
                                          <p:stCondLst>
                                            <p:cond delay="676"/>
                                          </p:stCondLst>
                                        </p:cTn>
                                        <p:tgtEl>
                                          <p:spTgt spid="4">
                                            <p:txEl>
                                              <p:pRg st="9" end="9"/>
                                            </p:txEl>
                                          </p:spTgt>
                                        </p:tgtEl>
                                      </p:cBhvr>
                                      <p:to x="100000" y="100000"/>
                                    </p:animScale>
                                    <p:animScale>
                                      <p:cBhvr>
                                        <p:cTn id="69" dur="26">
                                          <p:stCondLst>
                                            <p:cond delay="1312"/>
                                          </p:stCondLst>
                                        </p:cTn>
                                        <p:tgtEl>
                                          <p:spTgt spid="4">
                                            <p:txEl>
                                              <p:pRg st="9" end="9"/>
                                            </p:txEl>
                                          </p:spTgt>
                                        </p:tgtEl>
                                      </p:cBhvr>
                                      <p:to x="100000" y="80000"/>
                                    </p:animScale>
                                    <p:animScale>
                                      <p:cBhvr>
                                        <p:cTn id="70" dur="166" decel="50000">
                                          <p:stCondLst>
                                            <p:cond delay="1338"/>
                                          </p:stCondLst>
                                        </p:cTn>
                                        <p:tgtEl>
                                          <p:spTgt spid="4">
                                            <p:txEl>
                                              <p:pRg st="9" end="9"/>
                                            </p:txEl>
                                          </p:spTgt>
                                        </p:tgtEl>
                                      </p:cBhvr>
                                      <p:to x="100000" y="100000"/>
                                    </p:animScale>
                                    <p:animScale>
                                      <p:cBhvr>
                                        <p:cTn id="71" dur="26">
                                          <p:stCondLst>
                                            <p:cond delay="1642"/>
                                          </p:stCondLst>
                                        </p:cTn>
                                        <p:tgtEl>
                                          <p:spTgt spid="4">
                                            <p:txEl>
                                              <p:pRg st="9" end="9"/>
                                            </p:txEl>
                                          </p:spTgt>
                                        </p:tgtEl>
                                      </p:cBhvr>
                                      <p:to x="100000" y="90000"/>
                                    </p:animScale>
                                    <p:animScale>
                                      <p:cBhvr>
                                        <p:cTn id="72" dur="166" decel="50000">
                                          <p:stCondLst>
                                            <p:cond delay="1668"/>
                                          </p:stCondLst>
                                        </p:cTn>
                                        <p:tgtEl>
                                          <p:spTgt spid="4">
                                            <p:txEl>
                                              <p:pRg st="9" end="9"/>
                                            </p:txEl>
                                          </p:spTgt>
                                        </p:tgtEl>
                                      </p:cBhvr>
                                      <p:to x="100000" y="100000"/>
                                    </p:animScale>
                                    <p:animScale>
                                      <p:cBhvr>
                                        <p:cTn id="73" dur="26">
                                          <p:stCondLst>
                                            <p:cond delay="1808"/>
                                          </p:stCondLst>
                                        </p:cTn>
                                        <p:tgtEl>
                                          <p:spTgt spid="4">
                                            <p:txEl>
                                              <p:pRg st="9" end="9"/>
                                            </p:txEl>
                                          </p:spTgt>
                                        </p:tgtEl>
                                      </p:cBhvr>
                                      <p:to x="100000" y="95000"/>
                                    </p:animScale>
                                    <p:animScale>
                                      <p:cBhvr>
                                        <p:cTn id="74" dur="166" decel="50000">
                                          <p:stCondLst>
                                            <p:cond delay="1834"/>
                                          </p:stCondLst>
                                        </p:cTn>
                                        <p:tgtEl>
                                          <p:spTgt spid="4">
                                            <p:txEl>
                                              <p:pRg st="9" end="9"/>
                                            </p:txEl>
                                          </p:spTgt>
                                        </p:tgtEl>
                                      </p:cBhvr>
                                      <p:to x="100000" y="100000"/>
                                    </p:animScale>
                                  </p:childTnLst>
                                </p:cTn>
                              </p:par>
                              <p:par>
                                <p:cTn id="75" presetID="26" presetClass="entr" presetSubtype="0" fill="hold" nodeType="withEffect">
                                  <p:stCondLst>
                                    <p:cond delay="0"/>
                                  </p:stCondLst>
                                  <p:childTnLst>
                                    <p:set>
                                      <p:cBhvr>
                                        <p:cTn id="76" dur="1" fill="hold">
                                          <p:stCondLst>
                                            <p:cond delay="0"/>
                                          </p:stCondLst>
                                        </p:cTn>
                                        <p:tgtEl>
                                          <p:spTgt spid="4">
                                            <p:txEl>
                                              <p:pRg st="10" end="10"/>
                                            </p:txEl>
                                          </p:spTgt>
                                        </p:tgtEl>
                                        <p:attrNameLst>
                                          <p:attrName>style.visibility</p:attrName>
                                        </p:attrNameLst>
                                      </p:cBhvr>
                                      <p:to>
                                        <p:strVal val="visible"/>
                                      </p:to>
                                    </p:set>
                                    <p:animEffect transition="in" filter="wipe(down)">
                                      <p:cBhvr>
                                        <p:cTn id="77" dur="580">
                                          <p:stCondLst>
                                            <p:cond delay="0"/>
                                          </p:stCondLst>
                                        </p:cTn>
                                        <p:tgtEl>
                                          <p:spTgt spid="4">
                                            <p:txEl>
                                              <p:pRg st="10" end="10"/>
                                            </p:txEl>
                                          </p:spTgt>
                                        </p:tgtEl>
                                      </p:cBhvr>
                                    </p:animEffect>
                                    <p:anim calcmode="lin" valueType="num">
                                      <p:cBhvr>
                                        <p:cTn id="78" dur="1822" tmFilter="0,0; 0.14,0.36; 0.43,0.73; 0.71,0.91; 1.0,1.0">
                                          <p:stCondLst>
                                            <p:cond delay="0"/>
                                          </p:stCondLst>
                                        </p:cTn>
                                        <p:tgtEl>
                                          <p:spTgt spid="4">
                                            <p:txEl>
                                              <p:pRg st="10" end="10"/>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4">
                                            <p:txEl>
                                              <p:pRg st="10" end="10"/>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4">
                                            <p:txEl>
                                              <p:pRg st="10" end="10"/>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4">
                                            <p:txEl>
                                              <p:pRg st="10" end="10"/>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4">
                                            <p:txEl>
                                              <p:pRg st="10" end="10"/>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4">
                                            <p:txEl>
                                              <p:pRg st="10" end="10"/>
                                            </p:txEl>
                                          </p:spTgt>
                                        </p:tgtEl>
                                      </p:cBhvr>
                                      <p:to x="100000" y="60000"/>
                                    </p:animScale>
                                    <p:animScale>
                                      <p:cBhvr>
                                        <p:cTn id="84" dur="166" decel="50000">
                                          <p:stCondLst>
                                            <p:cond delay="676"/>
                                          </p:stCondLst>
                                        </p:cTn>
                                        <p:tgtEl>
                                          <p:spTgt spid="4">
                                            <p:txEl>
                                              <p:pRg st="10" end="10"/>
                                            </p:txEl>
                                          </p:spTgt>
                                        </p:tgtEl>
                                      </p:cBhvr>
                                      <p:to x="100000" y="100000"/>
                                    </p:animScale>
                                    <p:animScale>
                                      <p:cBhvr>
                                        <p:cTn id="85" dur="26">
                                          <p:stCondLst>
                                            <p:cond delay="1312"/>
                                          </p:stCondLst>
                                        </p:cTn>
                                        <p:tgtEl>
                                          <p:spTgt spid="4">
                                            <p:txEl>
                                              <p:pRg st="10" end="10"/>
                                            </p:txEl>
                                          </p:spTgt>
                                        </p:tgtEl>
                                      </p:cBhvr>
                                      <p:to x="100000" y="80000"/>
                                    </p:animScale>
                                    <p:animScale>
                                      <p:cBhvr>
                                        <p:cTn id="86" dur="166" decel="50000">
                                          <p:stCondLst>
                                            <p:cond delay="1338"/>
                                          </p:stCondLst>
                                        </p:cTn>
                                        <p:tgtEl>
                                          <p:spTgt spid="4">
                                            <p:txEl>
                                              <p:pRg st="10" end="10"/>
                                            </p:txEl>
                                          </p:spTgt>
                                        </p:tgtEl>
                                      </p:cBhvr>
                                      <p:to x="100000" y="100000"/>
                                    </p:animScale>
                                    <p:animScale>
                                      <p:cBhvr>
                                        <p:cTn id="87" dur="26">
                                          <p:stCondLst>
                                            <p:cond delay="1642"/>
                                          </p:stCondLst>
                                        </p:cTn>
                                        <p:tgtEl>
                                          <p:spTgt spid="4">
                                            <p:txEl>
                                              <p:pRg st="10" end="10"/>
                                            </p:txEl>
                                          </p:spTgt>
                                        </p:tgtEl>
                                      </p:cBhvr>
                                      <p:to x="100000" y="90000"/>
                                    </p:animScale>
                                    <p:animScale>
                                      <p:cBhvr>
                                        <p:cTn id="88" dur="166" decel="50000">
                                          <p:stCondLst>
                                            <p:cond delay="1668"/>
                                          </p:stCondLst>
                                        </p:cTn>
                                        <p:tgtEl>
                                          <p:spTgt spid="4">
                                            <p:txEl>
                                              <p:pRg st="10" end="10"/>
                                            </p:txEl>
                                          </p:spTgt>
                                        </p:tgtEl>
                                      </p:cBhvr>
                                      <p:to x="100000" y="100000"/>
                                    </p:animScale>
                                    <p:animScale>
                                      <p:cBhvr>
                                        <p:cTn id="89" dur="26">
                                          <p:stCondLst>
                                            <p:cond delay="1808"/>
                                          </p:stCondLst>
                                        </p:cTn>
                                        <p:tgtEl>
                                          <p:spTgt spid="4">
                                            <p:txEl>
                                              <p:pRg st="10" end="10"/>
                                            </p:txEl>
                                          </p:spTgt>
                                        </p:tgtEl>
                                      </p:cBhvr>
                                      <p:to x="100000" y="95000"/>
                                    </p:animScale>
                                    <p:animScale>
                                      <p:cBhvr>
                                        <p:cTn id="90" dur="166" decel="50000">
                                          <p:stCondLst>
                                            <p:cond delay="1834"/>
                                          </p:stCondLst>
                                        </p:cTn>
                                        <p:tgtEl>
                                          <p:spTgt spid="4">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rot="10800000" flipV="1">
            <a:off x="834389" y="2023110"/>
            <a:ext cx="11238548" cy="2757644"/>
          </a:xfrm>
          <a:prstGeom prst="rect">
            <a:avLst/>
          </a:prstGeom>
        </p:spPr>
        <p:txBody>
          <a:bodyPr wrap="square">
            <a:spAutoFit/>
          </a:bodyPr>
          <a:lstStyle/>
          <a:p>
            <a:r>
              <a:rPr lang="nl-BE" sz="2400" b="1" dirty="0"/>
              <a:t>6. Draag zorg voor ieders welzijn</a:t>
            </a:r>
          </a:p>
          <a:p>
            <a:r>
              <a:rPr lang="nl-BE" sz="2400" dirty="0"/>
              <a:t>Een goede gezondheid, zowel fysiek als mentaal, je wenst het iedereen toe. Daarbij moet er ook oog zijn voor de erkenning en ondersteuning van de mantelzorgers in dit verhaal. </a:t>
            </a:r>
          </a:p>
          <a:p>
            <a:endParaRPr lang="nl-BE" sz="2400" dirty="0"/>
          </a:p>
          <a:p>
            <a:r>
              <a:rPr lang="nl-BE" sz="2400" b="1" dirty="0"/>
              <a:t>7. Breng de buurt in beweging</a:t>
            </a:r>
          </a:p>
          <a:p>
            <a:r>
              <a:rPr lang="nl-BE" sz="2400" dirty="0"/>
              <a:t>Of je nu beweegt of sport voor het groepsgevoel, als hobby of voor een betere gezondheid, deugd doet het sowieso! </a:t>
            </a:r>
          </a:p>
        </p:txBody>
      </p:sp>
      <p:sp>
        <p:nvSpPr>
          <p:cNvPr id="6" name="Rechthoek 5"/>
          <p:cNvSpPr/>
          <p:nvPr/>
        </p:nvSpPr>
        <p:spPr>
          <a:xfrm>
            <a:off x="742948" y="428626"/>
            <a:ext cx="11329990" cy="1200329"/>
          </a:xfrm>
          <a:prstGeom prst="rect">
            <a:avLst/>
          </a:prstGeom>
        </p:spPr>
        <p:txBody>
          <a:bodyPr wrap="square">
            <a:spAutoFit/>
          </a:bodyPr>
          <a:lstStyle/>
          <a:p>
            <a:r>
              <a:rPr lang="nl-BE" sz="2400" b="1" dirty="0"/>
              <a:t>5. Neem hindernissen weg op vlak van mobiliteit en openbare ruimte</a:t>
            </a:r>
          </a:p>
          <a:p>
            <a:r>
              <a:rPr lang="nl-BE" sz="2400" dirty="0"/>
              <a:t>Wat ben je met bovenstaande punten als je niet vlot en veilig buiten kan komen? Voetpaden en gebouwen die toegankelijk zijn …openbaar vervoer</a:t>
            </a:r>
          </a:p>
        </p:txBody>
      </p:sp>
      <p:sp>
        <p:nvSpPr>
          <p:cNvPr id="7" name="Rechthoek 6"/>
          <p:cNvSpPr/>
          <p:nvPr/>
        </p:nvSpPr>
        <p:spPr>
          <a:xfrm>
            <a:off x="5513419" y="3058597"/>
            <a:ext cx="288862" cy="369332"/>
          </a:xfrm>
          <a:prstGeom prst="rect">
            <a:avLst/>
          </a:prstGeom>
        </p:spPr>
        <p:txBody>
          <a:bodyPr wrap="none">
            <a:spAutoFit/>
          </a:bodyPr>
          <a:lstStyle/>
          <a:p>
            <a:r>
              <a:rPr lang="nl-BE" dirty="0"/>
              <a:t>v</a:t>
            </a:r>
          </a:p>
        </p:txBody>
      </p:sp>
    </p:spTree>
    <p:extLst>
      <p:ext uri="{BB962C8B-B14F-4D97-AF65-F5344CB8AC3E}">
        <p14:creationId xmlns:p14="http://schemas.microsoft.com/office/powerpoint/2010/main" val="116349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2000"/>
                                        <p:tgtEl>
                                          <p:spTgt spid="2">
                                            <p:txEl>
                                              <p:pRg st="1" end="1"/>
                                            </p:txEl>
                                          </p:spTgt>
                                        </p:tgtEl>
                                      </p:cBhvr>
                                    </p:animEffect>
                                    <p:anim calcmode="lin" valueType="num">
                                      <p:cBhvr>
                                        <p:cTn id="13" dur="2000" fill="hold"/>
                                        <p:tgtEl>
                                          <p:spTgt spid="2">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2">
                                            <p:txEl>
                                              <p:pRg st="1" end="1"/>
                                            </p:txEl>
                                          </p:spTgt>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2000"/>
                                        <p:tgtEl>
                                          <p:spTgt spid="2">
                                            <p:txEl>
                                              <p:pRg st="3" end="3"/>
                                            </p:txEl>
                                          </p:spTgt>
                                        </p:tgtEl>
                                      </p:cBhvr>
                                    </p:animEffect>
                                    <p:anim calcmode="lin" valueType="num">
                                      <p:cBhvr>
                                        <p:cTn id="18" dur="2000" fill="hold"/>
                                        <p:tgtEl>
                                          <p:spTgt spid="2">
                                            <p:txEl>
                                              <p:pRg st="3" end="3"/>
                                            </p:txEl>
                                          </p:spTgt>
                                        </p:tgtEl>
                                        <p:attrNameLst>
                                          <p:attrName>ppt_w</p:attrName>
                                        </p:attrNameLst>
                                      </p:cBhvr>
                                      <p:tavLst>
                                        <p:tav tm="0" fmla="#ppt_w*sin(2.5*pi*$)">
                                          <p:val>
                                            <p:fltVal val="0"/>
                                          </p:val>
                                        </p:tav>
                                        <p:tav tm="100000">
                                          <p:val>
                                            <p:fltVal val="1"/>
                                          </p:val>
                                        </p:tav>
                                      </p:tavLst>
                                    </p:anim>
                                    <p:anim calcmode="lin" valueType="num">
                                      <p:cBhvr>
                                        <p:cTn id="19" dur="2000" fill="hold"/>
                                        <p:tgtEl>
                                          <p:spTgt spid="2">
                                            <p:txEl>
                                              <p:pRg st="3" end="3"/>
                                            </p:txEl>
                                          </p:spTgt>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2000"/>
                                        <p:tgtEl>
                                          <p:spTgt spid="2">
                                            <p:txEl>
                                              <p:pRg st="4" end="4"/>
                                            </p:txEl>
                                          </p:spTgt>
                                        </p:tgtEl>
                                      </p:cBhvr>
                                    </p:animEffect>
                                    <p:anim calcmode="lin" valueType="num">
                                      <p:cBhvr>
                                        <p:cTn id="23" dur="2000" fill="hold"/>
                                        <p:tgtEl>
                                          <p:spTgt spid="2">
                                            <p:txEl>
                                              <p:pRg st="4" end="4"/>
                                            </p:txEl>
                                          </p:spTgt>
                                        </p:tgtEl>
                                        <p:attrNameLst>
                                          <p:attrName>ppt_w</p:attrName>
                                        </p:attrNameLst>
                                      </p:cBhvr>
                                      <p:tavLst>
                                        <p:tav tm="0" fmla="#ppt_w*sin(2.5*pi*$)">
                                          <p:val>
                                            <p:fltVal val="0"/>
                                          </p:val>
                                        </p:tav>
                                        <p:tav tm="100000">
                                          <p:val>
                                            <p:fltVal val="1"/>
                                          </p:val>
                                        </p:tav>
                                      </p:tavLst>
                                    </p:anim>
                                    <p:anim calcmode="lin" valueType="num">
                                      <p:cBhvr>
                                        <p:cTn id="24" dur="2000" fill="hold"/>
                                        <p:tgtEl>
                                          <p:spTgt spid="2">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772998" y="575035"/>
            <a:ext cx="9841583" cy="1015663"/>
          </a:xfrm>
          <a:prstGeom prst="rect">
            <a:avLst/>
          </a:prstGeom>
          <a:noFill/>
        </p:spPr>
        <p:txBody>
          <a:bodyPr wrap="square" rtlCol="0">
            <a:spAutoFit/>
          </a:bodyPr>
          <a:lstStyle/>
          <a:p>
            <a:r>
              <a:rPr lang="nl-BE" sz="6000" dirty="0">
                <a:solidFill>
                  <a:srgbClr val="FF0000"/>
                </a:solidFill>
                <a:latin typeface="Bernard MT Condensed" panose="02050806060905020404" pitchFamily="18" charset="0"/>
              </a:rPr>
              <a:t>BEDANKT VOOR JULLIE AANDACHT </a:t>
            </a:r>
          </a:p>
        </p:txBody>
      </p:sp>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31009"/>
            <a:ext cx="6711885" cy="4751109"/>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944" y="1888411"/>
            <a:ext cx="4947502" cy="4969589"/>
          </a:xfrm>
          <a:prstGeom prst="rect">
            <a:avLst/>
          </a:prstGeom>
        </p:spPr>
      </p:pic>
    </p:spTree>
    <p:extLst>
      <p:ext uri="{BB962C8B-B14F-4D97-AF65-F5344CB8AC3E}">
        <p14:creationId xmlns:p14="http://schemas.microsoft.com/office/powerpoint/2010/main" val="569201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97230" y="411480"/>
            <a:ext cx="10515600" cy="830997"/>
          </a:xfrm>
          <a:prstGeom prst="rect">
            <a:avLst/>
          </a:prstGeom>
        </p:spPr>
        <p:txBody>
          <a:bodyPr wrap="square">
            <a:spAutoFit/>
          </a:bodyPr>
          <a:lstStyle/>
          <a:p>
            <a:r>
              <a:rPr lang="nl-BE" sz="4800" b="1" dirty="0">
                <a:solidFill>
                  <a:srgbClr val="002060"/>
                </a:solidFill>
              </a:rPr>
              <a:t>Stap 1: Verzamel informatie </a:t>
            </a:r>
          </a:p>
        </p:txBody>
      </p:sp>
      <p:sp>
        <p:nvSpPr>
          <p:cNvPr id="3" name="Tekstvak 2"/>
          <p:cNvSpPr txBox="1"/>
          <p:nvPr/>
        </p:nvSpPr>
        <p:spPr>
          <a:xfrm>
            <a:off x="75414" y="1543050"/>
            <a:ext cx="12116586" cy="4832092"/>
          </a:xfrm>
          <a:prstGeom prst="rect">
            <a:avLst/>
          </a:prstGeom>
          <a:noFill/>
        </p:spPr>
        <p:txBody>
          <a:bodyPr wrap="square" rtlCol="0">
            <a:spAutoFit/>
          </a:bodyPr>
          <a:lstStyle/>
          <a:p>
            <a:r>
              <a:rPr lang="nl-BE" sz="4400" b="1" dirty="0"/>
              <a:t>Je vertrekt vanuit een probleemstelling, een beleidsdocument, …</a:t>
            </a:r>
            <a:r>
              <a:rPr lang="nl-BE" altLang="nl-BE" sz="4400" b="1" dirty="0"/>
              <a:t> </a:t>
            </a:r>
          </a:p>
          <a:p>
            <a:r>
              <a:rPr lang="nl-BE" altLang="nl-BE" sz="4400" b="1" dirty="0"/>
              <a:t>Een advies kan je onderbouwen, bijvoorbeeld door:</a:t>
            </a:r>
          </a:p>
          <a:p>
            <a:pPr marL="571500" indent="-571500">
              <a:buFont typeface="Arial" panose="020B0604020202020204" pitchFamily="34" charset="0"/>
              <a:buChar char="•"/>
            </a:pPr>
            <a:r>
              <a:rPr lang="nl-BE" altLang="nl-BE" sz="4400" b="1" dirty="0"/>
              <a:t>(praktijk)ervaringen</a:t>
            </a:r>
          </a:p>
          <a:p>
            <a:pPr marL="571500" indent="-571500">
              <a:buFont typeface="Arial" panose="020B0604020202020204" pitchFamily="34" charset="0"/>
              <a:buChar char="•"/>
            </a:pPr>
            <a:r>
              <a:rPr lang="nl-BE" altLang="nl-BE" sz="4400" b="1" dirty="0"/>
              <a:t>wetenschappelijk onderzoek</a:t>
            </a:r>
          </a:p>
          <a:p>
            <a:pPr marL="571500" indent="-571500">
              <a:buFont typeface="Arial" panose="020B0604020202020204" pitchFamily="34" charset="0"/>
              <a:buChar char="•"/>
            </a:pPr>
            <a:r>
              <a:rPr lang="nl-BE" altLang="nl-BE" sz="4400" b="1" dirty="0"/>
              <a:t>signalen van de doelgroep</a:t>
            </a:r>
          </a:p>
        </p:txBody>
      </p:sp>
    </p:spTree>
    <p:extLst>
      <p:ext uri="{BB962C8B-B14F-4D97-AF65-F5344CB8AC3E}">
        <p14:creationId xmlns:p14="http://schemas.microsoft.com/office/powerpoint/2010/main" val="20076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720091" y="1143001"/>
            <a:ext cx="11471910" cy="1325879"/>
          </a:xfrm>
        </p:spPr>
        <p:txBody>
          <a:bodyPr>
            <a:normAutofit/>
          </a:bodyPr>
          <a:lstStyle/>
          <a:p>
            <a:r>
              <a:rPr lang="en-GB" sz="4800" b="1" u="sng" dirty="0" err="1">
                <a:latin typeface="Arial" panose="020B0604020202020204" pitchFamily="34" charset="0"/>
                <a:cs typeface="Arial" panose="020B0604020202020204" pitchFamily="34" charset="0"/>
              </a:rPr>
              <a:t>Oplossingen</a:t>
            </a:r>
            <a:r>
              <a:rPr lang="en-GB" sz="4800" b="1" u="sng" dirty="0">
                <a:latin typeface="Arial" panose="020B0604020202020204" pitchFamily="34" charset="0"/>
                <a:cs typeface="Arial" panose="020B0604020202020204" pitchFamily="34" charset="0"/>
              </a:rPr>
              <a:t> </a:t>
            </a:r>
            <a:r>
              <a:rPr lang="en-GB" sz="4800" b="1" u="sng" dirty="0" err="1">
                <a:latin typeface="Arial" panose="020B0604020202020204" pitchFamily="34" charset="0"/>
                <a:cs typeface="Arial" panose="020B0604020202020204" pitchFamily="34" charset="0"/>
              </a:rPr>
              <a:t>afwegen</a:t>
            </a:r>
            <a:endParaRPr lang="en-GB" sz="4800" b="1" u="sng" dirty="0">
              <a:latin typeface="Arial" panose="020B0604020202020204" pitchFamily="34" charset="0"/>
              <a:cs typeface="Arial" panose="020B0604020202020204" pitchFamily="34" charset="0"/>
            </a:endParaRPr>
          </a:p>
        </p:txBody>
      </p:sp>
      <p:sp>
        <p:nvSpPr>
          <p:cNvPr id="10" name="Content Placeholder 9"/>
          <p:cNvSpPr>
            <a:spLocks noGrp="1"/>
          </p:cNvSpPr>
          <p:nvPr>
            <p:ph idx="4294967295"/>
          </p:nvPr>
        </p:nvSpPr>
        <p:spPr>
          <a:xfrm>
            <a:off x="720091" y="2468880"/>
            <a:ext cx="11471909" cy="3244533"/>
          </a:xfrm>
        </p:spPr>
        <p:txBody>
          <a:bodyPr>
            <a:normAutofit/>
          </a:bodyPr>
          <a:lstStyle/>
          <a:p>
            <a:r>
              <a:rPr lang="en-GB" sz="3200" b="1" dirty="0" err="1"/>
              <a:t>Denk</a:t>
            </a:r>
            <a:r>
              <a:rPr lang="en-GB" sz="3200" b="1" dirty="0"/>
              <a:t> </a:t>
            </a:r>
            <a:r>
              <a:rPr lang="en-GB" sz="3200" b="1" dirty="0" err="1"/>
              <a:t>na</a:t>
            </a:r>
            <a:r>
              <a:rPr lang="en-GB" sz="3200" b="1" dirty="0"/>
              <a:t> over </a:t>
            </a:r>
            <a:r>
              <a:rPr lang="en-GB" sz="3200" b="1" dirty="0" err="1"/>
              <a:t>meer</a:t>
            </a:r>
            <a:r>
              <a:rPr lang="en-GB" sz="3200" b="1" dirty="0"/>
              <a:t> </a:t>
            </a:r>
            <a:r>
              <a:rPr lang="en-GB" sz="3200" b="1" dirty="0" err="1"/>
              <a:t>dan</a:t>
            </a:r>
            <a:r>
              <a:rPr lang="en-GB" sz="3200" b="1" dirty="0"/>
              <a:t> </a:t>
            </a:r>
            <a:r>
              <a:rPr lang="en-GB" sz="3200" b="1" dirty="0" err="1"/>
              <a:t>één</a:t>
            </a:r>
            <a:r>
              <a:rPr lang="en-GB" sz="3200" b="1" dirty="0"/>
              <a:t> </a:t>
            </a:r>
            <a:r>
              <a:rPr lang="en-GB" sz="3200" b="1" dirty="0" err="1"/>
              <a:t>alternatief</a:t>
            </a:r>
            <a:r>
              <a:rPr lang="en-GB" sz="3200" b="1" dirty="0"/>
              <a:t>.</a:t>
            </a:r>
          </a:p>
          <a:p>
            <a:r>
              <a:rPr lang="en-GB" sz="3200" b="1" dirty="0" err="1"/>
              <a:t>Houd</a:t>
            </a:r>
            <a:r>
              <a:rPr lang="en-GB" sz="3200" b="1" dirty="0"/>
              <a:t> </a:t>
            </a:r>
            <a:r>
              <a:rPr lang="en-GB" sz="3200" b="1" dirty="0" err="1"/>
              <a:t>een</a:t>
            </a:r>
            <a:r>
              <a:rPr lang="en-GB" sz="3200" b="1" dirty="0"/>
              <a:t> brainstorm: </a:t>
            </a:r>
          </a:p>
          <a:p>
            <a:pPr lvl="1"/>
            <a:r>
              <a:rPr lang="en-GB" sz="3200" b="1" dirty="0" err="1"/>
              <a:t>Ieder</a:t>
            </a:r>
            <a:r>
              <a:rPr lang="en-GB" sz="3200" b="1" dirty="0"/>
              <a:t> </a:t>
            </a:r>
            <a:r>
              <a:rPr lang="en-GB" sz="3200" b="1" dirty="0" err="1"/>
              <a:t>legt</a:t>
            </a:r>
            <a:r>
              <a:rPr lang="en-GB" sz="3200" b="1" dirty="0"/>
              <a:t> </a:t>
            </a:r>
            <a:r>
              <a:rPr lang="en-GB" sz="3200" b="1" dirty="0" err="1"/>
              <a:t>zijn</a:t>
            </a:r>
            <a:r>
              <a:rPr lang="en-GB" sz="3200" b="1" dirty="0"/>
              <a:t> </a:t>
            </a:r>
            <a:r>
              <a:rPr lang="en-GB" sz="3200" b="1" dirty="0" err="1"/>
              <a:t>mening</a:t>
            </a:r>
            <a:r>
              <a:rPr lang="en-GB" sz="3200" b="1" dirty="0"/>
              <a:t> of </a:t>
            </a:r>
            <a:r>
              <a:rPr lang="en-GB" sz="3200" b="1" dirty="0" err="1"/>
              <a:t>idee</a:t>
            </a:r>
            <a:r>
              <a:rPr lang="en-GB" sz="3200" b="1" dirty="0"/>
              <a:t> op </a:t>
            </a:r>
            <a:r>
              <a:rPr lang="en-GB" sz="3200" b="1" dirty="0" err="1"/>
              <a:t>tafel</a:t>
            </a:r>
            <a:r>
              <a:rPr lang="en-GB" sz="3200" b="1" dirty="0"/>
              <a:t>, </a:t>
            </a:r>
            <a:r>
              <a:rPr lang="en-GB" sz="3200" b="1" dirty="0" err="1"/>
              <a:t>zonder</a:t>
            </a:r>
            <a:r>
              <a:rPr lang="en-GB" sz="3200" b="1" dirty="0"/>
              <a:t> </a:t>
            </a:r>
            <a:r>
              <a:rPr lang="en-GB" sz="3200" b="1" dirty="0" err="1"/>
              <a:t>dat</a:t>
            </a:r>
            <a:r>
              <a:rPr lang="en-GB" sz="3200" b="1" dirty="0"/>
              <a:t> </a:t>
            </a:r>
            <a:r>
              <a:rPr lang="en-GB" sz="3200" b="1" dirty="0" err="1"/>
              <a:t>er</a:t>
            </a:r>
            <a:r>
              <a:rPr lang="en-GB" sz="3200" b="1" dirty="0"/>
              <a:t> </a:t>
            </a:r>
            <a:r>
              <a:rPr lang="en-GB" sz="3200" b="1" dirty="0" err="1"/>
              <a:t>reacties</a:t>
            </a:r>
            <a:r>
              <a:rPr lang="en-GB" sz="3200" b="1" dirty="0"/>
              <a:t> op </a:t>
            </a:r>
            <a:r>
              <a:rPr lang="en-GB" sz="3200" b="1" dirty="0" err="1"/>
              <a:t>gegeven</a:t>
            </a:r>
            <a:r>
              <a:rPr lang="en-GB" sz="3200" b="1" dirty="0"/>
              <a:t> </a:t>
            </a:r>
            <a:r>
              <a:rPr lang="en-GB" sz="3200" b="1" dirty="0" err="1"/>
              <a:t>worden</a:t>
            </a:r>
            <a:r>
              <a:rPr lang="en-GB" sz="3200" b="1" dirty="0"/>
              <a:t>.</a:t>
            </a:r>
          </a:p>
          <a:p>
            <a:pPr lvl="1"/>
            <a:r>
              <a:rPr lang="en-GB" sz="3200" b="1" dirty="0"/>
              <a:t>Start </a:t>
            </a:r>
            <a:r>
              <a:rPr lang="en-GB" sz="3200" b="1" dirty="0" err="1"/>
              <a:t>een</a:t>
            </a:r>
            <a:r>
              <a:rPr lang="en-GB" sz="3200" b="1" dirty="0"/>
              <a:t> </a:t>
            </a:r>
            <a:r>
              <a:rPr lang="en-GB" sz="3200" b="1" dirty="0" err="1"/>
              <a:t>debat</a:t>
            </a:r>
            <a:r>
              <a:rPr lang="en-GB" sz="3200" b="1" dirty="0"/>
              <a:t> </a:t>
            </a:r>
            <a:r>
              <a:rPr lang="en-GB" sz="3200" b="1" dirty="0" err="1"/>
              <a:t>als</a:t>
            </a:r>
            <a:r>
              <a:rPr lang="en-GB" sz="3200" b="1" dirty="0"/>
              <a:t> </a:t>
            </a:r>
            <a:r>
              <a:rPr lang="en-GB" sz="3200" b="1" dirty="0" err="1"/>
              <a:t>iedereen</a:t>
            </a:r>
            <a:r>
              <a:rPr lang="en-GB" sz="3200" b="1" dirty="0"/>
              <a:t> </a:t>
            </a:r>
            <a:r>
              <a:rPr lang="en-GB" sz="3200" b="1" dirty="0" err="1"/>
              <a:t>zijn</a:t>
            </a:r>
            <a:r>
              <a:rPr lang="en-GB" sz="3200" b="1" dirty="0"/>
              <a:t>/</a:t>
            </a:r>
            <a:r>
              <a:rPr lang="en-GB" sz="3200" b="1" dirty="0" err="1"/>
              <a:t>haar</a:t>
            </a:r>
            <a:r>
              <a:rPr lang="en-GB" sz="3200" b="1" dirty="0"/>
              <a:t> </a:t>
            </a:r>
            <a:r>
              <a:rPr lang="en-GB" sz="3200" b="1" dirty="0" err="1"/>
              <a:t>idee</a:t>
            </a:r>
            <a:r>
              <a:rPr lang="en-GB" sz="3200" b="1" dirty="0"/>
              <a:t> </a:t>
            </a:r>
            <a:r>
              <a:rPr lang="en-GB" sz="3200" b="1" dirty="0" err="1"/>
              <a:t>gegeven</a:t>
            </a:r>
            <a:r>
              <a:rPr lang="en-GB" sz="3200" b="1" dirty="0"/>
              <a:t> </a:t>
            </a:r>
            <a:r>
              <a:rPr lang="en-GB" sz="3200" b="1" dirty="0" err="1"/>
              <a:t>heeft</a:t>
            </a:r>
            <a:r>
              <a:rPr lang="en-GB" sz="3200" b="1" dirty="0"/>
              <a:t>. </a:t>
            </a:r>
          </a:p>
        </p:txBody>
      </p:sp>
      <p:sp>
        <p:nvSpPr>
          <p:cNvPr id="2" name="Tekstvak 1"/>
          <p:cNvSpPr txBox="1"/>
          <p:nvPr/>
        </p:nvSpPr>
        <p:spPr>
          <a:xfrm>
            <a:off x="1097280" y="457200"/>
            <a:ext cx="10447020" cy="830997"/>
          </a:xfrm>
          <a:prstGeom prst="rect">
            <a:avLst/>
          </a:prstGeom>
          <a:noFill/>
        </p:spPr>
        <p:txBody>
          <a:bodyPr wrap="square" rtlCol="0">
            <a:spAutoFit/>
          </a:bodyPr>
          <a:lstStyle/>
          <a:p>
            <a:r>
              <a:rPr lang="nl-BE" sz="4800" b="1" dirty="0">
                <a:solidFill>
                  <a:srgbClr val="002060"/>
                </a:solidFill>
              </a:rPr>
              <a:t>Stap 2: Bespreek mogelijke oplossingen</a:t>
            </a:r>
          </a:p>
        </p:txBody>
      </p:sp>
    </p:spTree>
    <p:extLst>
      <p:ext uri="{BB962C8B-B14F-4D97-AF65-F5344CB8AC3E}">
        <p14:creationId xmlns:p14="http://schemas.microsoft.com/office/powerpoint/2010/main" val="319269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p:cTn id="7" dur="500" fill="hold"/>
                                        <p:tgtEl>
                                          <p:spTgt spid="10">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10">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 calcmode="lin" valueType="num">
                                      <p:cBhvr>
                                        <p:cTn id="12"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10">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 calcmode="lin" valueType="num">
                                      <p:cBhvr>
                                        <p:cTn id="17" dur="500" fill="hold"/>
                                        <p:tgtEl>
                                          <p:spTgt spid="10">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0">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7221" y="114301"/>
            <a:ext cx="11574780" cy="1337309"/>
          </a:xfrm>
        </p:spPr>
        <p:txBody>
          <a:bodyPr>
            <a:normAutofit/>
          </a:bodyPr>
          <a:lstStyle/>
          <a:p>
            <a:r>
              <a:rPr lang="nl-BE" sz="4800" b="1" dirty="0">
                <a:solidFill>
                  <a:srgbClr val="002060"/>
                </a:solidFill>
              </a:rPr>
              <a:t>Stap 3: Maak een keuze</a:t>
            </a:r>
            <a:endParaRPr lang="en-GB" sz="4800" b="1" dirty="0">
              <a:solidFill>
                <a:srgbClr val="002060"/>
              </a:solidFill>
            </a:endParaRPr>
          </a:p>
        </p:txBody>
      </p:sp>
      <p:sp>
        <p:nvSpPr>
          <p:cNvPr id="3" name="Tekstvak 2"/>
          <p:cNvSpPr txBox="1"/>
          <p:nvPr/>
        </p:nvSpPr>
        <p:spPr>
          <a:xfrm>
            <a:off x="982980" y="1828800"/>
            <a:ext cx="10984230" cy="2308324"/>
          </a:xfrm>
          <a:prstGeom prst="rect">
            <a:avLst/>
          </a:prstGeom>
          <a:noFill/>
        </p:spPr>
        <p:txBody>
          <a:bodyPr wrap="square" rtlCol="0">
            <a:spAutoFit/>
          </a:bodyPr>
          <a:lstStyle/>
          <a:p>
            <a:r>
              <a:rPr lang="nl-BE" sz="4800" b="1" dirty="0"/>
              <a:t>Werk uit tot een voorstel, waarbij de waardevolle elementen uit de diverse aangehaalde oplossingen benut worden</a:t>
            </a:r>
          </a:p>
        </p:txBody>
      </p:sp>
      <p:sp>
        <p:nvSpPr>
          <p:cNvPr id="4" name="Tekstvak 3"/>
          <p:cNvSpPr txBox="1"/>
          <p:nvPr/>
        </p:nvSpPr>
        <p:spPr>
          <a:xfrm>
            <a:off x="982980" y="4320540"/>
            <a:ext cx="10801350" cy="2062103"/>
          </a:xfrm>
          <a:prstGeom prst="rect">
            <a:avLst/>
          </a:prstGeom>
          <a:noFill/>
        </p:spPr>
        <p:txBody>
          <a:bodyPr wrap="square" rtlCol="0">
            <a:spAutoFit/>
          </a:bodyPr>
          <a:lstStyle/>
          <a:p>
            <a:r>
              <a:rPr lang="nl-BE" sz="3200" b="1" dirty="0">
                <a:solidFill>
                  <a:srgbClr val="C00000"/>
                </a:solidFill>
              </a:rPr>
              <a:t>Volgende praktische en haalbare voorstellen zijn opgemaakt aan de hand van werkvergaderingen in die gemeenten die concreet gewerkt hebben aan de hand van de resultaten van het ouderenbehoeftenonderzoek</a:t>
            </a:r>
          </a:p>
        </p:txBody>
      </p:sp>
    </p:spTree>
    <p:extLst>
      <p:ext uri="{BB962C8B-B14F-4D97-AF65-F5344CB8AC3E}">
        <p14:creationId xmlns:p14="http://schemas.microsoft.com/office/powerpoint/2010/main" val="362583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71" y="515007"/>
            <a:ext cx="12061371" cy="5822731"/>
          </a:xfrm>
          <a:prstGeom prst="rect">
            <a:avLst/>
          </a:prstGeom>
        </p:spPr>
      </p:pic>
    </p:spTree>
    <p:extLst>
      <p:ext uri="{BB962C8B-B14F-4D97-AF65-F5344CB8AC3E}">
        <p14:creationId xmlns:p14="http://schemas.microsoft.com/office/powerpoint/2010/main" val="2481830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endParaRPr lang="nl-BE" dirty="0"/>
          </a:p>
        </p:txBody>
      </p:sp>
      <p:sp>
        <p:nvSpPr>
          <p:cNvPr id="27650" name="Titel 1"/>
          <p:cNvSpPr>
            <a:spLocks noGrp="1"/>
          </p:cNvSpPr>
          <p:nvPr>
            <p:ph type="title" idx="4294967295"/>
          </p:nvPr>
        </p:nvSpPr>
        <p:spPr>
          <a:xfrm>
            <a:off x="539523" y="222057"/>
            <a:ext cx="11251068" cy="1192213"/>
          </a:xfrm>
        </p:spPr>
        <p:txBody>
          <a:bodyPr/>
          <a:lstStyle/>
          <a:p>
            <a:r>
              <a:rPr lang="nl-NL" altLang="nl-BE" sz="2400" b="1" u="sng" dirty="0">
                <a:solidFill>
                  <a:srgbClr val="C00000"/>
                </a:solidFill>
                <a:latin typeface="Verdana" panose="020B0604030504040204" pitchFamily="34" charset="0"/>
              </a:rPr>
              <a:t>1. ACTIEVE ROL EN TOEGANKELIJKE COMMUNICATIE </a:t>
            </a:r>
            <a:br>
              <a:rPr lang="nl-NL" altLang="nl-BE" sz="2400" b="1" u="sng" dirty="0">
                <a:solidFill>
                  <a:srgbClr val="C00000"/>
                </a:solidFill>
                <a:latin typeface="Verdana" panose="020B0604030504040204" pitchFamily="34" charset="0"/>
              </a:rPr>
            </a:br>
            <a:r>
              <a:rPr lang="nl-NL" altLang="nl-BE" sz="2400" b="1" u="sng" dirty="0">
                <a:solidFill>
                  <a:srgbClr val="C00000"/>
                </a:solidFill>
                <a:latin typeface="Verdana" panose="020B0604030504040204" pitchFamily="34" charset="0"/>
              </a:rPr>
              <a:t>IN EEN OPEN MAATSCHAPPIJ</a:t>
            </a:r>
            <a:r>
              <a:rPr lang="nl-NL" altLang="nl-BE" sz="2800" b="1" u="sng" dirty="0">
                <a:solidFill>
                  <a:srgbClr val="C00000"/>
                </a:solidFill>
                <a:latin typeface="Verdana" panose="020B0604030504040204" pitchFamily="34" charset="0"/>
              </a:rPr>
              <a:t>.</a:t>
            </a:r>
            <a:endParaRPr lang="nl-BE" altLang="nl-BE" sz="2800" b="1" u="sng" dirty="0">
              <a:solidFill>
                <a:srgbClr val="C00000"/>
              </a:solidFill>
            </a:endParaRPr>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287" y="1192212"/>
            <a:ext cx="7911871" cy="441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kstvak 1"/>
          <p:cNvSpPr txBox="1">
            <a:spLocks noChangeArrowheads="1"/>
          </p:cNvSpPr>
          <p:nvPr/>
        </p:nvSpPr>
        <p:spPr bwMode="auto">
          <a:xfrm>
            <a:off x="6747642" y="2007476"/>
            <a:ext cx="24489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nl-BE" altLang="nl-BE" sz="2400" b="1" dirty="0"/>
              <a:t>INSPRAAK !!!</a:t>
            </a:r>
          </a:p>
        </p:txBody>
      </p:sp>
      <p:sp>
        <p:nvSpPr>
          <p:cNvPr id="27653" name="Tekstvak 2"/>
          <p:cNvSpPr txBox="1">
            <a:spLocks noChangeArrowheads="1"/>
          </p:cNvSpPr>
          <p:nvPr/>
        </p:nvSpPr>
        <p:spPr bwMode="auto">
          <a:xfrm>
            <a:off x="8975726" y="1484313"/>
            <a:ext cx="25751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nl-BE" altLang="nl-BE" sz="3200" b="1" dirty="0"/>
              <a:t>EN … WIJ ?</a:t>
            </a:r>
          </a:p>
        </p:txBody>
      </p:sp>
      <p:pic>
        <p:nvPicPr>
          <p:cNvPr id="276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4" y="1192214"/>
            <a:ext cx="4032250" cy="577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5965169" y="3090042"/>
            <a:ext cx="1639614" cy="400110"/>
          </a:xfrm>
          <a:prstGeom prst="rect">
            <a:avLst/>
          </a:prstGeom>
          <a:noFill/>
        </p:spPr>
        <p:txBody>
          <a:bodyPr wrap="square" rtlCol="0">
            <a:spAutoFit/>
          </a:bodyPr>
          <a:lstStyle/>
          <a:p>
            <a:r>
              <a:rPr lang="nl-BE" sz="2000" b="1" dirty="0"/>
              <a:t>INSPRAAK !!!</a:t>
            </a:r>
          </a:p>
        </p:txBody>
      </p:sp>
    </p:spTree>
    <p:extLst>
      <p:ext uri="{BB962C8B-B14F-4D97-AF65-F5344CB8AC3E}">
        <p14:creationId xmlns:p14="http://schemas.microsoft.com/office/powerpoint/2010/main" val="1462722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3"/>
          <p:cNvSpPr>
            <a:spLocks noGrp="1"/>
          </p:cNvSpPr>
          <p:nvPr>
            <p:ph type="title"/>
          </p:nvPr>
        </p:nvSpPr>
        <p:spPr>
          <a:xfrm>
            <a:off x="515007" y="-171450"/>
            <a:ext cx="9695793" cy="936625"/>
          </a:xfrm>
        </p:spPr>
        <p:txBody>
          <a:bodyPr>
            <a:normAutofit fontScale="90000"/>
          </a:bodyPr>
          <a:lstStyle/>
          <a:p>
            <a:br>
              <a:rPr lang="nl-BE" altLang="nl-BE" sz="4000" b="1" u="sng" dirty="0">
                <a:solidFill>
                  <a:srgbClr val="002060"/>
                </a:solidFill>
                <a:latin typeface="Arial" panose="020B0604020202020204" pitchFamily="34" charset="0"/>
                <a:cs typeface="Arial" panose="020B0604020202020204" pitchFamily="34" charset="0"/>
              </a:rPr>
            </a:br>
            <a:r>
              <a:rPr lang="nl-BE" altLang="nl-BE" sz="4000" b="1" u="sng" dirty="0">
                <a:solidFill>
                  <a:srgbClr val="002060"/>
                </a:solidFill>
                <a:latin typeface="Arial" panose="020B0604020202020204" pitchFamily="34" charset="0"/>
                <a:cs typeface="Arial" panose="020B0604020202020204" pitchFamily="34" charset="0"/>
              </a:rPr>
              <a:t>Doelstellingen en acties</a:t>
            </a:r>
          </a:p>
        </p:txBody>
      </p:sp>
      <p:sp>
        <p:nvSpPr>
          <p:cNvPr id="5" name="Tijdelijke aanduiding voor inhoud 4"/>
          <p:cNvSpPr>
            <a:spLocks noGrp="1"/>
          </p:cNvSpPr>
          <p:nvPr>
            <p:ph idx="1"/>
          </p:nvPr>
        </p:nvSpPr>
        <p:spPr>
          <a:xfrm>
            <a:off x="341369" y="1096962"/>
            <a:ext cx="11918732" cy="5761038"/>
          </a:xfrm>
        </p:spPr>
        <p:txBody>
          <a:bodyPr/>
          <a:lstStyle/>
          <a:p>
            <a:pPr>
              <a:defRPr/>
            </a:pPr>
            <a:r>
              <a:rPr lang="nl-BE" sz="2400" b="1" dirty="0"/>
              <a:t>1. Schriftelijke en gesproken communicatie: basis om alle ouderen te bereiken.</a:t>
            </a:r>
          </a:p>
          <a:p>
            <a:pPr marL="0" indent="0">
              <a:buNone/>
              <a:defRPr/>
            </a:pPr>
            <a:r>
              <a:rPr lang="nl-BE" sz="2400" b="1" dirty="0"/>
              <a:t>       </a:t>
            </a:r>
            <a:r>
              <a:rPr lang="nl-BE" sz="2400" b="1" dirty="0">
                <a:solidFill>
                  <a:srgbClr val="002060"/>
                </a:solidFill>
              </a:rPr>
              <a:t>Instroom leesbaarder maken – pakket bij pensionering  - 70/75 : verjaardagspakket</a:t>
            </a:r>
          </a:p>
          <a:p>
            <a:pPr>
              <a:defRPr/>
            </a:pPr>
            <a:r>
              <a:rPr lang="nl-BE" sz="2400" b="1" dirty="0"/>
              <a:t>2. Digitale media ouderenvriendelijk maken:</a:t>
            </a:r>
          </a:p>
          <a:p>
            <a:pPr marL="0" indent="0">
              <a:buNone/>
              <a:defRPr/>
            </a:pPr>
            <a:r>
              <a:rPr lang="nl-BE" sz="2400" b="1" dirty="0">
                <a:solidFill>
                  <a:srgbClr val="002060"/>
                </a:solidFill>
              </a:rPr>
              <a:t>       opvolgingscursussen – opzetten SOS-dienst PC</a:t>
            </a:r>
          </a:p>
          <a:p>
            <a:pPr>
              <a:defRPr/>
            </a:pPr>
            <a:r>
              <a:rPr lang="nl-BE" sz="2400" b="1" dirty="0"/>
              <a:t>3. Positieve beeldvorming stimuleren: </a:t>
            </a:r>
          </a:p>
          <a:p>
            <a:pPr marL="0" indent="0">
              <a:buNone/>
              <a:defRPr/>
            </a:pPr>
            <a:r>
              <a:rPr lang="nl-BE" sz="2400" b="1" dirty="0">
                <a:solidFill>
                  <a:srgbClr val="7030A0"/>
                </a:solidFill>
              </a:rPr>
              <a:t>        </a:t>
            </a:r>
            <a:r>
              <a:rPr lang="nl-BE" sz="2400" b="1" dirty="0">
                <a:solidFill>
                  <a:srgbClr val="002060"/>
                </a:solidFill>
              </a:rPr>
              <a:t>steeds handelen volgens </a:t>
            </a:r>
            <a:r>
              <a:rPr lang="nl-BE" sz="2400" b="1" dirty="0">
                <a:solidFill>
                  <a:srgbClr val="FF0000"/>
                </a:solidFill>
              </a:rPr>
              <a:t>SER : senioren-effecten- reflex. </a:t>
            </a:r>
          </a:p>
          <a:p>
            <a:pPr>
              <a:defRPr/>
            </a:pPr>
            <a:r>
              <a:rPr lang="nl-BE" sz="2400" b="1" dirty="0"/>
              <a:t>4. Levenslang leren promoten: </a:t>
            </a:r>
          </a:p>
          <a:p>
            <a:pPr marL="0" indent="0">
              <a:buNone/>
              <a:defRPr/>
            </a:pPr>
            <a:r>
              <a:rPr lang="nl-BE" sz="2400" b="1" dirty="0"/>
              <a:t>        </a:t>
            </a:r>
            <a:r>
              <a:rPr lang="nl-BE" sz="2400" b="1" dirty="0">
                <a:solidFill>
                  <a:srgbClr val="002060"/>
                </a:solidFill>
              </a:rPr>
              <a:t>specifieke cursussen : vb. kookcursus voor weduwnaars</a:t>
            </a:r>
          </a:p>
          <a:p>
            <a:pPr>
              <a:defRPr/>
            </a:pPr>
            <a:r>
              <a:rPr lang="nl-BE" sz="2400" b="1" dirty="0"/>
              <a:t>5. Participatie:</a:t>
            </a:r>
          </a:p>
          <a:p>
            <a:pPr marL="0" indent="0">
              <a:buNone/>
              <a:defRPr/>
            </a:pPr>
            <a:r>
              <a:rPr lang="nl-BE" sz="2400" b="1" dirty="0"/>
              <a:t>      </a:t>
            </a:r>
            <a:r>
              <a:rPr lang="nl-BE" sz="2400" b="1" dirty="0">
                <a:solidFill>
                  <a:srgbClr val="002060"/>
                </a:solidFill>
              </a:rPr>
              <a:t>ouderenraad : nieuw reglement opstellen – ruimere  vertegenwoordiging </a:t>
            </a:r>
          </a:p>
          <a:p>
            <a:pPr marL="0" indent="0">
              <a:buNone/>
              <a:defRPr/>
            </a:pPr>
            <a:r>
              <a:rPr lang="nl-BE" sz="2400" b="1" dirty="0">
                <a:solidFill>
                  <a:srgbClr val="002060"/>
                </a:solidFill>
              </a:rPr>
              <a:t>     </a:t>
            </a:r>
            <a:r>
              <a:rPr lang="nl-BE" sz="2400" b="1" dirty="0">
                <a:solidFill>
                  <a:srgbClr val="FF0000"/>
                </a:solidFill>
              </a:rPr>
              <a:t> (29 % lid van een ouderenvereniging)</a:t>
            </a:r>
          </a:p>
        </p:txBody>
      </p:sp>
      <p:sp>
        <p:nvSpPr>
          <p:cNvPr id="2" name="Tijdelijke aanduiding voor voettekst 1"/>
          <p:cNvSpPr>
            <a:spLocks noGrp="1"/>
          </p:cNvSpPr>
          <p:nvPr>
            <p:ph type="ftr" sz="quarter" idx="11"/>
          </p:nvPr>
        </p:nvSpPr>
        <p:spPr/>
        <p:txBody>
          <a:bodyPr/>
          <a:lstStyle/>
          <a:p>
            <a:pPr>
              <a:defRPr/>
            </a:pPr>
            <a:endParaRPr lang="nl-BE" dirty="0"/>
          </a:p>
        </p:txBody>
      </p:sp>
    </p:spTree>
    <p:extLst>
      <p:ext uri="{BB962C8B-B14F-4D97-AF65-F5344CB8AC3E}">
        <p14:creationId xmlns:p14="http://schemas.microsoft.com/office/powerpoint/2010/main" val="2478490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1000"/>
                                        <p:tgtEl>
                                          <p:spTgt spid="5">
                                            <p:txEl>
                                              <p:pRg st="5" end="5"/>
                                            </p:txEl>
                                          </p:spTgt>
                                        </p:tgtEl>
                                      </p:cBhvr>
                                    </p:animEffect>
                                    <p:anim calcmode="lin" valueType="num">
                                      <p:cBhvr>
                                        <p:cTn id="1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1000"/>
                                        <p:tgtEl>
                                          <p:spTgt spid="5">
                                            <p:txEl>
                                              <p:pRg st="6" end="6"/>
                                            </p:txEl>
                                          </p:spTgt>
                                        </p:tgtEl>
                                      </p:cBhvr>
                                    </p:animEffect>
                                    <p:anim calcmode="lin" valueType="num">
                                      <p:cBhvr>
                                        <p:cTn id="1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1000"/>
                                        <p:tgtEl>
                                          <p:spTgt spid="5">
                                            <p:txEl>
                                              <p:pRg st="7" end="7"/>
                                            </p:txEl>
                                          </p:spTgt>
                                        </p:tgtEl>
                                      </p:cBhvr>
                                    </p:animEffect>
                                    <p:anim calcmode="lin" valueType="num">
                                      <p:cBhvr>
                                        <p:cTn id="2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wipe(down)">
                                      <p:cBhvr>
                                        <p:cTn id="29" dur="500"/>
                                        <p:tgtEl>
                                          <p:spTgt spid="5">
                                            <p:txEl>
                                              <p:pRg st="8" end="8"/>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wipe(down)">
                                      <p:cBhvr>
                                        <p:cTn id="32" dur="500"/>
                                        <p:tgtEl>
                                          <p:spTgt spid="5">
                                            <p:txEl>
                                              <p:pRg st="9" end="9"/>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wipe(down)">
                                      <p:cBhvr>
                                        <p:cTn id="3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830CCA1D7391409959B1D11851253B" ma:contentTypeVersion="8" ma:contentTypeDescription="Een nieuw document maken." ma:contentTypeScope="" ma:versionID="0ed27a2adb3664aead6105ad91a10994">
  <xsd:schema xmlns:xsd="http://www.w3.org/2001/XMLSchema" xmlns:xs="http://www.w3.org/2001/XMLSchema" xmlns:p="http://schemas.microsoft.com/office/2006/metadata/properties" xmlns:ns2="1a2291bd-860d-4a5e-995f-8589b9b7f24e" xmlns:ns3="17a8214c-cb1c-4e19-9080-e5d39d4156e3" targetNamespace="http://schemas.microsoft.com/office/2006/metadata/properties" ma:root="true" ma:fieldsID="72ae5e7f48f95ade5a81a55c5597c9b3" ns2:_="" ns3:_="">
    <xsd:import namespace="1a2291bd-860d-4a5e-995f-8589b9b7f24e"/>
    <xsd:import namespace="17a8214c-cb1c-4e19-9080-e5d39d4156e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2291bd-860d-4a5e-995f-8589b9b7f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a8214c-cb1c-4e19-9080-e5d39d4156e3"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5F5427B-D5C5-40C7-B182-3A72FA7E480B}"/>
</file>

<file path=customXml/itemProps2.xml><?xml version="1.0" encoding="utf-8"?>
<ds:datastoreItem xmlns:ds="http://schemas.openxmlformats.org/officeDocument/2006/customXml" ds:itemID="{DC412674-5D22-40EC-9E9D-38E52293D633}"/>
</file>

<file path=customXml/itemProps3.xml><?xml version="1.0" encoding="utf-8"?>
<ds:datastoreItem xmlns:ds="http://schemas.openxmlformats.org/officeDocument/2006/customXml" ds:itemID="{E62DC771-8FC7-457D-B420-8F3BE97B6FDC}"/>
</file>

<file path=docProps/app.xml><?xml version="1.0" encoding="utf-8"?>
<Properties xmlns="http://schemas.openxmlformats.org/officeDocument/2006/extended-properties" xmlns:vt="http://schemas.openxmlformats.org/officeDocument/2006/docPropsVTypes">
  <TotalTime>21</TotalTime>
  <Words>2050</Words>
  <Application>Microsoft Office PowerPoint</Application>
  <PresentationFormat>Breedbeeld</PresentationFormat>
  <Paragraphs>233</Paragraphs>
  <Slides>35</Slides>
  <Notes>10</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35</vt:i4>
      </vt:variant>
    </vt:vector>
  </HeadingPairs>
  <TitlesOfParts>
    <vt:vector size="45" baseType="lpstr">
      <vt:lpstr>Arial</vt:lpstr>
      <vt:lpstr>Arial Black</vt:lpstr>
      <vt:lpstr>Bernard MT Condensed</vt:lpstr>
      <vt:lpstr>Calibri</vt:lpstr>
      <vt:lpstr>Calibri Light</vt:lpstr>
      <vt:lpstr>Symbol</vt:lpstr>
      <vt:lpstr>Times New Roman</vt:lpstr>
      <vt:lpstr>Verdana</vt:lpstr>
      <vt:lpstr>Wingdings</vt:lpstr>
      <vt:lpstr>Kantoorthema</vt:lpstr>
      <vt:lpstr>PowerPoint-presentatie</vt:lpstr>
      <vt:lpstr>PowerPoint-presentatie</vt:lpstr>
      <vt:lpstr>PowerPoint-presentatie</vt:lpstr>
      <vt:lpstr>PowerPoint-presentatie</vt:lpstr>
      <vt:lpstr>Oplossingen afwegen</vt:lpstr>
      <vt:lpstr>Stap 3: Maak een keuze</vt:lpstr>
      <vt:lpstr>PowerPoint-presentatie</vt:lpstr>
      <vt:lpstr>1. ACTIEVE ROL EN TOEGANKELIJKE COMMUNICATIE  IN EEN OPEN MAATSCHAPPIJ.</vt:lpstr>
      <vt:lpstr> Doelstellingen en acties</vt:lpstr>
      <vt:lpstr>2. Levenslang wonen</vt:lpstr>
      <vt:lpstr> Operationele doelstellingen en acties </vt:lpstr>
      <vt:lpstr>PowerPoint-presentatie</vt:lpstr>
      <vt:lpstr>3. Mobiele ouderen in een veilige en toegankelijke gemeente </vt:lpstr>
      <vt:lpstr>Doelstellingen en acties </vt:lpstr>
      <vt:lpstr>PowerPoint-presentatie</vt:lpstr>
      <vt:lpstr>PowerPoint-presentatie</vt:lpstr>
      <vt:lpstr>4. Een ouderenzorgbeleid, waarin zorg op maat en naadloze zorg centraal staan. </vt:lpstr>
      <vt:lpstr>Doelstellingen en acties </vt:lpstr>
      <vt:lpstr>5. Een aanvullend en zinvol vrijetijdsaanbod </vt:lpstr>
      <vt:lpstr>Doelstellingen en acties </vt:lpstr>
      <vt:lpstr>6. Dementievriendelijke gemeente</vt:lpstr>
      <vt:lpstr>Doelstellingen en acties </vt:lpstr>
      <vt:lpstr>PowerPoint-presentatie</vt:lpstr>
      <vt:lpstr>PowerPoint-presentatie</vt:lpstr>
      <vt:lpstr>PowerPoint-presentatie</vt:lpstr>
      <vt:lpstr>Maakt een advies met impact</vt:lpstr>
      <vt:lpstr>Advies met impact</vt:lpstr>
      <vt:lpstr>Stap 5: Communiceer</vt:lpstr>
      <vt:lpstr>Communiceer</vt:lpstr>
      <vt:lpstr>VOLG OP</vt:lpstr>
      <vt:lpstr>7 tips voor meer impact van je ouderenraad</vt:lpstr>
      <vt:lpstr>Memorandum Vlaamse Ouderenraad</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Joris Peeraer</dc:creator>
  <cp:lastModifiedBy>Balcaen Annemie</cp:lastModifiedBy>
  <cp:revision>3</cp:revision>
  <dcterms:created xsi:type="dcterms:W3CDTF">2019-04-22T20:52:35Z</dcterms:created>
  <dcterms:modified xsi:type="dcterms:W3CDTF">2019-04-23T14:40:48Z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0x0101004D830CCA1D7391409959B1D11851253B</vt:lpwstr>
  </property>
</Properties>
</file>