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96" r:id="rId2"/>
    <p:sldId id="295" r:id="rId3"/>
    <p:sldId id="297" r:id="rId4"/>
    <p:sldId id="298" r:id="rId5"/>
    <p:sldId id="299" r:id="rId6"/>
    <p:sldId id="300" r:id="rId7"/>
    <p:sldId id="301" r:id="rId8"/>
    <p:sldId id="304" r:id="rId9"/>
    <p:sldId id="302" r:id="rId10"/>
    <p:sldId id="305" r:id="rId11"/>
    <p:sldId id="303" r:id="rId12"/>
  </p:sldIdLst>
  <p:sldSz cx="12192000" cy="6858000"/>
  <p:notesSz cx="6805613" cy="99441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A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52" autoAdjust="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10156-B1B4-4C2E-8D77-63DBA6E32B77}" type="datetimeFigureOut">
              <a:rPr lang="nl-BE" smtClean="0"/>
              <a:t>3/04/2019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27C5-05F5-4825-ACC5-F6693158CE4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7359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A941-8D66-4804-B46F-5F0C7A37883C}" type="datetimeFigureOut">
              <a:rPr lang="nl-BE" smtClean="0"/>
              <a:t>3/04/2019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D6BA1-D7F4-4598-8BC2-815C94F8FA7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323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8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9364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196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b="0" dirty="0" smtClean="0"/>
              <a:t>47 vormingssessies – 650 deelnemers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675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Rond</a:t>
            </a:r>
            <a:r>
              <a:rPr lang="nl-BE" baseline="0" dirty="0" smtClean="0"/>
              <a:t> de 6000 exemplaren verspreid + voorziene verspreiding naar schepenen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8B87-7849-460A-BD2B-C2426F8909B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70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D6BA1-D7F4-4598-8BC2-815C94F8FA7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1"/>
            <a:ext cx="12192000" cy="484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8" y="368576"/>
            <a:ext cx="5761380" cy="12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938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pos="15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059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522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03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203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36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147669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59850"/>
          </a:xfrm>
        </p:spPr>
        <p:txBody>
          <a:bodyPr lIns="0" tIns="0" rIns="0" bIns="0"/>
          <a:lstStyle>
            <a:lvl1pPr>
              <a:defRPr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2230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6" t="50345" r="77408"/>
          <a:stretch/>
        </p:blipFill>
        <p:spPr>
          <a:xfrm>
            <a:off x="0" y="3739"/>
            <a:ext cx="1218776" cy="12035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" r="88788" b="50203"/>
          <a:stretch/>
        </p:blipFill>
        <p:spPr>
          <a:xfrm>
            <a:off x="10982353" y="784730"/>
            <a:ext cx="1209647" cy="1232884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515985" y="2200176"/>
            <a:ext cx="8837814" cy="1413089"/>
          </a:xfrm>
        </p:spPr>
        <p:txBody>
          <a:bodyPr lIns="0" tIns="0" rIns="0" bIns="0"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48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2191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05400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9434" y="1825625"/>
            <a:ext cx="5114365" cy="4059850"/>
          </a:xfrm>
        </p:spPr>
        <p:txBody>
          <a:bodyPr lIns="0" tIns="0" rIns="0" bIns="0"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762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05002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05002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9434" y="1681163"/>
            <a:ext cx="5115953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9434" y="2505075"/>
            <a:ext cx="5115954" cy="3380400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8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47668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410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868000"/>
            <a:ext cx="12192000" cy="36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186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016000"/>
            <a:ext cx="12192000" cy="3888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7223" y="2200175"/>
            <a:ext cx="8846576" cy="1413090"/>
          </a:xfrm>
        </p:spPr>
        <p:txBody>
          <a:bodyPr lIns="0" tIns="0" rIns="0" bIns="0" anchor="b">
            <a:normAutofit/>
          </a:bodyPr>
          <a:lstStyle>
            <a:lvl1pPr>
              <a:defRPr sz="5400" b="1">
                <a:solidFill>
                  <a:schemeClr val="accent5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23" y="3818386"/>
            <a:ext cx="8848165" cy="1894640"/>
          </a:xfrm>
        </p:spPr>
        <p:txBody>
          <a:bodyPr lIns="0" tIns="0" rIns="0" bIns="0"/>
          <a:lstStyle>
            <a:lvl1pPr>
              <a:defRPr sz="4800" b="0" i="1">
                <a:solidFill>
                  <a:schemeClr val="accent5"/>
                </a:solidFill>
              </a:defRPr>
            </a:lvl1pPr>
            <a:lvl2pPr>
              <a:defRPr sz="2800">
                <a:solidFill>
                  <a:schemeClr val="accent5"/>
                </a:solidFill>
              </a:defRPr>
            </a:lvl2pPr>
            <a:lvl3pPr>
              <a:defRPr sz="2400">
                <a:solidFill>
                  <a:schemeClr val="accent5"/>
                </a:solidFill>
              </a:defRPr>
            </a:lvl3pPr>
            <a:lvl4pPr>
              <a:defRPr sz="2000">
                <a:solidFill>
                  <a:schemeClr val="accent5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8" y="368576"/>
            <a:ext cx="5761380" cy="12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601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12192000" cy="5904000"/>
          </a:xfrm>
          <a:prstGeom prst="rect">
            <a:avLst/>
          </a:prstGeom>
          <a:solidFill>
            <a:srgbClr val="EB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9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506572"/>
            <a:ext cx="10514011" cy="3624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B6C4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>
              <a:solidFill>
                <a:srgbClr val="B6C4C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906372"/>
            <a:ext cx="10521949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0" y="6069610"/>
            <a:ext cx="2679239" cy="6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283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91164" y="5974228"/>
            <a:ext cx="136263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9A4A1AC6-E8FF-4AAA-94FA-431A11D8E0D1}" type="datetimeFigureOut">
              <a:rPr lang="en-GB" smtClean="0">
                <a:solidFill>
                  <a:srgbClr val="B6C4CC"/>
                </a:solidFill>
              </a:rPr>
              <a:pPr/>
              <a:t>03/04/2019</a:t>
            </a:fld>
            <a:endParaRPr lang="en-GB" dirty="0">
              <a:solidFill>
                <a:srgbClr val="B6C4C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3825" y="5974229"/>
            <a:ext cx="6057338" cy="622572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accent4"/>
                </a:solidFill>
              </a:defRPr>
            </a:lvl1pPr>
          </a:lstStyle>
          <a:p>
            <a:endParaRPr lang="en-GB" dirty="0">
              <a:solidFill>
                <a:srgbClr val="B6C4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91164" y="6339353"/>
            <a:ext cx="1362635" cy="2574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accent4"/>
                </a:solidFill>
              </a:defRPr>
            </a:lvl1pPr>
          </a:lstStyle>
          <a:p>
            <a:fld id="{A7F79835-1FD7-4D3F-831C-C5B813585567}" type="slidenum">
              <a:rPr lang="en-GB" smtClean="0">
                <a:solidFill>
                  <a:srgbClr val="B6C4CC"/>
                </a:solidFill>
              </a:rPr>
              <a:pPr/>
              <a:t>‹nr.›</a:t>
            </a:fld>
            <a:endParaRPr lang="en-GB" dirty="0">
              <a:solidFill>
                <a:srgbClr val="B6C4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8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5100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985" y="2334399"/>
            <a:ext cx="9409315" cy="141308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Naar een sterkere lokale inspraak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985" y="4103611"/>
            <a:ext cx="8837814" cy="2506914"/>
          </a:xfrm>
        </p:spPr>
        <p:txBody>
          <a:bodyPr>
            <a:normAutofit/>
          </a:bodyPr>
          <a:lstStyle/>
          <a:p>
            <a:r>
              <a:rPr lang="nl-BE" sz="4400" dirty="0" smtClean="0"/>
              <a:t>Vlaamse Ouderenraad ∙ Lokaal</a:t>
            </a:r>
          </a:p>
          <a:p>
            <a:endParaRPr lang="nl-BE" dirty="0"/>
          </a:p>
          <a:p>
            <a:pPr algn="r"/>
            <a:r>
              <a:rPr lang="nl-BE" sz="3900" dirty="0" smtClean="0"/>
              <a:t>4 </a:t>
            </a:r>
            <a:r>
              <a:rPr lang="nl-BE" sz="3900" dirty="0" smtClean="0"/>
              <a:t>april 2019</a:t>
            </a:r>
            <a:endParaRPr lang="en-GB" sz="3900" dirty="0"/>
          </a:p>
        </p:txBody>
      </p:sp>
    </p:spTree>
    <p:extLst>
      <p:ext uri="{BB962C8B-B14F-4D97-AF65-F5344CB8AC3E}">
        <p14:creationId xmlns:p14="http://schemas.microsoft.com/office/powerpoint/2010/main" val="2624115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En in de toekomst 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nl-BE" dirty="0" smtClean="0"/>
          </a:p>
          <a:p>
            <a:pPr marL="457200" indent="-457200">
              <a:buFontTx/>
              <a:buChar char="-"/>
            </a:pPr>
            <a:r>
              <a:rPr lang="nl-BE" b="0" dirty="0" smtClean="0"/>
              <a:t>Uitbouw vormingspakketten thema’s lokaal ouderenbeleid</a:t>
            </a:r>
          </a:p>
          <a:p>
            <a:pPr marL="457200" indent="-457200">
              <a:buFontTx/>
              <a:buChar char="-"/>
            </a:pPr>
            <a:endParaRPr lang="nl-BE" b="0" dirty="0"/>
          </a:p>
          <a:p>
            <a:pPr marL="457200" indent="-457200">
              <a:buFontTx/>
              <a:buChar char="-"/>
            </a:pPr>
            <a:r>
              <a:rPr lang="nl-BE" b="0" dirty="0" smtClean="0"/>
              <a:t>Nieuwe studiedag in 2020</a:t>
            </a:r>
          </a:p>
          <a:p>
            <a:pPr marL="457200" indent="-457200">
              <a:buFontTx/>
              <a:buChar char="-"/>
            </a:pPr>
            <a:endParaRPr lang="nl-BE" b="0" dirty="0"/>
          </a:p>
          <a:p>
            <a:pPr marL="457200" indent="-457200">
              <a:buFontTx/>
              <a:buChar char="-"/>
            </a:pPr>
            <a:r>
              <a:rPr lang="nl-BE" b="0" dirty="0" smtClean="0"/>
              <a:t>Krijtlijnen verdere ontwikkeling ondersteuningsaanbod in samenspraak met </a:t>
            </a:r>
            <a:r>
              <a:rPr lang="nl-BE" b="0" dirty="0" err="1" smtClean="0"/>
              <a:t>ISO’s</a:t>
            </a:r>
            <a:endParaRPr lang="nl-BE" b="0" dirty="0"/>
          </a:p>
        </p:txBody>
      </p:sp>
    </p:spTree>
    <p:extLst>
      <p:ext uri="{BB962C8B-B14F-4D97-AF65-F5344CB8AC3E}">
        <p14:creationId xmlns:p14="http://schemas.microsoft.com/office/powerpoint/2010/main" val="177488004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uw aandacht!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8837814" cy="1894641"/>
          </a:xfrm>
        </p:spPr>
        <p:txBody>
          <a:bodyPr>
            <a:normAutofit/>
          </a:bodyPr>
          <a:lstStyle/>
          <a:p>
            <a:r>
              <a:rPr lang="nl-BE" dirty="0" smtClean="0"/>
              <a:t>Vragen?</a:t>
            </a:r>
          </a:p>
          <a:p>
            <a:pPr algn="r"/>
            <a:r>
              <a:rPr lang="nl-BE" sz="3000" dirty="0"/>
              <a:t>02 209 34 58</a:t>
            </a:r>
          </a:p>
          <a:p>
            <a:pPr algn="r"/>
            <a:r>
              <a:rPr lang="nl-BE" sz="3000" dirty="0" smtClean="0"/>
              <a:t>info@vlaamse-ouderenraad.be</a:t>
            </a:r>
            <a:endParaRPr lang="nl-BE" sz="3000" dirty="0"/>
          </a:p>
        </p:txBody>
      </p:sp>
    </p:spTree>
    <p:extLst>
      <p:ext uri="{BB962C8B-B14F-4D97-AF65-F5344CB8AC3E}">
        <p14:creationId xmlns:p14="http://schemas.microsoft.com/office/powerpoint/2010/main" val="260755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Vlaamse Ouderenraad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Wie, wat en hoe?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7899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Ambities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985" y="3818385"/>
            <a:ext cx="9053974" cy="1894641"/>
          </a:xfrm>
        </p:spPr>
        <p:txBody>
          <a:bodyPr/>
          <a:lstStyle/>
          <a:p>
            <a:r>
              <a:rPr lang="nl-BE" dirty="0" smtClean="0"/>
              <a:t>Vlaamse Ouderenraad ∙ Lokaal wil …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94242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6714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Het werk </a:t>
            </a:r>
            <a:r>
              <a:rPr lang="nl-BE" dirty="0"/>
              <a:t>van lokale ouderenraden in kaart brengen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</p:txBody>
      </p:sp>
      <p:pic>
        <p:nvPicPr>
          <p:cNvPr id="6" name="Afbeelding 5" descr="Z:\Lokaal\fotos\IMG_223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064" y="1157697"/>
            <a:ext cx="6312507" cy="472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67387">
            <a:off x="8288307" y="2200513"/>
            <a:ext cx="3956055" cy="5270444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55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5251" y="351648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/>
              <a:t>De zichtbaarheid van lokale ouderenraden </a:t>
            </a:r>
            <a:r>
              <a:rPr lang="nl-BE" dirty="0" smtClean="0"/>
              <a:t>versterken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7402">
            <a:off x="190460" y="2386583"/>
            <a:ext cx="3578420" cy="505436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b="1196"/>
          <a:stretch/>
        </p:blipFill>
        <p:spPr>
          <a:xfrm rot="515782">
            <a:off x="8382733" y="2370655"/>
            <a:ext cx="3662993" cy="512123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589" y="2090655"/>
            <a:ext cx="6053460" cy="476734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1978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147669"/>
          </a:xfrm>
        </p:spPr>
        <p:txBody>
          <a:bodyPr>
            <a:normAutofit fontScale="90000"/>
          </a:bodyPr>
          <a:lstStyle/>
          <a:p>
            <a:r>
              <a:rPr lang="nl-BE" dirty="0"/>
              <a:t>De zichtbaarheid van lokale ouderenraden </a:t>
            </a:r>
            <a:r>
              <a:rPr lang="nl-BE" dirty="0" smtClean="0"/>
              <a:t>versterken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18567"/>
            <a:ext cx="10478562" cy="53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4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9326"/>
            <a:ext cx="10515600" cy="1147669"/>
          </a:xfrm>
        </p:spPr>
        <p:txBody>
          <a:bodyPr/>
          <a:lstStyle/>
          <a:p>
            <a:r>
              <a:rPr lang="nl-BE" dirty="0" smtClean="0"/>
              <a:t>Inspireren en uitwisseling stimuleren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b="0" dirty="0" smtClean="0"/>
          </a:p>
          <a:p>
            <a:endParaRPr lang="nl-BE" b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3" y="1666454"/>
            <a:ext cx="6015137" cy="401582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454"/>
            <a:ext cx="6015136" cy="401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3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4121"/>
            <a:ext cx="10515600" cy="1147669"/>
          </a:xfrm>
        </p:spPr>
        <p:txBody>
          <a:bodyPr/>
          <a:lstStyle/>
          <a:p>
            <a:r>
              <a:rPr lang="nl-BE" dirty="0" smtClean="0"/>
              <a:t>Inspireren en uitwisseling stimuleren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Vormingsprogramma:</a:t>
            </a:r>
          </a:p>
          <a:p>
            <a:endParaRPr lang="nl-BE" dirty="0"/>
          </a:p>
          <a:p>
            <a:r>
              <a:rPr lang="nl-BE" b="0" dirty="0"/>
              <a:t>30-tal </a:t>
            </a:r>
            <a:r>
              <a:rPr lang="nl-BE" b="0" dirty="0" err="1"/>
              <a:t>vormingbegeleiders</a:t>
            </a:r>
            <a:endParaRPr lang="nl-BE" b="0" dirty="0"/>
          </a:p>
          <a:p>
            <a:endParaRPr lang="nl-BE" b="0" dirty="0" smtClean="0"/>
          </a:p>
          <a:p>
            <a:r>
              <a:rPr lang="nl-BE" b="0" dirty="0" smtClean="0"/>
              <a:t>Via </a:t>
            </a:r>
            <a:r>
              <a:rPr lang="nl-BE" b="0" dirty="0" err="1" smtClean="0"/>
              <a:t>RPO’s</a:t>
            </a:r>
            <a:r>
              <a:rPr lang="nl-BE" b="0" dirty="0" smtClean="0"/>
              <a:t> en verenigingen</a:t>
            </a:r>
          </a:p>
          <a:p>
            <a:endParaRPr lang="nl-BE" b="0" dirty="0"/>
          </a:p>
          <a:p>
            <a:r>
              <a:rPr lang="nl-BE" b="0" dirty="0" smtClean="0"/>
              <a:t>Gratis aanbod</a:t>
            </a:r>
            <a:endParaRPr lang="nl-BE" b="0" dirty="0"/>
          </a:p>
          <a:p>
            <a:endParaRPr lang="nl-BE" b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1825626"/>
            <a:ext cx="6870700" cy="44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9209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38978"/>
            <a:ext cx="6331085" cy="1147669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Ouderen motiveren om mee te participeren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6194898" cy="405985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nl-BE" dirty="0" smtClean="0"/>
              <a:t>Brochure:</a:t>
            </a:r>
          </a:p>
          <a:p>
            <a:r>
              <a:rPr lang="nl-BE" b="0" dirty="0" smtClean="0"/>
              <a:t>- Basisinfo en inspirerende voorbeelden</a:t>
            </a:r>
          </a:p>
          <a:p>
            <a:endParaRPr lang="nl-BE" b="0" dirty="0"/>
          </a:p>
          <a:p>
            <a:r>
              <a:rPr lang="nl-BE" b="0" dirty="0" smtClean="0"/>
              <a:t>- Aantrekken van nieuwe leden</a:t>
            </a:r>
          </a:p>
          <a:p>
            <a:endParaRPr lang="nl-BE" b="0" dirty="0"/>
          </a:p>
          <a:p>
            <a:r>
              <a:rPr lang="nl-BE" b="0" dirty="0" smtClean="0"/>
              <a:t>- Meer dan 5000 exemplaren verspreid</a:t>
            </a:r>
          </a:p>
          <a:p>
            <a:endParaRPr lang="nl-BE" b="0" dirty="0" smtClean="0"/>
          </a:p>
          <a:p>
            <a:endParaRPr lang="nl-BE" b="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472" y="0"/>
            <a:ext cx="4886528" cy="68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94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Kantoorthema">
  <a:themeElements>
    <a:clrScheme name="Vlaamse Ouderenraad">
      <a:dk1>
        <a:sysClr val="windowText" lastClr="000000"/>
      </a:dk1>
      <a:lt1>
        <a:srgbClr val="FFFFFF"/>
      </a:lt1>
      <a:dk2>
        <a:srgbClr val="B6C4CC"/>
      </a:dk2>
      <a:lt2>
        <a:srgbClr val="FFFFFF"/>
      </a:lt2>
      <a:accent1>
        <a:srgbClr val="66B2E3"/>
      </a:accent1>
      <a:accent2>
        <a:srgbClr val="ED7601"/>
      </a:accent2>
      <a:accent3>
        <a:srgbClr val="FFD400"/>
      </a:accent3>
      <a:accent4>
        <a:srgbClr val="B6C4CC"/>
      </a:accent4>
      <a:accent5>
        <a:srgbClr val="4FA693"/>
      </a:accent5>
      <a:accent6>
        <a:srgbClr val="89C9B6"/>
      </a:accent6>
      <a:hlink>
        <a:srgbClr val="66B2E3"/>
      </a:hlink>
      <a:folHlink>
        <a:srgbClr val="ED760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_lokaal_presentatie_v2" id="{06CD372B-6C42-4091-870D-3154CECEC7AD}" vid="{6B2272BD-9C03-4551-8C2B-A5AA66FC03B1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145</Words>
  <Application>Microsoft Office PowerPoint</Application>
  <PresentationFormat>Breedbeeld</PresentationFormat>
  <Paragraphs>51</Paragraphs>
  <Slides>11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2_Kantoorthema</vt:lpstr>
      <vt:lpstr>Naar een sterkere lokale inspraak</vt:lpstr>
      <vt:lpstr>Vlaamse Ouderenraad</vt:lpstr>
      <vt:lpstr>Ambities</vt:lpstr>
      <vt:lpstr>Het werk van lokale ouderenraden in kaart brengen</vt:lpstr>
      <vt:lpstr>De zichtbaarheid van lokale ouderenraden versterken</vt:lpstr>
      <vt:lpstr>De zichtbaarheid van lokale ouderenraden versterken</vt:lpstr>
      <vt:lpstr>Inspireren en uitwisseling stimuleren</vt:lpstr>
      <vt:lpstr>Inspireren en uitwisseling stimuleren</vt:lpstr>
      <vt:lpstr>Ouderen motiveren om mee te participeren</vt:lpstr>
      <vt:lpstr>En in de toekomst …</vt:lpstr>
      <vt:lpstr>Bedankt voor uw aandacht!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Veerle</dc:creator>
  <cp:lastModifiedBy>Nils Vandenweghe</cp:lastModifiedBy>
  <cp:revision>36</cp:revision>
  <cp:lastPrinted>2018-05-31T09:13:06Z</cp:lastPrinted>
  <dcterms:created xsi:type="dcterms:W3CDTF">2018-05-28T12:57:01Z</dcterms:created>
  <dcterms:modified xsi:type="dcterms:W3CDTF">2019-04-03T14:04:56Z</dcterms:modified>
</cp:coreProperties>
</file>